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89" r:id="rId3"/>
    <p:sldId id="394" r:id="rId4"/>
    <p:sldId id="371" r:id="rId5"/>
    <p:sldId id="393" r:id="rId6"/>
    <p:sldId id="379" r:id="rId7"/>
    <p:sldId id="378" r:id="rId8"/>
    <p:sldId id="380" r:id="rId9"/>
    <p:sldId id="381" r:id="rId10"/>
    <p:sldId id="382" r:id="rId11"/>
    <p:sldId id="395" r:id="rId12"/>
    <p:sldId id="383" r:id="rId13"/>
    <p:sldId id="340" r:id="rId14"/>
    <p:sldId id="341" r:id="rId15"/>
    <p:sldId id="342" r:id="rId16"/>
    <p:sldId id="365" r:id="rId17"/>
    <p:sldId id="398" r:id="rId18"/>
    <p:sldId id="355" r:id="rId19"/>
    <p:sldId id="356" r:id="rId20"/>
    <p:sldId id="357" r:id="rId21"/>
    <p:sldId id="390" r:id="rId22"/>
    <p:sldId id="391" r:id="rId23"/>
    <p:sldId id="392" r:id="rId24"/>
    <p:sldId id="384" r:id="rId25"/>
    <p:sldId id="385" r:id="rId26"/>
    <p:sldId id="386" r:id="rId27"/>
    <p:sldId id="387" r:id="rId28"/>
    <p:sldId id="388" r:id="rId29"/>
    <p:sldId id="343" r:id="rId30"/>
    <p:sldId id="374" r:id="rId31"/>
    <p:sldId id="358" r:id="rId32"/>
    <p:sldId id="359" r:id="rId33"/>
    <p:sldId id="360" r:id="rId34"/>
    <p:sldId id="361" r:id="rId35"/>
    <p:sldId id="362" r:id="rId36"/>
    <p:sldId id="344" r:id="rId37"/>
    <p:sldId id="345" r:id="rId38"/>
    <p:sldId id="364" r:id="rId39"/>
    <p:sldId id="397" r:id="rId40"/>
    <p:sldId id="366" r:id="rId41"/>
    <p:sldId id="367" r:id="rId42"/>
    <p:sldId id="368" r:id="rId43"/>
    <p:sldId id="349" r:id="rId44"/>
    <p:sldId id="351" r:id="rId45"/>
    <p:sldId id="350" r:id="rId46"/>
    <p:sldId id="396" r:id="rId47"/>
    <p:sldId id="370" r:id="rId48"/>
    <p:sldId id="283" r:id="rId49"/>
    <p:sldId id="284" r:id="rId50"/>
    <p:sldId id="399" r:id="rId51"/>
    <p:sldId id="352" r:id="rId52"/>
    <p:sldId id="353" r:id="rId53"/>
    <p:sldId id="354" r:id="rId54"/>
    <p:sldId id="33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9" d="100"/>
          <a:sy n="69" d="100"/>
        </p:scale>
        <p:origin x="6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Group>
    <inkml:annotationXML>
      <emma:emma xmlns:emma="http://www.w3.org/2003/04/emma" version="1.0">
        <emma:interpretation id="{8F146975-0167-4C22-88AE-F5CCE054BFB9}" emma:medium="tactile" emma:mode="ink">
          <msink:context xmlns:msink="http://schemas.microsoft.com/ink/2010/main" type="writingRegion" rotatedBoundingBox="20803,6797 20818,6797 20818,6812 20803,6812"/>
        </emma:interpretation>
      </emma:emma>
    </inkml:annotationXML>
    <inkml:traceGroup>
      <inkml:annotationXML>
        <emma:emma xmlns:emma="http://www.w3.org/2003/04/emma" version="1.0">
          <emma:interpretation id="{78BD6398-77DB-4C31-8ACC-D7FAC5BE60CB}" emma:medium="tactile" emma:mode="ink">
            <msink:context xmlns:msink="http://schemas.microsoft.com/ink/2010/main" type="paragraph" rotatedBoundingBox="20803,6797 20818,6797 20818,6812 20803,6812" alignmentLevel="1"/>
          </emma:interpretation>
        </emma:emma>
      </inkml:annotationXML>
      <inkml:traceGroup>
        <inkml:annotationXML>
          <emma:emma xmlns:emma="http://www.w3.org/2003/04/emma" version="1.0">
            <emma:interpretation id="{68384039-AAE8-4F0F-B4CC-EA1049CE86C6}" emma:medium="tactile" emma:mode="ink">
              <msink:context xmlns:msink="http://schemas.microsoft.com/ink/2010/main" type="line" rotatedBoundingBox="20803,6797 20818,6797 20818,6812 20803,6812"/>
            </emma:interpretation>
          </emma:emma>
        </inkml:annotationXML>
        <inkml:traceGroup>
          <inkml:annotationXML>
            <emma:emma xmlns:emma="http://www.w3.org/2003/04/emma" version="1.0">
              <emma:interpretation id="{FEEF7C71-0F7E-4F90-87B2-F490AB600A66}" emma:medium="tactile" emma:mode="ink">
                <msink:context xmlns:msink="http://schemas.microsoft.com/ink/2010/main" type="inkWord" rotatedBoundingBox="20803,6797 20818,6797 20818,6812 20803,681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01-30T07:23:49.788"/>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31286-2D91-4DB7-BA2C-28ABC6AF8561}" type="datetimeFigureOut">
              <a:rPr lang="en-US" smtClean="0"/>
              <a:t>6/1/2018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B8AC-FF07-472C-B569-D6E2B9999766}" type="slidenum">
              <a:rPr lang="en-US" smtClean="0"/>
              <a:t>‹#›</a:t>
            </a:fld>
            <a:endParaRPr lang="en-US"/>
          </a:p>
        </p:txBody>
      </p:sp>
    </p:spTree>
    <p:extLst>
      <p:ext uri="{BB962C8B-B14F-4D97-AF65-F5344CB8AC3E}">
        <p14:creationId xmlns:p14="http://schemas.microsoft.com/office/powerpoint/2010/main" val="79725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pic>
        <p:nvPicPr>
          <p:cNvPr id="7" name="Picture 1" descr="Untitled-1-01.png"/>
          <p:cNvPicPr>
            <a:picLocks noChangeAspect="1"/>
          </p:cNvPicPr>
          <p:nvPr userDrawn="1"/>
        </p:nvPicPr>
        <p:blipFill>
          <a:blip r:embed="rId2">
            <a:extLst>
              <a:ext uri="{28A0092B-C50C-407E-A947-70E740481C1C}">
                <a14:useLocalDpi xmlns:a14="http://schemas.microsoft.com/office/drawing/2010/main" val="0"/>
              </a:ext>
            </a:extLst>
          </a:blip>
          <a:srcRect l="20190" t="45172" r="29379" b="43387"/>
          <a:stretch>
            <a:fillRect/>
          </a:stretch>
        </p:blipFill>
        <p:spPr bwMode="auto">
          <a:xfrm>
            <a:off x="0" y="0"/>
            <a:ext cx="4611688"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ast_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Copyright: Castaliaz Technologies |  Corporate Profile  | Confidential </a:t>
            </a:r>
            <a:endParaRPr lang="en-US" dirty="0">
              <a:solidFill>
                <a:schemeClr val="bg1">
                  <a:lumMod val="50000"/>
                </a:schemeClr>
              </a:solidFill>
              <a:latin typeface="Myriad Pro"/>
              <a:cs typeface="Myriad Pro"/>
            </a:endParaRPr>
          </a:p>
        </p:txBody>
      </p:sp>
      <p:sp>
        <p:nvSpPr>
          <p:cNvPr id="20" name="Slide Number Placeholder 5"/>
          <p:cNvSpPr>
            <a:spLocks noGrp="1"/>
          </p:cNvSpPr>
          <p:nvPr>
            <p:ph type="sldNum" sz="quarter" idx="12"/>
          </p:nvPr>
        </p:nvSpPr>
        <p:spPr>
          <a:xfrm>
            <a:off x="233516" y="6356349"/>
            <a:ext cx="2743200" cy="365125"/>
          </a:xfrm>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69206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4F2428-AB8D-4E67-B5C7-B85AEE79EFD9}" type="datetimeFigureOut">
              <a:rPr lang="en-IN" smtClean="0"/>
              <a:t>01-06-2018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290708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A4F2428-AB8D-4E67-B5C7-B85AEE79EFD9}" type="datetimeFigureOut">
              <a:rPr lang="en-IN" smtClean="0"/>
              <a:t>01-06-2018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29317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A4F2428-AB8D-4E67-B5C7-B85AEE79EFD9}" type="datetimeFigureOut">
              <a:rPr lang="en-IN" smtClean="0"/>
              <a:t>01-06-2018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92803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6A4F2428-AB8D-4E67-B5C7-B85AEE79EFD9}" type="datetimeFigureOut">
              <a:rPr lang="en-IN" smtClean="0"/>
              <a:t>01-06-2018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00955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10616406" cy="879475"/>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N" dirty="0">
              <a:latin typeface="Myriad Pro" panose="020B0503030403020204" pitchFamily="34" charset="0"/>
            </a:endParaRPr>
          </a:p>
        </p:txBody>
      </p:sp>
      <p:sp>
        <p:nvSpPr>
          <p:cNvPr id="2" name="Title 1"/>
          <p:cNvSpPr>
            <a:spLocks noGrp="1"/>
          </p:cNvSpPr>
          <p:nvPr>
            <p:ph type="title"/>
          </p:nvPr>
        </p:nvSpPr>
        <p:spPr>
          <a:xfrm>
            <a:off x="100806" y="72924"/>
            <a:ext cx="10515600" cy="806551"/>
          </a:xfrm>
        </p:spPr>
        <p:txBody>
          <a:bodyPr anchor="b">
            <a:normAutofit/>
          </a:bodyPr>
          <a:lstStyle>
            <a:lvl1pPr>
              <a:defRPr sz="3200">
                <a:solidFill>
                  <a:schemeClr val="bg1"/>
                </a:solidFill>
                <a:latin typeface="Myriad Pro" panose="020B050303040302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11" descr="cast_logo-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Copyright: Castaliaz Technologies |  Corporate Profile  | Confidential </a:t>
            </a:r>
            <a:endParaRPr lang="en-US" dirty="0">
              <a:solidFill>
                <a:schemeClr val="bg1">
                  <a:lumMod val="50000"/>
                </a:schemeClr>
              </a:solidFill>
              <a:latin typeface="Myriad Pro"/>
              <a:cs typeface="Myriad Pro"/>
            </a:endParaRPr>
          </a:p>
        </p:txBody>
      </p:sp>
      <p:sp>
        <p:nvSpPr>
          <p:cNvPr id="9" name="Slide Number Placeholder 5"/>
          <p:cNvSpPr>
            <a:spLocks noGrp="1"/>
          </p:cNvSpPr>
          <p:nvPr>
            <p:ph type="sldNum" sz="quarter" idx="12"/>
          </p:nvPr>
        </p:nvSpPr>
        <p:spPr>
          <a:xfrm>
            <a:off x="233516" y="6356349"/>
            <a:ext cx="2743200" cy="365125"/>
          </a:xfrm>
        </p:spPr>
        <p:txBody>
          <a:bodyPr/>
          <a:lstStyle/>
          <a:p>
            <a:fld id="{CBD49D7D-B95D-4E7D-B7FF-AC8AED4A1208}" type="slidenum">
              <a:rPr lang="en-IN" smtClean="0"/>
              <a:t>‹#›</a:t>
            </a:fld>
            <a:endParaRPr lang="en-IN" dirty="0"/>
          </a:p>
        </p:txBody>
      </p:sp>
    </p:spTree>
    <p:extLst>
      <p:ext uri="{BB962C8B-B14F-4D97-AF65-F5344CB8AC3E}">
        <p14:creationId xmlns:p14="http://schemas.microsoft.com/office/powerpoint/2010/main" val="377891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CB252-8C75-42D9-9FF7-87A430722E3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pic>
        <p:nvPicPr>
          <p:cNvPr id="7" name="Picture 1" descr="Untitled-1-01.png"/>
          <p:cNvPicPr>
            <a:picLocks noChangeAspect="1"/>
          </p:cNvPicPr>
          <p:nvPr userDrawn="1"/>
        </p:nvPicPr>
        <p:blipFill>
          <a:blip r:embed="rId3">
            <a:extLst>
              <a:ext uri="{28A0092B-C50C-407E-A947-70E740481C1C}">
                <a14:useLocalDpi xmlns:a14="http://schemas.microsoft.com/office/drawing/2010/main" val="0"/>
              </a:ext>
            </a:extLst>
          </a:blip>
          <a:srcRect l="20190" t="45172" r="29379" b="43387"/>
          <a:stretch>
            <a:fillRect/>
          </a:stretch>
        </p:blipFill>
        <p:spPr bwMode="auto">
          <a:xfrm>
            <a:off x="0" y="0"/>
            <a:ext cx="4611688"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ast_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Footer Placeholder 4"/>
          <p:cNvSpPr>
            <a:spLocks noGrp="1"/>
          </p:cNvSpPr>
          <p:nvPr>
            <p:ph type="ftr" sz="quarter" idx="11"/>
          </p:nvPr>
        </p:nvSpPr>
        <p:spPr>
          <a:xfrm>
            <a:off x="3502325" y="6367963"/>
            <a:ext cx="5805577"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Copyright@2018 Castaliaz Technologies |  S/4HANA | Confidential </a:t>
            </a:r>
            <a:endParaRPr lang="en-US" dirty="0">
              <a:solidFill>
                <a:schemeClr val="bg1">
                  <a:lumMod val="50000"/>
                </a:schemeClr>
              </a:solidFill>
              <a:latin typeface="Myriad Pro"/>
              <a:cs typeface="Myriad Pro"/>
            </a:endParaRPr>
          </a:p>
        </p:txBody>
      </p:sp>
      <p:sp>
        <p:nvSpPr>
          <p:cNvPr id="20" name="Slide Number Placeholder 5"/>
          <p:cNvSpPr>
            <a:spLocks noGrp="1"/>
          </p:cNvSpPr>
          <p:nvPr>
            <p:ph type="sldNum" sz="quarter" idx="12"/>
          </p:nvPr>
        </p:nvSpPr>
        <p:spPr>
          <a:xfrm>
            <a:off x="233516" y="6356349"/>
            <a:ext cx="2743200" cy="365125"/>
          </a:xfrm>
        </p:spPr>
        <p:txBody>
          <a:bodyPr/>
          <a:lstStyle/>
          <a:p>
            <a:fld id="{CBD49D7D-B95D-4E7D-B7FF-AC8AED4A1208}" type="slidenum">
              <a:rPr lang="en-IN" smtClean="0"/>
              <a:t>‹#›</a:t>
            </a:fld>
            <a:endParaRPr lang="en-IN"/>
          </a:p>
        </p:txBody>
      </p:sp>
      <p:pic>
        <p:nvPicPr>
          <p:cNvPr id="9" name="Picture 429">
            <a:extLst>
              <a:ext uri="{FF2B5EF4-FFF2-40B4-BE49-F238E27FC236}">
                <a16:creationId xmlns:a16="http://schemas.microsoft.com/office/drawing/2014/main" id="{6A6882E8-82BB-40D6-A61B-804D8E990B00}"/>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2555" t="30389" r="2945" b="30649"/>
          <a:stretch/>
        </p:blipFill>
        <p:spPr bwMode="auto">
          <a:xfrm>
            <a:off x="0" y="6356349"/>
            <a:ext cx="1915886" cy="38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AP_Silver_Partner_R">
            <a:extLst>
              <a:ext uri="{FF2B5EF4-FFF2-40B4-BE49-F238E27FC236}">
                <a16:creationId xmlns:a16="http://schemas.microsoft.com/office/drawing/2014/main" id="{D2DD6F21-D185-4C58-A9E4-7E467ABCA0DC}"/>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286699" y="6369997"/>
            <a:ext cx="801393" cy="501650"/>
          </a:xfrm>
          <a:prstGeom prst="rect">
            <a:avLst/>
          </a:prstGeom>
          <a:noFill/>
          <a:ln>
            <a:noFill/>
          </a:ln>
        </p:spPr>
      </p:pic>
    </p:spTree>
    <p:extLst>
      <p:ext uri="{BB962C8B-B14F-4D97-AF65-F5344CB8AC3E}">
        <p14:creationId xmlns:p14="http://schemas.microsoft.com/office/powerpoint/2010/main" val="360918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A4F2428-AB8D-4E67-B5C7-B85AEE79EFD9}" type="datetimeFigureOut">
              <a:rPr lang="en-IN" smtClean="0"/>
              <a:t>01-06-2018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20609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A4F2428-AB8D-4E67-B5C7-B85AEE79EFD9}" type="datetimeFigureOut">
              <a:rPr lang="en-IN" smtClean="0"/>
              <a:t>01-06-2018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274422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A4F2428-AB8D-4E67-B5C7-B85AEE79EFD9}" type="datetimeFigureOut">
              <a:rPr lang="en-IN" smtClean="0"/>
              <a:t>01-06-2018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86917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F2428-AB8D-4E67-B5C7-B85AEE79EFD9}" type="datetimeFigureOut">
              <a:rPr lang="en-IN" smtClean="0"/>
              <a:t>01-06-2018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31161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4F2428-AB8D-4E67-B5C7-B85AEE79EFD9}" type="datetimeFigureOut">
              <a:rPr lang="en-IN" smtClean="0"/>
              <a:t>01-06-2018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417340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F2428-AB8D-4E67-B5C7-B85AEE79EFD9}" type="datetimeFigureOut">
              <a:rPr lang="en-IN" smtClean="0"/>
              <a:t>01-06-2018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49D7D-B95D-4E7D-B7FF-AC8AED4A1208}" type="slidenum">
              <a:rPr lang="en-IN" smtClean="0"/>
              <a:t>‹#›</a:t>
            </a:fld>
            <a:endParaRPr lang="en-IN"/>
          </a:p>
        </p:txBody>
      </p:sp>
    </p:spTree>
    <p:extLst>
      <p:ext uri="{BB962C8B-B14F-4D97-AF65-F5344CB8AC3E}">
        <p14:creationId xmlns:p14="http://schemas.microsoft.com/office/powerpoint/2010/main" val="302039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pptview%20Code.ppt" TargetMode="External"/><Relationship Id="rId2" Type="http://schemas.openxmlformats.org/officeDocument/2006/relationships/hyperlink" Target="pptview%20Unitest.ppt" TargetMode="External"/><Relationship Id="rId1" Type="http://schemas.openxmlformats.org/officeDocument/2006/relationships/slideLayout" Target="../slideLayouts/slideLayout3.xml"/><Relationship Id="rId5" Type="http://schemas.openxmlformats.org/officeDocument/2006/relationships/hyperlink" Target="pptview%20Analysis.ppt" TargetMode="External"/><Relationship Id="rId4" Type="http://schemas.openxmlformats.org/officeDocument/2006/relationships/hyperlink" Target="pptview%20inttest.pp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pptview%20Code.ppt" TargetMode="External"/><Relationship Id="rId2" Type="http://schemas.openxmlformats.org/officeDocument/2006/relationships/hyperlink" Target="pptview%20Unitest.ppt" TargetMode="External"/><Relationship Id="rId1" Type="http://schemas.openxmlformats.org/officeDocument/2006/relationships/slideLayout" Target="../slideLayouts/slideLayout3.xml"/><Relationship Id="rId6" Type="http://schemas.openxmlformats.org/officeDocument/2006/relationships/hyperlink" Target="pptview%20inttest.ppt" TargetMode="External"/><Relationship Id="rId5" Type="http://schemas.openxmlformats.org/officeDocument/2006/relationships/hyperlink" Target="pptview%20Analysis.ppt" TargetMode="External"/><Relationship Id="rId4" Type="http://schemas.openxmlformats.org/officeDocument/2006/relationships/hyperlink" Target="pptview%20design.pp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lue-01.png"/>
          <p:cNvPicPr>
            <a:picLocks noChangeAspect="1"/>
          </p:cNvPicPr>
          <p:nvPr/>
        </p:nvPicPr>
        <p:blipFill>
          <a:blip r:embed="rId2">
            <a:extLst>
              <a:ext uri="{28A0092B-C50C-407E-A947-70E740481C1C}">
                <a14:useLocalDpi xmlns:a14="http://schemas.microsoft.com/office/drawing/2010/main" val="0"/>
              </a:ext>
            </a:extLst>
          </a:blip>
          <a:srcRect t="40131" r="2922" b="33557"/>
          <a:stretch>
            <a:fillRect/>
          </a:stretch>
        </p:blipFill>
        <p:spPr bwMode="auto">
          <a:xfrm>
            <a:off x="-12981" y="4545632"/>
            <a:ext cx="12204981" cy="234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0707"/>
          <a:stretch/>
        </p:blipFill>
        <p:spPr>
          <a:xfrm>
            <a:off x="3754099" y="0"/>
            <a:ext cx="8448175" cy="51675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6141"/>
            <a:ext cx="7744968" cy="3282696"/>
          </a:xfrm>
          <a:prstGeom prst="rect">
            <a:avLst/>
          </a:prstGeom>
        </p:spPr>
      </p:pic>
      <p:pic>
        <p:nvPicPr>
          <p:cNvPr id="14" name="Picture 10" descr="castaliaz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078" y="0"/>
            <a:ext cx="1887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txBox="1">
            <a:spLocks noChangeArrowheads="1"/>
          </p:cNvSpPr>
          <p:nvPr/>
        </p:nvSpPr>
        <p:spPr>
          <a:xfrm>
            <a:off x="114216" y="4722812"/>
            <a:ext cx="11582074" cy="1184786"/>
          </a:xfrm>
          <a:prstGeom prst="rect">
            <a:avLst/>
          </a:prstGeom>
        </p:spPr>
        <p:txBody>
          <a:bodyPr/>
          <a:lstStyle/>
          <a:p>
            <a:pPr>
              <a:defRPr/>
            </a:pPr>
            <a:r>
              <a:rPr lang="en-US" sz="3200" b="1" dirty="0" err="1">
                <a:solidFill>
                  <a:srgbClr val="FF9900"/>
                </a:solidFill>
                <a:latin typeface="Myriad Pro"/>
                <a:ea typeface="+mj-ea"/>
                <a:cs typeface="Myriad Pro"/>
              </a:rPr>
              <a:t>SunJewels</a:t>
            </a:r>
            <a:r>
              <a:rPr lang="en-US" sz="3200" b="1" dirty="0">
                <a:solidFill>
                  <a:srgbClr val="FF9900"/>
                </a:solidFill>
                <a:latin typeface="Myriad Pro"/>
                <a:ea typeface="+mj-ea"/>
                <a:cs typeface="Myriad Pro"/>
              </a:rPr>
              <a:t>  – SAP S/4 HANA Conversion</a:t>
            </a:r>
          </a:p>
        </p:txBody>
      </p:sp>
      <p:sp>
        <p:nvSpPr>
          <p:cNvPr id="2" name="Rectangle 1"/>
          <p:cNvSpPr/>
          <p:nvPr/>
        </p:nvSpPr>
        <p:spPr>
          <a:xfrm>
            <a:off x="4648836" y="6137141"/>
            <a:ext cx="6658699" cy="646331"/>
          </a:xfrm>
          <a:prstGeom prst="rect">
            <a:avLst/>
          </a:prstGeom>
        </p:spPr>
        <p:txBody>
          <a:bodyPr/>
          <a:lstStyle/>
          <a:p>
            <a:pPr algn="ctr"/>
            <a:r>
              <a:rPr lang="en-US" sz="2400" b="1" dirty="0">
                <a:solidFill>
                  <a:schemeClr val="bg1"/>
                </a:solidFill>
                <a:latin typeface="Myriad Pro"/>
                <a:ea typeface="+mj-ea"/>
                <a:cs typeface="Myriad Pro"/>
              </a:rPr>
              <a:t>Castaliaz Technologies Private Limited</a:t>
            </a:r>
          </a:p>
        </p:txBody>
      </p:sp>
      <p:sp>
        <p:nvSpPr>
          <p:cNvPr id="6" name="Rectangle 5"/>
          <p:cNvSpPr/>
          <p:nvPr/>
        </p:nvSpPr>
        <p:spPr>
          <a:xfrm>
            <a:off x="8057322" y="3244333"/>
            <a:ext cx="3534910" cy="523220"/>
          </a:xfrm>
          <a:prstGeom prst="rect">
            <a:avLst/>
          </a:prstGeom>
        </p:spPr>
        <p:txBody>
          <a:bodyPr wrap="square">
            <a:spAutoFit/>
          </a:bodyPr>
          <a:lstStyle/>
          <a:p>
            <a:r>
              <a:rPr lang="en-IN" sz="2800" b="1" dirty="0">
                <a:solidFill>
                  <a:srgbClr val="FFFFFF"/>
                </a:solidFill>
                <a:latin typeface="MyriadPro-Regular" panose="020B0503030403020204" pitchFamily="34" charset="0"/>
              </a:rPr>
              <a:t>Inspire your Business</a:t>
            </a:r>
            <a:endParaRPr lang="en-IN" sz="2800" b="1" dirty="0"/>
          </a:p>
        </p:txBody>
      </p:sp>
      <p:pic>
        <p:nvPicPr>
          <p:cNvPr id="13" name="Picture 12">
            <a:extLst>
              <a:ext uri="{FF2B5EF4-FFF2-40B4-BE49-F238E27FC236}">
                <a16:creationId xmlns:a16="http://schemas.microsoft.com/office/drawing/2014/main" id="{257E850F-4C12-4F4D-9CD0-346050253795}"/>
              </a:ext>
            </a:extLst>
          </p:cNvPr>
          <p:cNvPicPr>
            <a:picLocks noChangeAspect="1"/>
          </p:cNvPicPr>
          <p:nvPr/>
        </p:nvPicPr>
        <p:blipFill rotWithShape="1">
          <a:blip r:embed="rId6">
            <a:extLst>
              <a:ext uri="{28A0092B-C50C-407E-A947-70E740481C1C}">
                <a14:useLocalDpi xmlns:a14="http://schemas.microsoft.com/office/drawing/2010/main" val="0"/>
              </a:ext>
            </a:extLst>
          </a:blip>
          <a:srcRect r="71739"/>
          <a:stretch/>
        </p:blipFill>
        <p:spPr>
          <a:xfrm>
            <a:off x="344971" y="5310449"/>
            <a:ext cx="1200150" cy="1292469"/>
          </a:xfrm>
          <a:prstGeom prst="rect">
            <a:avLst/>
          </a:prstGeom>
        </p:spPr>
      </p:pic>
      <p:pic>
        <p:nvPicPr>
          <p:cNvPr id="11" name="Picture 10" descr="SAP_Silver_Partner_R">
            <a:extLst>
              <a:ext uri="{FF2B5EF4-FFF2-40B4-BE49-F238E27FC236}">
                <a16:creationId xmlns:a16="http://schemas.microsoft.com/office/drawing/2014/main" id="{8F17F8D1-FD00-470B-8CF4-100C4243CAF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307535" y="6303819"/>
            <a:ext cx="808945" cy="513412"/>
          </a:xfrm>
          <a:prstGeom prst="rect">
            <a:avLst/>
          </a:prstGeom>
          <a:noFill/>
          <a:ln>
            <a:noFill/>
          </a:ln>
        </p:spPr>
      </p:pic>
    </p:spTree>
    <p:extLst>
      <p:ext uri="{BB962C8B-B14F-4D97-AF65-F5344CB8AC3E}">
        <p14:creationId xmlns:p14="http://schemas.microsoft.com/office/powerpoint/2010/main" val="71279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a:xfrm>
            <a:off x="0" y="0"/>
            <a:ext cx="10515600" cy="806551"/>
          </a:xfrm>
        </p:spPr>
        <p:txBody>
          <a:bodyPr>
            <a:noAutofit/>
          </a:bodyPr>
          <a:lstStyle/>
          <a:p>
            <a:br>
              <a:rPr lang="en-GB" sz="2400" dirty="0">
                <a:latin typeface="Arial" panose="020B0604020202020204" pitchFamily="34" charset="0"/>
                <a:cs typeface="Arial" panose="020B0604020202020204" pitchFamily="34" charset="0"/>
              </a:rPr>
            </a:br>
            <a:endParaRPr lang="en-IN" sz="2400" dirty="0"/>
          </a:p>
        </p:txBody>
      </p:sp>
      <p:sp>
        <p:nvSpPr>
          <p:cNvPr id="3" name="Title 1">
            <a:extLst>
              <a:ext uri="{FF2B5EF4-FFF2-40B4-BE49-F238E27FC236}">
                <a16:creationId xmlns:a16="http://schemas.microsoft.com/office/drawing/2014/main" id="{A8D0ABE8-898B-4A79-B55A-FE32C1077FF9}"/>
              </a:ext>
            </a:extLst>
          </p:cNvPr>
          <p:cNvSpPr txBox="1">
            <a:spLocks/>
          </p:cNvSpPr>
          <p:nvPr/>
        </p:nvSpPr>
        <p:spPr>
          <a:xfrm>
            <a:off x="0" y="136756"/>
            <a:ext cx="10515600" cy="8065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yriad Pro" panose="020B0503030403020204" pitchFamily="34" charset="0"/>
                <a:ea typeface="+mj-ea"/>
                <a:cs typeface="+mj-cs"/>
              </a:defRPr>
            </a:lvl1pPr>
          </a:lstStyle>
          <a:p>
            <a:r>
              <a:rPr lang="en-GB" sz="2400" dirty="0">
                <a:latin typeface="Arial" panose="020B0604020202020204" pitchFamily="34" charset="0"/>
                <a:cs typeface="Arial" panose="020B0604020202020204" pitchFamily="34" charset="0"/>
              </a:rPr>
              <a:t>Your Migration Journey</a:t>
            </a:r>
            <a:br>
              <a:rPr lang="en-GB" sz="2400" dirty="0">
                <a:latin typeface="Arial" panose="020B0604020202020204" pitchFamily="34" charset="0"/>
                <a:cs typeface="Arial" panose="020B0604020202020204" pitchFamily="34" charset="0"/>
              </a:rPr>
            </a:br>
            <a:endParaRPr lang="en-IN" sz="2400" dirty="0"/>
          </a:p>
        </p:txBody>
      </p:sp>
      <p:pic>
        <p:nvPicPr>
          <p:cNvPr id="4" name="Picture 3">
            <a:extLst>
              <a:ext uri="{FF2B5EF4-FFF2-40B4-BE49-F238E27FC236}">
                <a16:creationId xmlns:a16="http://schemas.microsoft.com/office/drawing/2014/main" id="{877A37F1-D305-4AB8-83AE-610685C018F4}"/>
              </a:ext>
            </a:extLst>
          </p:cNvPr>
          <p:cNvPicPr>
            <a:picLocks noChangeAspect="1"/>
          </p:cNvPicPr>
          <p:nvPr/>
        </p:nvPicPr>
        <p:blipFill>
          <a:blip r:embed="rId2"/>
          <a:stretch>
            <a:fillRect/>
          </a:stretch>
        </p:blipFill>
        <p:spPr>
          <a:xfrm>
            <a:off x="382521" y="1080063"/>
            <a:ext cx="11032731" cy="5689882"/>
          </a:xfrm>
          <a:prstGeom prst="rect">
            <a:avLst/>
          </a:prstGeom>
        </p:spPr>
      </p:pic>
    </p:spTree>
    <p:extLst>
      <p:ext uri="{BB962C8B-B14F-4D97-AF65-F5344CB8AC3E}">
        <p14:creationId xmlns:p14="http://schemas.microsoft.com/office/powerpoint/2010/main" val="6285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B268B1-46FA-4CC0-9A52-4455036F9ABC}"/>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10096218" y="1330893"/>
            <a:ext cx="1807517" cy="1946556"/>
          </a:xfrm>
          <a:prstGeom prst="rect">
            <a:avLst/>
          </a:prstGeom>
        </p:spPr>
      </p:pic>
      <p:sp>
        <p:nvSpPr>
          <p:cNvPr id="16" name="Titre 1">
            <a:extLst>
              <a:ext uri="{FF2B5EF4-FFF2-40B4-BE49-F238E27FC236}">
                <a16:creationId xmlns:a16="http://schemas.microsoft.com/office/drawing/2014/main" id="{0381E772-622E-43F9-9CA7-2789C2160456}"/>
              </a:ext>
            </a:extLst>
          </p:cNvPr>
          <p:cNvSpPr txBox="1">
            <a:spLocks/>
          </p:cNvSpPr>
          <p:nvPr/>
        </p:nvSpPr>
        <p:spPr>
          <a:xfrm>
            <a:off x="1" y="0"/>
            <a:ext cx="9905999" cy="10021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b="1" dirty="0">
              <a:latin typeface="Myriad Pro"/>
            </a:endParaRPr>
          </a:p>
        </p:txBody>
      </p:sp>
      <p:sp>
        <p:nvSpPr>
          <p:cNvPr id="17" name="Isosceles Triangle 16">
            <a:extLst>
              <a:ext uri="{FF2B5EF4-FFF2-40B4-BE49-F238E27FC236}">
                <a16:creationId xmlns:a16="http://schemas.microsoft.com/office/drawing/2014/main" id="{780DBC59-FFF1-4E99-A7CE-00C6BFAFD3FC}"/>
              </a:ext>
            </a:extLst>
          </p:cNvPr>
          <p:cNvSpPr/>
          <p:nvPr/>
        </p:nvSpPr>
        <p:spPr bwMode="auto">
          <a:xfrm rot="5400000">
            <a:off x="5131110" y="2050070"/>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8" name="Isosceles Triangle 17">
            <a:extLst>
              <a:ext uri="{FF2B5EF4-FFF2-40B4-BE49-F238E27FC236}">
                <a16:creationId xmlns:a16="http://schemas.microsoft.com/office/drawing/2014/main" id="{D8F78273-9BC8-4EAC-BE16-FFAC7E2F4F78}"/>
              </a:ext>
            </a:extLst>
          </p:cNvPr>
          <p:cNvSpPr/>
          <p:nvPr/>
        </p:nvSpPr>
        <p:spPr bwMode="auto">
          <a:xfrm rot="5400000">
            <a:off x="5131110" y="3830743"/>
            <a:ext cx="216859" cy="96744"/>
          </a:xfrm>
          <a:prstGeom prst="triangle">
            <a:avLst/>
          </a:prstGeom>
          <a:solidFill>
            <a:schemeClr val="accent5">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9" name="Isosceles Triangle 18">
            <a:extLst>
              <a:ext uri="{FF2B5EF4-FFF2-40B4-BE49-F238E27FC236}">
                <a16:creationId xmlns:a16="http://schemas.microsoft.com/office/drawing/2014/main" id="{43376FFE-A9B1-40E0-8578-10308AD014B2}"/>
              </a:ext>
            </a:extLst>
          </p:cNvPr>
          <p:cNvSpPr/>
          <p:nvPr/>
        </p:nvSpPr>
        <p:spPr bwMode="auto">
          <a:xfrm rot="5400000">
            <a:off x="5131110" y="5604406"/>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0" name="Isosceles Triangle 19">
            <a:extLst>
              <a:ext uri="{FF2B5EF4-FFF2-40B4-BE49-F238E27FC236}">
                <a16:creationId xmlns:a16="http://schemas.microsoft.com/office/drawing/2014/main" id="{142C4331-48EF-42CA-AD84-D8CAF02529D4}"/>
              </a:ext>
            </a:extLst>
          </p:cNvPr>
          <p:cNvSpPr/>
          <p:nvPr/>
        </p:nvSpPr>
        <p:spPr bwMode="auto">
          <a:xfrm rot="16200000">
            <a:off x="4552742" y="4728090"/>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1" name="Isosceles Triangle 20">
            <a:extLst>
              <a:ext uri="{FF2B5EF4-FFF2-40B4-BE49-F238E27FC236}">
                <a16:creationId xmlns:a16="http://schemas.microsoft.com/office/drawing/2014/main" id="{AC298BA4-37A0-4CB4-A043-D6607CCA64C7}"/>
              </a:ext>
            </a:extLst>
          </p:cNvPr>
          <p:cNvSpPr/>
          <p:nvPr/>
        </p:nvSpPr>
        <p:spPr bwMode="auto">
          <a:xfrm rot="16200000">
            <a:off x="4552742" y="2933397"/>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2" name="TextBox 21">
            <a:extLst>
              <a:ext uri="{FF2B5EF4-FFF2-40B4-BE49-F238E27FC236}">
                <a16:creationId xmlns:a16="http://schemas.microsoft.com/office/drawing/2014/main" id="{3FB5CB51-8C50-4040-B8B4-9CEF2222CA86}"/>
              </a:ext>
            </a:extLst>
          </p:cNvPr>
          <p:cNvSpPr txBox="1"/>
          <p:nvPr/>
        </p:nvSpPr>
        <p:spPr>
          <a:xfrm>
            <a:off x="6211662" y="1879222"/>
            <a:ext cx="1625600" cy="215444"/>
          </a:xfrm>
          <a:prstGeom prst="rect">
            <a:avLst/>
          </a:prstGeom>
          <a:noFill/>
        </p:spPr>
        <p:txBody>
          <a:bodyPr wrap="square" lIns="0" tIns="0" rIns="0" bIns="0" rtlCol="0">
            <a:spAutoFit/>
          </a:bodyPr>
          <a:lstStyle>
            <a:defPPr>
              <a:defRPr lang="en-US"/>
            </a:defPPr>
            <a:lvl1pPr algn="r">
              <a:defRPr sz="1400" b="1">
                <a:solidFill>
                  <a:schemeClr val="tx2">
                    <a:lumMod val="60000"/>
                    <a:lumOff val="40000"/>
                  </a:schemeClr>
                </a:solidFill>
              </a:defRPr>
            </a:lvl1pPr>
          </a:lstStyle>
          <a:p>
            <a:pPr algn="l"/>
            <a:r>
              <a:rPr lang="en-US" dirty="0"/>
              <a:t>Background</a:t>
            </a:r>
          </a:p>
        </p:txBody>
      </p:sp>
      <p:sp>
        <p:nvSpPr>
          <p:cNvPr id="23" name="TextBox 22">
            <a:extLst>
              <a:ext uri="{FF2B5EF4-FFF2-40B4-BE49-F238E27FC236}">
                <a16:creationId xmlns:a16="http://schemas.microsoft.com/office/drawing/2014/main" id="{738192BB-F211-4FC0-B4C2-6F9750B5A5EA}"/>
              </a:ext>
            </a:extLst>
          </p:cNvPr>
          <p:cNvSpPr txBox="1"/>
          <p:nvPr/>
        </p:nvSpPr>
        <p:spPr>
          <a:xfrm>
            <a:off x="6211662" y="3772289"/>
            <a:ext cx="1625600" cy="430887"/>
          </a:xfrm>
          <a:prstGeom prst="rect">
            <a:avLst/>
          </a:prstGeom>
          <a:noFill/>
        </p:spPr>
        <p:txBody>
          <a:bodyPr wrap="square" lIns="0" tIns="0" rIns="0" bIns="0" rtlCol="0">
            <a:spAutoFit/>
          </a:bodyPr>
          <a:lstStyle/>
          <a:p>
            <a:r>
              <a:rPr lang="en-US" sz="1400" b="1" dirty="0">
                <a:solidFill>
                  <a:schemeClr val="tx2">
                    <a:lumMod val="50000"/>
                  </a:schemeClr>
                </a:solidFill>
              </a:rPr>
              <a:t>Scope and Delivery Model</a:t>
            </a:r>
          </a:p>
        </p:txBody>
      </p:sp>
      <p:sp>
        <p:nvSpPr>
          <p:cNvPr id="24" name="TextBox 23">
            <a:extLst>
              <a:ext uri="{FF2B5EF4-FFF2-40B4-BE49-F238E27FC236}">
                <a16:creationId xmlns:a16="http://schemas.microsoft.com/office/drawing/2014/main" id="{D84F358E-F297-4CA9-8A66-6D28D538CEF4}"/>
              </a:ext>
            </a:extLst>
          </p:cNvPr>
          <p:cNvSpPr txBox="1"/>
          <p:nvPr/>
        </p:nvSpPr>
        <p:spPr>
          <a:xfrm>
            <a:off x="6211662" y="5544549"/>
            <a:ext cx="1625600" cy="215444"/>
          </a:xfrm>
          <a:prstGeom prst="rect">
            <a:avLst/>
          </a:prstGeom>
          <a:noFill/>
        </p:spPr>
        <p:txBody>
          <a:bodyPr wrap="square" lIns="0" tIns="0" rIns="0" bIns="0" rtlCol="0">
            <a:spAutoFit/>
          </a:bodyPr>
          <a:lstStyle>
            <a:defPPr>
              <a:defRPr lang="en-US"/>
            </a:defPPr>
            <a:lvl1pPr algn="r">
              <a:defRPr sz="1400" b="1">
                <a:solidFill>
                  <a:schemeClr val="tx2">
                    <a:lumMod val="60000"/>
                    <a:lumOff val="40000"/>
                  </a:schemeClr>
                </a:solidFill>
              </a:defRPr>
            </a:lvl1pPr>
          </a:lstStyle>
          <a:p>
            <a:pPr algn="l"/>
            <a:r>
              <a:rPr lang="en-US" dirty="0"/>
              <a:t>Next Steps</a:t>
            </a:r>
          </a:p>
        </p:txBody>
      </p:sp>
      <p:sp>
        <p:nvSpPr>
          <p:cNvPr id="25" name="TextBox 24">
            <a:extLst>
              <a:ext uri="{FF2B5EF4-FFF2-40B4-BE49-F238E27FC236}">
                <a16:creationId xmlns:a16="http://schemas.microsoft.com/office/drawing/2014/main" id="{83E0BD0F-4F31-44E4-868B-1D184362EDDD}"/>
              </a:ext>
            </a:extLst>
          </p:cNvPr>
          <p:cNvSpPr txBox="1"/>
          <p:nvPr/>
        </p:nvSpPr>
        <p:spPr>
          <a:xfrm>
            <a:off x="1979387" y="4680853"/>
            <a:ext cx="1625600" cy="215444"/>
          </a:xfrm>
          <a:prstGeom prst="rect">
            <a:avLst/>
          </a:prstGeom>
          <a:noFill/>
        </p:spPr>
        <p:txBody>
          <a:bodyPr wrap="square" lIns="0" tIns="0" rIns="0" bIns="0" rtlCol="0">
            <a:spAutoFit/>
          </a:bodyPr>
          <a:lstStyle>
            <a:defPPr>
              <a:defRPr lang="en-US"/>
            </a:defPPr>
            <a:lvl1pPr algn="r">
              <a:defRPr sz="1400" b="1">
                <a:solidFill>
                  <a:schemeClr val="tx2">
                    <a:lumMod val="60000"/>
                    <a:lumOff val="40000"/>
                  </a:schemeClr>
                </a:solidFill>
              </a:defRPr>
            </a:lvl1pPr>
          </a:lstStyle>
          <a:p>
            <a:r>
              <a:rPr lang="en-US" dirty="0"/>
              <a:t>Why Castaliaz</a:t>
            </a:r>
          </a:p>
        </p:txBody>
      </p:sp>
      <p:sp>
        <p:nvSpPr>
          <p:cNvPr id="26" name="TextBox 25">
            <a:extLst>
              <a:ext uri="{FF2B5EF4-FFF2-40B4-BE49-F238E27FC236}">
                <a16:creationId xmlns:a16="http://schemas.microsoft.com/office/drawing/2014/main" id="{E2A8D243-D4FB-47C8-BBB4-3DE570B3D695}"/>
              </a:ext>
            </a:extLst>
          </p:cNvPr>
          <p:cNvSpPr txBox="1"/>
          <p:nvPr/>
        </p:nvSpPr>
        <p:spPr>
          <a:xfrm>
            <a:off x="1979387" y="2680064"/>
            <a:ext cx="1625600" cy="646331"/>
          </a:xfrm>
          <a:prstGeom prst="rect">
            <a:avLst/>
          </a:prstGeom>
          <a:noFill/>
        </p:spPr>
        <p:txBody>
          <a:bodyPr wrap="square" lIns="0" tIns="0" rIns="0" bIns="0" rtlCol="0">
            <a:spAutoFit/>
          </a:bodyPr>
          <a:lstStyle>
            <a:defPPr>
              <a:defRPr lang="en-US"/>
            </a:defPPr>
            <a:lvl1pPr algn="r">
              <a:defRPr sz="1400" b="1">
                <a:solidFill>
                  <a:schemeClr val="tx2">
                    <a:lumMod val="60000"/>
                    <a:lumOff val="40000"/>
                  </a:schemeClr>
                </a:solidFill>
              </a:defRPr>
            </a:lvl1pPr>
          </a:lstStyle>
          <a:p>
            <a:r>
              <a:rPr lang="en-US" dirty="0"/>
              <a:t>Castaliaz SAP S/4HANA Migration Overview &amp; Approach</a:t>
            </a:r>
          </a:p>
        </p:txBody>
      </p:sp>
      <p:sp>
        <p:nvSpPr>
          <p:cNvPr id="27" name="Oval 26">
            <a:extLst>
              <a:ext uri="{FF2B5EF4-FFF2-40B4-BE49-F238E27FC236}">
                <a16:creationId xmlns:a16="http://schemas.microsoft.com/office/drawing/2014/main" id="{1FF4F399-70A8-4990-BE48-C4EB2EAABFEF}"/>
              </a:ext>
            </a:extLst>
          </p:cNvPr>
          <p:cNvSpPr/>
          <p:nvPr/>
        </p:nvSpPr>
        <p:spPr bwMode="auto">
          <a:xfrm>
            <a:off x="5732462" y="1904165"/>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1</a:t>
            </a:r>
          </a:p>
        </p:txBody>
      </p:sp>
      <p:sp>
        <p:nvSpPr>
          <p:cNvPr id="28" name="Oval 27">
            <a:extLst>
              <a:ext uri="{FF2B5EF4-FFF2-40B4-BE49-F238E27FC236}">
                <a16:creationId xmlns:a16="http://schemas.microsoft.com/office/drawing/2014/main" id="{DB1CA40F-144A-442A-AD12-7AEA7852D698}"/>
              </a:ext>
            </a:extLst>
          </p:cNvPr>
          <p:cNvSpPr/>
          <p:nvPr/>
        </p:nvSpPr>
        <p:spPr bwMode="auto">
          <a:xfrm>
            <a:off x="5732462" y="3689511"/>
            <a:ext cx="381000" cy="381000"/>
          </a:xfrm>
          <a:prstGeom prst="ellipse">
            <a:avLst/>
          </a:prstGeom>
          <a:solidFill>
            <a:schemeClr val="accent5">
              <a:lumMod val="75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3</a:t>
            </a:r>
          </a:p>
        </p:txBody>
      </p:sp>
      <p:sp>
        <p:nvSpPr>
          <p:cNvPr id="29" name="Oval 28">
            <a:extLst>
              <a:ext uri="{FF2B5EF4-FFF2-40B4-BE49-F238E27FC236}">
                <a16:creationId xmlns:a16="http://schemas.microsoft.com/office/drawing/2014/main" id="{D0C22871-F856-4F82-B36D-3CE2C5695EBD}"/>
              </a:ext>
            </a:extLst>
          </p:cNvPr>
          <p:cNvSpPr/>
          <p:nvPr/>
        </p:nvSpPr>
        <p:spPr bwMode="auto">
          <a:xfrm>
            <a:off x="3751580" y="2812729"/>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2</a:t>
            </a:r>
          </a:p>
        </p:txBody>
      </p:sp>
      <p:sp>
        <p:nvSpPr>
          <p:cNvPr id="30" name="Oval 29">
            <a:extLst>
              <a:ext uri="{FF2B5EF4-FFF2-40B4-BE49-F238E27FC236}">
                <a16:creationId xmlns:a16="http://schemas.microsoft.com/office/drawing/2014/main" id="{C8EF9857-1E47-4AB6-A75B-05BB6AAEBADA}"/>
              </a:ext>
            </a:extLst>
          </p:cNvPr>
          <p:cNvSpPr/>
          <p:nvPr/>
        </p:nvSpPr>
        <p:spPr bwMode="auto">
          <a:xfrm>
            <a:off x="3751580" y="4598075"/>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4</a:t>
            </a:r>
          </a:p>
        </p:txBody>
      </p:sp>
      <p:sp>
        <p:nvSpPr>
          <p:cNvPr id="31" name="Oval 30">
            <a:extLst>
              <a:ext uri="{FF2B5EF4-FFF2-40B4-BE49-F238E27FC236}">
                <a16:creationId xmlns:a16="http://schemas.microsoft.com/office/drawing/2014/main" id="{C6FC7068-F6BD-4A97-88C2-C09F4C320F89}"/>
              </a:ext>
            </a:extLst>
          </p:cNvPr>
          <p:cNvSpPr/>
          <p:nvPr/>
        </p:nvSpPr>
        <p:spPr bwMode="auto">
          <a:xfrm>
            <a:off x="5732462" y="5461771"/>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5</a:t>
            </a:r>
          </a:p>
        </p:txBody>
      </p:sp>
      <p:grpSp>
        <p:nvGrpSpPr>
          <p:cNvPr id="32" name="Group 31">
            <a:extLst>
              <a:ext uri="{FF2B5EF4-FFF2-40B4-BE49-F238E27FC236}">
                <a16:creationId xmlns:a16="http://schemas.microsoft.com/office/drawing/2014/main" id="{A4E3D24F-090A-4BA1-B80D-8C8240A6573E}"/>
              </a:ext>
            </a:extLst>
          </p:cNvPr>
          <p:cNvGrpSpPr/>
          <p:nvPr/>
        </p:nvGrpSpPr>
        <p:grpSpPr>
          <a:xfrm>
            <a:off x="3860799" y="1447801"/>
            <a:ext cx="1292273" cy="1293728"/>
            <a:chOff x="3860799" y="1447801"/>
            <a:chExt cx="1292273" cy="1293728"/>
          </a:xfrm>
          <a:solidFill>
            <a:schemeClr val="accent1">
              <a:lumMod val="40000"/>
              <a:lumOff val="60000"/>
            </a:schemeClr>
          </a:solidFill>
        </p:grpSpPr>
        <p:sp>
          <p:nvSpPr>
            <p:cNvPr id="33" name="Freeform 7">
              <a:extLst>
                <a:ext uri="{FF2B5EF4-FFF2-40B4-BE49-F238E27FC236}">
                  <a16:creationId xmlns:a16="http://schemas.microsoft.com/office/drawing/2014/main" id="{830919D4-28C7-4446-AF9D-B67258B4995C}"/>
                </a:ext>
              </a:extLst>
            </p:cNvPr>
            <p:cNvSpPr>
              <a:spLocks/>
            </p:cNvSpPr>
            <p:nvPr/>
          </p:nvSpPr>
          <p:spPr bwMode="auto">
            <a:xfrm>
              <a:off x="3860799" y="144780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
              <a:extLst>
                <a:ext uri="{FF2B5EF4-FFF2-40B4-BE49-F238E27FC236}">
                  <a16:creationId xmlns:a16="http://schemas.microsoft.com/office/drawing/2014/main" id="{5786B22C-C775-46E0-97F2-7819C15B3BFF}"/>
                </a:ext>
              </a:extLst>
            </p:cNvPr>
            <p:cNvSpPr>
              <a:spLocks/>
            </p:cNvSpPr>
            <p:nvPr/>
          </p:nvSpPr>
          <p:spPr bwMode="auto">
            <a:xfrm>
              <a:off x="3955901" y="154301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2AF53E5B-DE79-48BE-AFB5-8F554371C9AA}"/>
                </a:ext>
              </a:extLst>
            </p:cNvPr>
            <p:cNvGrpSpPr/>
            <p:nvPr/>
          </p:nvGrpSpPr>
          <p:grpSpPr>
            <a:xfrm>
              <a:off x="4156070" y="1776370"/>
              <a:ext cx="701730" cy="531814"/>
              <a:chOff x="7881938" y="2397125"/>
              <a:chExt cx="1009650" cy="765175"/>
            </a:xfrm>
            <a:grpFill/>
          </p:grpSpPr>
          <p:sp>
            <p:nvSpPr>
              <p:cNvPr id="36" name="Freeform 7">
                <a:extLst>
                  <a:ext uri="{FF2B5EF4-FFF2-40B4-BE49-F238E27FC236}">
                    <a16:creationId xmlns:a16="http://schemas.microsoft.com/office/drawing/2014/main" id="{26237BFE-4E98-4AF2-A344-F05E21ADDC29}"/>
                  </a:ext>
                </a:extLst>
              </p:cNvPr>
              <p:cNvSpPr>
                <a:spLocks/>
              </p:cNvSpPr>
              <p:nvPr/>
            </p:nvSpPr>
            <p:spPr bwMode="auto">
              <a:xfrm>
                <a:off x="7881938" y="2543175"/>
                <a:ext cx="490538" cy="619125"/>
              </a:xfrm>
              <a:custGeom>
                <a:avLst/>
                <a:gdLst/>
                <a:ahLst/>
                <a:cxnLst>
                  <a:cxn ang="0">
                    <a:pos x="9" y="139"/>
                  </a:cxn>
                  <a:cxn ang="0">
                    <a:pos x="3" y="149"/>
                  </a:cxn>
                  <a:cxn ang="0">
                    <a:pos x="6" y="162"/>
                  </a:cxn>
                  <a:cxn ang="0">
                    <a:pos x="20" y="159"/>
                  </a:cxn>
                  <a:cxn ang="0">
                    <a:pos x="47" y="116"/>
                  </a:cxn>
                  <a:cxn ang="0">
                    <a:pos x="83" y="120"/>
                  </a:cxn>
                  <a:cxn ang="0">
                    <a:pos x="120" y="93"/>
                  </a:cxn>
                  <a:cxn ang="0">
                    <a:pos x="128" y="48"/>
                  </a:cxn>
                  <a:cxn ang="0">
                    <a:pos x="102" y="11"/>
                  </a:cxn>
                  <a:cxn ang="0">
                    <a:pos x="57" y="4"/>
                  </a:cxn>
                  <a:cxn ang="0">
                    <a:pos x="20" y="30"/>
                  </a:cxn>
                  <a:cxn ang="0">
                    <a:pos x="12" y="75"/>
                  </a:cxn>
                  <a:cxn ang="0">
                    <a:pos x="30" y="106"/>
                  </a:cxn>
                  <a:cxn ang="0">
                    <a:pos x="18" y="126"/>
                  </a:cxn>
                </a:cxnLst>
                <a:rect l="0" t="0" r="r" b="b"/>
                <a:pathLst>
                  <a:path w="131" h="165">
                    <a:moveTo>
                      <a:pt x="9" y="139"/>
                    </a:moveTo>
                    <a:cubicBezTo>
                      <a:pt x="3" y="149"/>
                      <a:pt x="3" y="149"/>
                      <a:pt x="3" y="149"/>
                    </a:cubicBezTo>
                    <a:cubicBezTo>
                      <a:pt x="0" y="153"/>
                      <a:pt x="1" y="159"/>
                      <a:pt x="6" y="162"/>
                    </a:cubicBezTo>
                    <a:cubicBezTo>
                      <a:pt x="11" y="165"/>
                      <a:pt x="17" y="164"/>
                      <a:pt x="20" y="159"/>
                    </a:cubicBezTo>
                    <a:cubicBezTo>
                      <a:pt x="47" y="116"/>
                      <a:pt x="47" y="116"/>
                      <a:pt x="47" y="116"/>
                    </a:cubicBezTo>
                    <a:cubicBezTo>
                      <a:pt x="59" y="121"/>
                      <a:pt x="71" y="122"/>
                      <a:pt x="83" y="120"/>
                    </a:cubicBezTo>
                    <a:cubicBezTo>
                      <a:pt x="98" y="116"/>
                      <a:pt x="111" y="107"/>
                      <a:pt x="120" y="93"/>
                    </a:cubicBezTo>
                    <a:cubicBezTo>
                      <a:pt x="129" y="79"/>
                      <a:pt x="131" y="63"/>
                      <a:pt x="128" y="48"/>
                    </a:cubicBezTo>
                    <a:cubicBezTo>
                      <a:pt x="125" y="34"/>
                      <a:pt x="115" y="20"/>
                      <a:pt x="102" y="11"/>
                    </a:cubicBezTo>
                    <a:cubicBezTo>
                      <a:pt x="88" y="3"/>
                      <a:pt x="72" y="0"/>
                      <a:pt x="57" y="4"/>
                    </a:cubicBezTo>
                    <a:cubicBezTo>
                      <a:pt x="42" y="7"/>
                      <a:pt x="28" y="16"/>
                      <a:pt x="20" y="30"/>
                    </a:cubicBezTo>
                    <a:cubicBezTo>
                      <a:pt x="11" y="44"/>
                      <a:pt x="8" y="60"/>
                      <a:pt x="12" y="75"/>
                    </a:cubicBezTo>
                    <a:cubicBezTo>
                      <a:pt x="15" y="86"/>
                      <a:pt x="21" y="97"/>
                      <a:pt x="30" y="106"/>
                    </a:cubicBezTo>
                    <a:cubicBezTo>
                      <a:pt x="18" y="126"/>
                      <a:pt x="18" y="126"/>
                      <a:pt x="18" y="126"/>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3AC40A8-A474-44DB-BBDE-644C7039F506}"/>
                  </a:ext>
                </a:extLst>
              </p:cNvPr>
              <p:cNvSpPr>
                <a:spLocks/>
              </p:cNvSpPr>
              <p:nvPr/>
            </p:nvSpPr>
            <p:spPr bwMode="auto">
              <a:xfrm>
                <a:off x="8039101" y="2674938"/>
                <a:ext cx="214313" cy="212725"/>
              </a:xfrm>
              <a:custGeom>
                <a:avLst/>
                <a:gdLst/>
                <a:ahLst/>
                <a:cxnLst>
                  <a:cxn ang="0">
                    <a:pos x="0" y="0"/>
                  </a:cxn>
                  <a:cxn ang="0">
                    <a:pos x="135" y="0"/>
                  </a:cxn>
                  <a:cxn ang="0">
                    <a:pos x="135" y="134"/>
                  </a:cxn>
                  <a:cxn ang="0">
                    <a:pos x="0" y="134"/>
                  </a:cxn>
                  <a:cxn ang="0">
                    <a:pos x="0" y="0"/>
                  </a:cxn>
                  <a:cxn ang="0">
                    <a:pos x="0" y="0"/>
                  </a:cxn>
                </a:cxnLst>
                <a:rect l="0" t="0" r="r" b="b"/>
                <a:pathLst>
                  <a:path w="135" h="134">
                    <a:moveTo>
                      <a:pt x="0" y="0"/>
                    </a:moveTo>
                    <a:lnTo>
                      <a:pt x="135" y="0"/>
                    </a:lnTo>
                    <a:lnTo>
                      <a:pt x="135" y="134"/>
                    </a:lnTo>
                    <a:lnTo>
                      <a:pt x="0" y="134"/>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Line 9">
                <a:extLst>
                  <a:ext uri="{FF2B5EF4-FFF2-40B4-BE49-F238E27FC236}">
                    <a16:creationId xmlns:a16="http://schemas.microsoft.com/office/drawing/2014/main" id="{E73F1E75-D0FC-43F2-B225-4C955797CFF6}"/>
                  </a:ext>
                </a:extLst>
              </p:cNvPr>
              <p:cNvSpPr>
                <a:spLocks noChangeShapeType="1"/>
              </p:cNvSpPr>
              <p:nvPr/>
            </p:nvSpPr>
            <p:spPr bwMode="auto">
              <a:xfrm>
                <a:off x="8148638" y="2722563"/>
                <a:ext cx="1588" cy="123825"/>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10">
                <a:extLst>
                  <a:ext uri="{FF2B5EF4-FFF2-40B4-BE49-F238E27FC236}">
                    <a16:creationId xmlns:a16="http://schemas.microsoft.com/office/drawing/2014/main" id="{55458276-92EF-41C1-8188-5CB535EB1A9F}"/>
                  </a:ext>
                </a:extLst>
              </p:cNvPr>
              <p:cNvSpPr>
                <a:spLocks noChangeShapeType="1"/>
              </p:cNvSpPr>
              <p:nvPr/>
            </p:nvSpPr>
            <p:spPr bwMode="auto">
              <a:xfrm>
                <a:off x="8080376" y="2782888"/>
                <a:ext cx="127000"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B95AF0F6-91A3-4D7F-A974-127545EA719A}"/>
                  </a:ext>
                </a:extLst>
              </p:cNvPr>
              <p:cNvSpPr>
                <a:spLocks/>
              </p:cNvSpPr>
              <p:nvPr/>
            </p:nvSpPr>
            <p:spPr bwMode="auto">
              <a:xfrm>
                <a:off x="8372476" y="2397125"/>
                <a:ext cx="153988" cy="153987"/>
              </a:xfrm>
              <a:custGeom>
                <a:avLst/>
                <a:gdLst/>
                <a:ahLst/>
                <a:cxnLst>
                  <a:cxn ang="0">
                    <a:pos x="0" y="20"/>
                  </a:cxn>
                  <a:cxn ang="0">
                    <a:pos x="21" y="0"/>
                  </a:cxn>
                  <a:cxn ang="0">
                    <a:pos x="21" y="0"/>
                  </a:cxn>
                  <a:cxn ang="0">
                    <a:pos x="21" y="0"/>
                  </a:cxn>
                  <a:cxn ang="0">
                    <a:pos x="41" y="20"/>
                  </a:cxn>
                  <a:cxn ang="0">
                    <a:pos x="41" y="20"/>
                  </a:cxn>
                  <a:cxn ang="0">
                    <a:pos x="41" y="20"/>
                  </a:cxn>
                  <a:cxn ang="0">
                    <a:pos x="21" y="41"/>
                  </a:cxn>
                  <a:cxn ang="0">
                    <a:pos x="21" y="41"/>
                  </a:cxn>
                  <a:cxn ang="0">
                    <a:pos x="21" y="41"/>
                  </a:cxn>
                  <a:cxn ang="0">
                    <a:pos x="0" y="20"/>
                  </a:cxn>
                  <a:cxn ang="0">
                    <a:pos x="0" y="20"/>
                  </a:cxn>
                </a:cxnLst>
                <a:rect l="0" t="0" r="r" b="b"/>
                <a:pathLst>
                  <a:path w="41" h="41">
                    <a:moveTo>
                      <a:pt x="0" y="20"/>
                    </a:moveTo>
                    <a:cubicBezTo>
                      <a:pt x="0" y="9"/>
                      <a:pt x="9" y="0"/>
                      <a:pt x="21" y="0"/>
                    </a:cubicBezTo>
                    <a:cubicBezTo>
                      <a:pt x="21" y="0"/>
                      <a:pt x="21" y="0"/>
                      <a:pt x="21" y="0"/>
                    </a:cubicBezTo>
                    <a:cubicBezTo>
                      <a:pt x="21" y="0"/>
                      <a:pt x="21" y="0"/>
                      <a:pt x="21" y="0"/>
                    </a:cubicBezTo>
                    <a:cubicBezTo>
                      <a:pt x="32" y="0"/>
                      <a:pt x="41" y="9"/>
                      <a:pt x="41" y="20"/>
                    </a:cubicBezTo>
                    <a:cubicBezTo>
                      <a:pt x="41" y="20"/>
                      <a:pt x="41" y="20"/>
                      <a:pt x="41" y="20"/>
                    </a:cubicBezTo>
                    <a:cubicBezTo>
                      <a:pt x="41" y="20"/>
                      <a:pt x="41" y="20"/>
                      <a:pt x="41" y="20"/>
                    </a:cubicBezTo>
                    <a:cubicBezTo>
                      <a:pt x="41" y="32"/>
                      <a:pt x="32" y="41"/>
                      <a:pt x="21" y="41"/>
                    </a:cubicBezTo>
                    <a:cubicBezTo>
                      <a:pt x="21" y="41"/>
                      <a:pt x="21" y="41"/>
                      <a:pt x="21" y="41"/>
                    </a:cubicBezTo>
                    <a:cubicBezTo>
                      <a:pt x="21" y="41"/>
                      <a:pt x="21" y="41"/>
                      <a:pt x="21" y="41"/>
                    </a:cubicBezTo>
                    <a:cubicBezTo>
                      <a:pt x="9" y="41"/>
                      <a:pt x="0" y="32"/>
                      <a:pt x="0" y="20"/>
                    </a:cubicBezTo>
                    <a:cubicBezTo>
                      <a:pt x="0" y="20"/>
                      <a:pt x="0" y="20"/>
                      <a:pt x="0" y="20"/>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6BE83687-5867-47DC-9F5A-170D1230BF79}"/>
                  </a:ext>
                </a:extLst>
              </p:cNvPr>
              <p:cNvSpPr>
                <a:spLocks/>
              </p:cNvSpPr>
              <p:nvPr/>
            </p:nvSpPr>
            <p:spPr bwMode="auto">
              <a:xfrm>
                <a:off x="8148638" y="2474913"/>
                <a:ext cx="223838" cy="203200"/>
              </a:xfrm>
              <a:custGeom>
                <a:avLst/>
                <a:gdLst/>
                <a:ahLst/>
                <a:cxnLst>
                  <a:cxn ang="0">
                    <a:pos x="0" y="128"/>
                  </a:cxn>
                  <a:cxn ang="0">
                    <a:pos x="0" y="0"/>
                  </a:cxn>
                  <a:cxn ang="0">
                    <a:pos x="141" y="0"/>
                  </a:cxn>
                </a:cxnLst>
                <a:rect l="0" t="0" r="r" b="b"/>
                <a:pathLst>
                  <a:path w="141" h="128">
                    <a:moveTo>
                      <a:pt x="0" y="128"/>
                    </a:moveTo>
                    <a:lnTo>
                      <a:pt x="0" y="0"/>
                    </a:lnTo>
                    <a:lnTo>
                      <a:pt x="141" y="0"/>
                    </a:ln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18ED9992-43C6-47CB-9D4C-5321420BE073}"/>
                  </a:ext>
                </a:extLst>
              </p:cNvPr>
              <p:cNvSpPr>
                <a:spLocks/>
              </p:cNvSpPr>
              <p:nvPr/>
            </p:nvSpPr>
            <p:spPr bwMode="auto">
              <a:xfrm>
                <a:off x="8451851" y="2730500"/>
                <a:ext cx="109538" cy="107950"/>
              </a:xfrm>
              <a:custGeom>
                <a:avLst/>
                <a:gdLst/>
                <a:ahLst/>
                <a:cxnLst>
                  <a:cxn ang="0">
                    <a:pos x="0" y="0"/>
                  </a:cxn>
                  <a:cxn ang="0">
                    <a:pos x="69" y="0"/>
                  </a:cxn>
                  <a:cxn ang="0">
                    <a:pos x="69" y="68"/>
                  </a:cxn>
                  <a:cxn ang="0">
                    <a:pos x="0" y="68"/>
                  </a:cxn>
                  <a:cxn ang="0">
                    <a:pos x="0" y="0"/>
                  </a:cxn>
                  <a:cxn ang="0">
                    <a:pos x="0" y="0"/>
                  </a:cxn>
                </a:cxnLst>
                <a:rect l="0" t="0" r="r" b="b"/>
                <a:pathLst>
                  <a:path w="69" h="68">
                    <a:moveTo>
                      <a:pt x="0" y="0"/>
                    </a:moveTo>
                    <a:lnTo>
                      <a:pt x="69" y="0"/>
                    </a:lnTo>
                    <a:lnTo>
                      <a:pt x="69" y="68"/>
                    </a:lnTo>
                    <a:lnTo>
                      <a:pt x="0" y="68"/>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4">
                <a:extLst>
                  <a:ext uri="{FF2B5EF4-FFF2-40B4-BE49-F238E27FC236}">
                    <a16:creationId xmlns:a16="http://schemas.microsoft.com/office/drawing/2014/main" id="{677E6841-C42A-4EF2-9FDB-13F003C1AAEC}"/>
                  </a:ext>
                </a:extLst>
              </p:cNvPr>
              <p:cNvSpPr>
                <a:spLocks/>
              </p:cNvSpPr>
              <p:nvPr/>
            </p:nvSpPr>
            <p:spPr bwMode="auto">
              <a:xfrm>
                <a:off x="8643938" y="2730500"/>
                <a:ext cx="107950" cy="107950"/>
              </a:xfrm>
              <a:custGeom>
                <a:avLst/>
                <a:gdLst/>
                <a:ahLst/>
                <a:cxnLst>
                  <a:cxn ang="0">
                    <a:pos x="0" y="0"/>
                  </a:cxn>
                  <a:cxn ang="0">
                    <a:pos x="68" y="0"/>
                  </a:cxn>
                  <a:cxn ang="0">
                    <a:pos x="68" y="68"/>
                  </a:cxn>
                  <a:cxn ang="0">
                    <a:pos x="0" y="68"/>
                  </a:cxn>
                  <a:cxn ang="0">
                    <a:pos x="0" y="0"/>
                  </a:cxn>
                  <a:cxn ang="0">
                    <a:pos x="0" y="0"/>
                  </a:cxn>
                </a:cxnLst>
                <a:rect l="0" t="0" r="r" b="b"/>
                <a:pathLst>
                  <a:path w="68" h="68">
                    <a:moveTo>
                      <a:pt x="0" y="0"/>
                    </a:moveTo>
                    <a:lnTo>
                      <a:pt x="68" y="0"/>
                    </a:lnTo>
                    <a:lnTo>
                      <a:pt x="68" y="68"/>
                    </a:lnTo>
                    <a:lnTo>
                      <a:pt x="0" y="68"/>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15">
                <a:extLst>
                  <a:ext uri="{FF2B5EF4-FFF2-40B4-BE49-F238E27FC236}">
                    <a16:creationId xmlns:a16="http://schemas.microsoft.com/office/drawing/2014/main" id="{469DB326-35E0-4D4C-AEF6-02F5DA48F2AB}"/>
                  </a:ext>
                </a:extLst>
              </p:cNvPr>
              <p:cNvSpPr>
                <a:spLocks noChangeShapeType="1"/>
              </p:cNvSpPr>
              <p:nvPr/>
            </p:nvSpPr>
            <p:spPr bwMode="auto">
              <a:xfrm>
                <a:off x="8253413" y="2782888"/>
                <a:ext cx="201613"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16">
                <a:extLst>
                  <a:ext uri="{FF2B5EF4-FFF2-40B4-BE49-F238E27FC236}">
                    <a16:creationId xmlns:a16="http://schemas.microsoft.com/office/drawing/2014/main" id="{092AD1A8-6D17-4262-9652-3A781497EF9C}"/>
                  </a:ext>
                </a:extLst>
              </p:cNvPr>
              <p:cNvSpPr>
                <a:spLocks noChangeShapeType="1"/>
              </p:cNvSpPr>
              <p:nvPr/>
            </p:nvSpPr>
            <p:spPr bwMode="auto">
              <a:xfrm>
                <a:off x="8561388" y="2782888"/>
                <a:ext cx="82550"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7">
                <a:extLst>
                  <a:ext uri="{FF2B5EF4-FFF2-40B4-BE49-F238E27FC236}">
                    <a16:creationId xmlns:a16="http://schemas.microsoft.com/office/drawing/2014/main" id="{0F0998E0-98D1-453F-A49B-529B931D709E}"/>
                  </a:ext>
                </a:extLst>
              </p:cNvPr>
              <p:cNvSpPr>
                <a:spLocks/>
              </p:cNvSpPr>
              <p:nvPr/>
            </p:nvSpPr>
            <p:spPr bwMode="auto">
              <a:xfrm>
                <a:off x="8426451" y="2933700"/>
                <a:ext cx="325438" cy="149225"/>
              </a:xfrm>
              <a:custGeom>
                <a:avLst/>
                <a:gdLst/>
                <a:ahLst/>
                <a:cxnLst>
                  <a:cxn ang="0">
                    <a:pos x="0" y="0"/>
                  </a:cxn>
                  <a:cxn ang="0">
                    <a:pos x="205" y="0"/>
                  </a:cxn>
                  <a:cxn ang="0">
                    <a:pos x="205" y="94"/>
                  </a:cxn>
                  <a:cxn ang="0">
                    <a:pos x="0" y="94"/>
                  </a:cxn>
                  <a:cxn ang="0">
                    <a:pos x="0" y="0"/>
                  </a:cxn>
                  <a:cxn ang="0">
                    <a:pos x="0" y="0"/>
                  </a:cxn>
                </a:cxnLst>
                <a:rect l="0" t="0" r="r" b="b"/>
                <a:pathLst>
                  <a:path w="205" h="94">
                    <a:moveTo>
                      <a:pt x="0" y="0"/>
                    </a:moveTo>
                    <a:lnTo>
                      <a:pt x="205" y="0"/>
                    </a:lnTo>
                    <a:lnTo>
                      <a:pt x="205" y="94"/>
                    </a:lnTo>
                    <a:lnTo>
                      <a:pt x="0" y="94"/>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8">
                <a:extLst>
                  <a:ext uri="{FF2B5EF4-FFF2-40B4-BE49-F238E27FC236}">
                    <a16:creationId xmlns:a16="http://schemas.microsoft.com/office/drawing/2014/main" id="{13A16E57-CA9B-4D3E-8E42-0027FCF06830}"/>
                  </a:ext>
                </a:extLst>
              </p:cNvPr>
              <p:cNvSpPr>
                <a:spLocks/>
              </p:cNvSpPr>
              <p:nvPr/>
            </p:nvSpPr>
            <p:spPr bwMode="auto">
              <a:xfrm>
                <a:off x="8751888" y="2782888"/>
                <a:ext cx="139700" cy="220662"/>
              </a:xfrm>
              <a:custGeom>
                <a:avLst/>
                <a:gdLst/>
                <a:ahLst/>
                <a:cxnLst>
                  <a:cxn ang="0">
                    <a:pos x="0" y="0"/>
                  </a:cxn>
                  <a:cxn ang="0">
                    <a:pos x="88" y="0"/>
                  </a:cxn>
                  <a:cxn ang="0">
                    <a:pos x="88" y="139"/>
                  </a:cxn>
                  <a:cxn ang="0">
                    <a:pos x="0" y="139"/>
                  </a:cxn>
                </a:cxnLst>
                <a:rect l="0" t="0" r="r" b="b"/>
                <a:pathLst>
                  <a:path w="88" h="139">
                    <a:moveTo>
                      <a:pt x="0" y="0"/>
                    </a:moveTo>
                    <a:lnTo>
                      <a:pt x="88" y="0"/>
                    </a:lnTo>
                    <a:lnTo>
                      <a:pt x="88" y="139"/>
                    </a:lnTo>
                    <a:lnTo>
                      <a:pt x="0" y="139"/>
                    </a:ln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8" name="Group 47">
            <a:extLst>
              <a:ext uri="{FF2B5EF4-FFF2-40B4-BE49-F238E27FC236}">
                <a16:creationId xmlns:a16="http://schemas.microsoft.com/office/drawing/2014/main" id="{2F8E95F8-2449-4DD2-B0AB-124C9A812190}"/>
              </a:ext>
            </a:extLst>
          </p:cNvPr>
          <p:cNvGrpSpPr/>
          <p:nvPr/>
        </p:nvGrpSpPr>
        <p:grpSpPr>
          <a:xfrm>
            <a:off x="3860801" y="3231912"/>
            <a:ext cx="1292273" cy="1293728"/>
            <a:chOff x="3860801" y="3231912"/>
            <a:chExt cx="1292273" cy="1293728"/>
          </a:xfrm>
        </p:grpSpPr>
        <p:sp>
          <p:nvSpPr>
            <p:cNvPr id="49" name="Freeform 7">
              <a:extLst>
                <a:ext uri="{FF2B5EF4-FFF2-40B4-BE49-F238E27FC236}">
                  <a16:creationId xmlns:a16="http://schemas.microsoft.com/office/drawing/2014/main" id="{9CD53F0A-D374-40CC-B105-C3E9010CB99C}"/>
                </a:ext>
              </a:extLst>
            </p:cNvPr>
            <p:cNvSpPr>
              <a:spLocks/>
            </p:cNvSpPr>
            <p:nvPr/>
          </p:nvSpPr>
          <p:spPr bwMode="auto">
            <a:xfrm>
              <a:off x="3860801" y="3231912"/>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5">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76A3FA73-0C1B-42B6-BE11-7FD77051F6C1}"/>
                </a:ext>
              </a:extLst>
            </p:cNvPr>
            <p:cNvSpPr>
              <a:spLocks/>
            </p:cNvSpPr>
            <p:nvPr/>
          </p:nvSpPr>
          <p:spPr bwMode="auto">
            <a:xfrm>
              <a:off x="3955901" y="332835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7AD19494-AD37-4F1F-B21F-ECAD6BFBC72F}"/>
                </a:ext>
              </a:extLst>
            </p:cNvPr>
            <p:cNvGrpSpPr/>
            <p:nvPr/>
          </p:nvGrpSpPr>
          <p:grpSpPr>
            <a:xfrm>
              <a:off x="4260873" y="3633949"/>
              <a:ext cx="492124" cy="492124"/>
              <a:chOff x="3097213" y="3621088"/>
              <a:chExt cx="625475" cy="625475"/>
            </a:xfrm>
          </p:grpSpPr>
          <p:sp>
            <p:nvSpPr>
              <p:cNvPr id="52" name="Freeform 26">
                <a:extLst>
                  <a:ext uri="{FF2B5EF4-FFF2-40B4-BE49-F238E27FC236}">
                    <a16:creationId xmlns:a16="http://schemas.microsoft.com/office/drawing/2014/main" id="{EFC52336-6C8E-49B3-86F3-17CC3A763C4B}"/>
                  </a:ext>
                </a:extLst>
              </p:cNvPr>
              <p:cNvSpPr>
                <a:spLocks noEditPoints="1"/>
              </p:cNvSpPr>
              <p:nvPr/>
            </p:nvSpPr>
            <p:spPr bwMode="auto">
              <a:xfrm>
                <a:off x="3097213" y="3779838"/>
                <a:ext cx="625475" cy="466725"/>
              </a:xfrm>
              <a:custGeom>
                <a:avLst/>
                <a:gdLst/>
                <a:ahLst/>
                <a:cxnLst>
                  <a:cxn ang="0">
                    <a:pos x="70" y="0"/>
                  </a:cxn>
                  <a:cxn ang="0">
                    <a:pos x="4" y="0"/>
                  </a:cxn>
                  <a:cxn ang="0">
                    <a:pos x="0" y="4"/>
                  </a:cxn>
                  <a:cxn ang="0">
                    <a:pos x="0" y="18"/>
                  </a:cxn>
                  <a:cxn ang="0">
                    <a:pos x="4" y="18"/>
                  </a:cxn>
                  <a:cxn ang="0">
                    <a:pos x="4" y="51"/>
                  </a:cxn>
                  <a:cxn ang="0">
                    <a:pos x="9" y="56"/>
                  </a:cxn>
                  <a:cxn ang="0">
                    <a:pos x="66" y="56"/>
                  </a:cxn>
                  <a:cxn ang="0">
                    <a:pos x="70" y="51"/>
                  </a:cxn>
                  <a:cxn ang="0">
                    <a:pos x="70" y="18"/>
                  </a:cxn>
                  <a:cxn ang="0">
                    <a:pos x="75" y="18"/>
                  </a:cxn>
                  <a:cxn ang="0">
                    <a:pos x="75" y="4"/>
                  </a:cxn>
                  <a:cxn ang="0">
                    <a:pos x="70" y="0"/>
                  </a:cxn>
                  <a:cxn ang="0">
                    <a:pos x="33" y="51"/>
                  </a:cxn>
                  <a:cxn ang="0">
                    <a:pos x="9" y="51"/>
                  </a:cxn>
                  <a:cxn ang="0">
                    <a:pos x="9" y="18"/>
                  </a:cxn>
                  <a:cxn ang="0">
                    <a:pos x="33" y="18"/>
                  </a:cxn>
                  <a:cxn ang="0">
                    <a:pos x="33" y="51"/>
                  </a:cxn>
                  <a:cxn ang="0">
                    <a:pos x="33" y="14"/>
                  </a:cxn>
                  <a:cxn ang="0">
                    <a:pos x="4" y="14"/>
                  </a:cxn>
                  <a:cxn ang="0">
                    <a:pos x="4" y="4"/>
                  </a:cxn>
                  <a:cxn ang="0">
                    <a:pos x="33" y="4"/>
                  </a:cxn>
                  <a:cxn ang="0">
                    <a:pos x="33" y="14"/>
                  </a:cxn>
                  <a:cxn ang="0">
                    <a:pos x="66" y="51"/>
                  </a:cxn>
                  <a:cxn ang="0">
                    <a:pos x="42" y="51"/>
                  </a:cxn>
                  <a:cxn ang="0">
                    <a:pos x="42" y="18"/>
                  </a:cxn>
                  <a:cxn ang="0">
                    <a:pos x="66" y="18"/>
                  </a:cxn>
                  <a:cxn ang="0">
                    <a:pos x="66" y="51"/>
                  </a:cxn>
                  <a:cxn ang="0">
                    <a:pos x="70" y="14"/>
                  </a:cxn>
                  <a:cxn ang="0">
                    <a:pos x="42" y="14"/>
                  </a:cxn>
                  <a:cxn ang="0">
                    <a:pos x="42" y="4"/>
                  </a:cxn>
                  <a:cxn ang="0">
                    <a:pos x="70" y="4"/>
                  </a:cxn>
                  <a:cxn ang="0">
                    <a:pos x="70" y="14"/>
                  </a:cxn>
                </a:cxnLst>
                <a:rect l="0" t="0" r="r" b="b"/>
                <a:pathLst>
                  <a:path w="75" h="56">
                    <a:moveTo>
                      <a:pt x="70" y="0"/>
                    </a:moveTo>
                    <a:cubicBezTo>
                      <a:pt x="4" y="0"/>
                      <a:pt x="4" y="0"/>
                      <a:pt x="4" y="0"/>
                    </a:cubicBezTo>
                    <a:cubicBezTo>
                      <a:pt x="2" y="0"/>
                      <a:pt x="0" y="2"/>
                      <a:pt x="0" y="4"/>
                    </a:cubicBezTo>
                    <a:cubicBezTo>
                      <a:pt x="0" y="18"/>
                      <a:pt x="0" y="18"/>
                      <a:pt x="0" y="18"/>
                    </a:cubicBezTo>
                    <a:cubicBezTo>
                      <a:pt x="4" y="18"/>
                      <a:pt x="4" y="18"/>
                      <a:pt x="4" y="18"/>
                    </a:cubicBezTo>
                    <a:cubicBezTo>
                      <a:pt x="4" y="51"/>
                      <a:pt x="4" y="51"/>
                      <a:pt x="4" y="51"/>
                    </a:cubicBezTo>
                    <a:cubicBezTo>
                      <a:pt x="4" y="54"/>
                      <a:pt x="6" y="56"/>
                      <a:pt x="9" y="56"/>
                    </a:cubicBezTo>
                    <a:cubicBezTo>
                      <a:pt x="66" y="56"/>
                      <a:pt x="66" y="56"/>
                      <a:pt x="66" y="56"/>
                    </a:cubicBezTo>
                    <a:cubicBezTo>
                      <a:pt x="68" y="56"/>
                      <a:pt x="70" y="54"/>
                      <a:pt x="70" y="51"/>
                    </a:cubicBezTo>
                    <a:cubicBezTo>
                      <a:pt x="70" y="18"/>
                      <a:pt x="70" y="18"/>
                      <a:pt x="70" y="18"/>
                    </a:cubicBezTo>
                    <a:cubicBezTo>
                      <a:pt x="75" y="18"/>
                      <a:pt x="75" y="18"/>
                      <a:pt x="75" y="18"/>
                    </a:cubicBezTo>
                    <a:cubicBezTo>
                      <a:pt x="75" y="4"/>
                      <a:pt x="75" y="4"/>
                      <a:pt x="75" y="4"/>
                    </a:cubicBezTo>
                    <a:cubicBezTo>
                      <a:pt x="75" y="2"/>
                      <a:pt x="73" y="0"/>
                      <a:pt x="70" y="0"/>
                    </a:cubicBezTo>
                    <a:close/>
                    <a:moveTo>
                      <a:pt x="33" y="51"/>
                    </a:moveTo>
                    <a:cubicBezTo>
                      <a:pt x="9" y="51"/>
                      <a:pt x="9" y="51"/>
                      <a:pt x="9" y="51"/>
                    </a:cubicBezTo>
                    <a:cubicBezTo>
                      <a:pt x="9" y="18"/>
                      <a:pt x="9" y="18"/>
                      <a:pt x="9" y="18"/>
                    </a:cubicBezTo>
                    <a:cubicBezTo>
                      <a:pt x="33" y="18"/>
                      <a:pt x="33" y="18"/>
                      <a:pt x="33" y="18"/>
                    </a:cubicBezTo>
                    <a:lnTo>
                      <a:pt x="33" y="51"/>
                    </a:lnTo>
                    <a:close/>
                    <a:moveTo>
                      <a:pt x="33" y="14"/>
                    </a:moveTo>
                    <a:cubicBezTo>
                      <a:pt x="4" y="14"/>
                      <a:pt x="4" y="14"/>
                      <a:pt x="4" y="14"/>
                    </a:cubicBezTo>
                    <a:cubicBezTo>
                      <a:pt x="4" y="4"/>
                      <a:pt x="4" y="4"/>
                      <a:pt x="4" y="4"/>
                    </a:cubicBezTo>
                    <a:cubicBezTo>
                      <a:pt x="33" y="4"/>
                      <a:pt x="33" y="4"/>
                      <a:pt x="33" y="4"/>
                    </a:cubicBezTo>
                    <a:lnTo>
                      <a:pt x="33" y="14"/>
                    </a:lnTo>
                    <a:close/>
                    <a:moveTo>
                      <a:pt x="66" y="51"/>
                    </a:moveTo>
                    <a:cubicBezTo>
                      <a:pt x="42" y="51"/>
                      <a:pt x="42" y="51"/>
                      <a:pt x="42" y="51"/>
                    </a:cubicBezTo>
                    <a:cubicBezTo>
                      <a:pt x="42" y="18"/>
                      <a:pt x="42" y="18"/>
                      <a:pt x="42" y="18"/>
                    </a:cubicBezTo>
                    <a:cubicBezTo>
                      <a:pt x="66" y="18"/>
                      <a:pt x="66" y="18"/>
                      <a:pt x="66" y="18"/>
                    </a:cubicBezTo>
                    <a:lnTo>
                      <a:pt x="66" y="51"/>
                    </a:lnTo>
                    <a:close/>
                    <a:moveTo>
                      <a:pt x="70" y="14"/>
                    </a:moveTo>
                    <a:cubicBezTo>
                      <a:pt x="42" y="14"/>
                      <a:pt x="42" y="14"/>
                      <a:pt x="42" y="14"/>
                    </a:cubicBezTo>
                    <a:cubicBezTo>
                      <a:pt x="42" y="4"/>
                      <a:pt x="42" y="4"/>
                      <a:pt x="42" y="4"/>
                    </a:cubicBezTo>
                    <a:cubicBezTo>
                      <a:pt x="70" y="4"/>
                      <a:pt x="70" y="4"/>
                      <a:pt x="70" y="4"/>
                    </a:cubicBezTo>
                    <a:lnTo>
                      <a:pt x="70" y="14"/>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7">
                <a:extLst>
                  <a:ext uri="{FF2B5EF4-FFF2-40B4-BE49-F238E27FC236}">
                    <a16:creationId xmlns:a16="http://schemas.microsoft.com/office/drawing/2014/main" id="{9220C3FC-30A7-4AA3-BB76-48C38610403A}"/>
                  </a:ext>
                </a:extLst>
              </p:cNvPr>
              <p:cNvSpPr>
                <a:spLocks noEditPoints="1"/>
              </p:cNvSpPr>
              <p:nvPr/>
            </p:nvSpPr>
            <p:spPr bwMode="auto">
              <a:xfrm>
                <a:off x="3173413" y="3621088"/>
                <a:ext cx="474663" cy="115888"/>
              </a:xfrm>
              <a:custGeom>
                <a:avLst/>
                <a:gdLst/>
                <a:ahLst/>
                <a:cxnLst>
                  <a:cxn ang="0">
                    <a:pos x="9" y="14"/>
                  </a:cxn>
                  <a:cxn ang="0">
                    <a:pos x="28" y="14"/>
                  </a:cxn>
                  <a:cxn ang="0">
                    <a:pos x="28" y="14"/>
                  </a:cxn>
                  <a:cxn ang="0">
                    <a:pos x="28" y="14"/>
                  </a:cxn>
                  <a:cxn ang="0">
                    <a:pos x="28" y="14"/>
                  </a:cxn>
                  <a:cxn ang="0">
                    <a:pos x="47" y="14"/>
                  </a:cxn>
                  <a:cxn ang="0">
                    <a:pos x="57" y="7"/>
                  </a:cxn>
                  <a:cxn ang="0">
                    <a:pos x="47" y="0"/>
                  </a:cxn>
                  <a:cxn ang="0">
                    <a:pos x="33" y="6"/>
                  </a:cxn>
                  <a:cxn ang="0">
                    <a:pos x="28" y="4"/>
                  </a:cxn>
                  <a:cxn ang="0">
                    <a:pos x="23" y="6"/>
                  </a:cxn>
                  <a:cxn ang="0">
                    <a:pos x="9" y="0"/>
                  </a:cxn>
                  <a:cxn ang="0">
                    <a:pos x="0" y="7"/>
                  </a:cxn>
                  <a:cxn ang="0">
                    <a:pos x="9" y="14"/>
                  </a:cxn>
                  <a:cxn ang="0">
                    <a:pos x="47" y="5"/>
                  </a:cxn>
                  <a:cxn ang="0">
                    <a:pos x="52" y="7"/>
                  </a:cxn>
                  <a:cxn ang="0">
                    <a:pos x="47" y="9"/>
                  </a:cxn>
                  <a:cxn ang="0">
                    <a:pos x="36" y="9"/>
                  </a:cxn>
                  <a:cxn ang="0">
                    <a:pos x="36" y="9"/>
                  </a:cxn>
                  <a:cxn ang="0">
                    <a:pos x="47" y="5"/>
                  </a:cxn>
                  <a:cxn ang="0">
                    <a:pos x="9" y="5"/>
                  </a:cxn>
                  <a:cxn ang="0">
                    <a:pos x="20" y="9"/>
                  </a:cxn>
                  <a:cxn ang="0">
                    <a:pos x="20" y="9"/>
                  </a:cxn>
                  <a:cxn ang="0">
                    <a:pos x="9" y="9"/>
                  </a:cxn>
                  <a:cxn ang="0">
                    <a:pos x="5" y="7"/>
                  </a:cxn>
                  <a:cxn ang="0">
                    <a:pos x="9" y="5"/>
                  </a:cxn>
                </a:cxnLst>
                <a:rect l="0" t="0" r="r" b="b"/>
                <a:pathLst>
                  <a:path w="57" h="14">
                    <a:moveTo>
                      <a:pt x="9" y="14"/>
                    </a:moveTo>
                    <a:cubicBezTo>
                      <a:pt x="28" y="14"/>
                      <a:pt x="28" y="14"/>
                      <a:pt x="28" y="14"/>
                    </a:cubicBezTo>
                    <a:cubicBezTo>
                      <a:pt x="28" y="14"/>
                      <a:pt x="28" y="14"/>
                      <a:pt x="28" y="14"/>
                    </a:cubicBezTo>
                    <a:cubicBezTo>
                      <a:pt x="28" y="14"/>
                      <a:pt x="28" y="14"/>
                      <a:pt x="28" y="14"/>
                    </a:cubicBezTo>
                    <a:cubicBezTo>
                      <a:pt x="28" y="14"/>
                      <a:pt x="28" y="14"/>
                      <a:pt x="28" y="14"/>
                    </a:cubicBezTo>
                    <a:cubicBezTo>
                      <a:pt x="47" y="14"/>
                      <a:pt x="47" y="14"/>
                      <a:pt x="47" y="14"/>
                    </a:cubicBezTo>
                    <a:cubicBezTo>
                      <a:pt x="54" y="14"/>
                      <a:pt x="57" y="11"/>
                      <a:pt x="57" y="7"/>
                    </a:cubicBezTo>
                    <a:cubicBezTo>
                      <a:pt x="57" y="3"/>
                      <a:pt x="54" y="0"/>
                      <a:pt x="47" y="0"/>
                    </a:cubicBezTo>
                    <a:cubicBezTo>
                      <a:pt x="41" y="0"/>
                      <a:pt x="36" y="3"/>
                      <a:pt x="33" y="6"/>
                    </a:cubicBezTo>
                    <a:cubicBezTo>
                      <a:pt x="32" y="5"/>
                      <a:pt x="30" y="4"/>
                      <a:pt x="28" y="4"/>
                    </a:cubicBezTo>
                    <a:cubicBezTo>
                      <a:pt x="26" y="4"/>
                      <a:pt x="25" y="5"/>
                      <a:pt x="23" y="6"/>
                    </a:cubicBezTo>
                    <a:cubicBezTo>
                      <a:pt x="20" y="3"/>
                      <a:pt x="15" y="0"/>
                      <a:pt x="9" y="0"/>
                    </a:cubicBezTo>
                    <a:cubicBezTo>
                      <a:pt x="3" y="0"/>
                      <a:pt x="0" y="3"/>
                      <a:pt x="0" y="7"/>
                    </a:cubicBezTo>
                    <a:cubicBezTo>
                      <a:pt x="0" y="11"/>
                      <a:pt x="3" y="14"/>
                      <a:pt x="9" y="14"/>
                    </a:cubicBezTo>
                    <a:close/>
                    <a:moveTo>
                      <a:pt x="47" y="5"/>
                    </a:moveTo>
                    <a:cubicBezTo>
                      <a:pt x="49" y="5"/>
                      <a:pt x="52" y="5"/>
                      <a:pt x="52" y="7"/>
                    </a:cubicBezTo>
                    <a:cubicBezTo>
                      <a:pt x="52" y="9"/>
                      <a:pt x="49" y="9"/>
                      <a:pt x="47" y="9"/>
                    </a:cubicBezTo>
                    <a:cubicBezTo>
                      <a:pt x="36" y="9"/>
                      <a:pt x="36" y="9"/>
                      <a:pt x="36" y="9"/>
                    </a:cubicBezTo>
                    <a:cubicBezTo>
                      <a:pt x="36" y="9"/>
                      <a:pt x="36" y="9"/>
                      <a:pt x="36" y="9"/>
                    </a:cubicBezTo>
                    <a:cubicBezTo>
                      <a:pt x="39" y="7"/>
                      <a:pt x="42" y="5"/>
                      <a:pt x="47" y="5"/>
                    </a:cubicBezTo>
                    <a:close/>
                    <a:moveTo>
                      <a:pt x="9" y="5"/>
                    </a:moveTo>
                    <a:cubicBezTo>
                      <a:pt x="14" y="5"/>
                      <a:pt x="18" y="7"/>
                      <a:pt x="20" y="9"/>
                    </a:cubicBezTo>
                    <a:cubicBezTo>
                      <a:pt x="20" y="9"/>
                      <a:pt x="20" y="9"/>
                      <a:pt x="20" y="9"/>
                    </a:cubicBezTo>
                    <a:cubicBezTo>
                      <a:pt x="9" y="9"/>
                      <a:pt x="9" y="9"/>
                      <a:pt x="9" y="9"/>
                    </a:cubicBezTo>
                    <a:cubicBezTo>
                      <a:pt x="7" y="9"/>
                      <a:pt x="5" y="9"/>
                      <a:pt x="5" y="7"/>
                    </a:cubicBezTo>
                    <a:cubicBezTo>
                      <a:pt x="5" y="5"/>
                      <a:pt x="7" y="5"/>
                      <a:pt x="9" y="5"/>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4" name="Group 53">
            <a:extLst>
              <a:ext uri="{FF2B5EF4-FFF2-40B4-BE49-F238E27FC236}">
                <a16:creationId xmlns:a16="http://schemas.microsoft.com/office/drawing/2014/main" id="{E886AF21-9571-43A5-83FD-59535DF9BF89}"/>
              </a:ext>
            </a:extLst>
          </p:cNvPr>
          <p:cNvGrpSpPr/>
          <p:nvPr/>
        </p:nvGrpSpPr>
        <p:grpSpPr>
          <a:xfrm>
            <a:off x="4752928" y="4139695"/>
            <a:ext cx="1292273" cy="1293728"/>
            <a:chOff x="4752928" y="4139695"/>
            <a:chExt cx="1292273" cy="1293728"/>
          </a:xfrm>
          <a:solidFill>
            <a:schemeClr val="accent1">
              <a:lumMod val="40000"/>
              <a:lumOff val="60000"/>
            </a:schemeClr>
          </a:solidFill>
        </p:grpSpPr>
        <p:sp>
          <p:nvSpPr>
            <p:cNvPr id="55" name="Freeform 7">
              <a:extLst>
                <a:ext uri="{FF2B5EF4-FFF2-40B4-BE49-F238E27FC236}">
                  <a16:creationId xmlns:a16="http://schemas.microsoft.com/office/drawing/2014/main" id="{D01C996F-C042-4223-9640-2DA6311742B5}"/>
                </a:ext>
              </a:extLst>
            </p:cNvPr>
            <p:cNvSpPr>
              <a:spLocks/>
            </p:cNvSpPr>
            <p:nvPr/>
          </p:nvSpPr>
          <p:spPr bwMode="auto">
            <a:xfrm>
              <a:off x="4752928" y="4139695"/>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316415ED-DDC3-461B-9581-14B9C46E3BF2}"/>
                </a:ext>
              </a:extLst>
            </p:cNvPr>
            <p:cNvSpPr>
              <a:spLocks/>
            </p:cNvSpPr>
            <p:nvPr/>
          </p:nvSpPr>
          <p:spPr bwMode="auto">
            <a:xfrm>
              <a:off x="4843900" y="423692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200DE58C-7F3C-4D8A-88C3-D7B07E3ECD59}"/>
              </a:ext>
            </a:extLst>
          </p:cNvPr>
          <p:cNvGrpSpPr/>
          <p:nvPr/>
        </p:nvGrpSpPr>
        <p:grpSpPr>
          <a:xfrm>
            <a:off x="4752928" y="2355583"/>
            <a:ext cx="1292273" cy="1293728"/>
            <a:chOff x="4752928" y="2355583"/>
            <a:chExt cx="1292273" cy="1293728"/>
          </a:xfrm>
          <a:solidFill>
            <a:schemeClr val="accent1">
              <a:lumMod val="40000"/>
              <a:lumOff val="60000"/>
            </a:schemeClr>
          </a:solidFill>
        </p:grpSpPr>
        <p:sp>
          <p:nvSpPr>
            <p:cNvPr id="59" name="Freeform 7">
              <a:extLst>
                <a:ext uri="{FF2B5EF4-FFF2-40B4-BE49-F238E27FC236}">
                  <a16:creationId xmlns:a16="http://schemas.microsoft.com/office/drawing/2014/main" id="{308E9636-899F-488B-8E38-E586A56CD4FD}"/>
                </a:ext>
              </a:extLst>
            </p:cNvPr>
            <p:cNvSpPr>
              <a:spLocks/>
            </p:cNvSpPr>
            <p:nvPr/>
          </p:nvSpPr>
          <p:spPr bwMode="auto">
            <a:xfrm>
              <a:off x="4752928" y="2355583"/>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056CB7DC-7F9D-4C30-9865-00EC83FB1014}"/>
                </a:ext>
              </a:extLst>
            </p:cNvPr>
            <p:cNvGrpSpPr/>
            <p:nvPr/>
          </p:nvGrpSpPr>
          <p:grpSpPr>
            <a:xfrm>
              <a:off x="4843900" y="2451576"/>
              <a:ext cx="1102068" cy="1103307"/>
              <a:chOff x="4843900" y="2451576"/>
              <a:chExt cx="1102068" cy="1103307"/>
            </a:xfrm>
            <a:grpFill/>
          </p:grpSpPr>
          <p:sp>
            <p:nvSpPr>
              <p:cNvPr id="61" name="Freeform 7">
                <a:extLst>
                  <a:ext uri="{FF2B5EF4-FFF2-40B4-BE49-F238E27FC236}">
                    <a16:creationId xmlns:a16="http://schemas.microsoft.com/office/drawing/2014/main" id="{2FE2713D-FC65-4302-924D-590FCCD85971}"/>
                  </a:ext>
                </a:extLst>
              </p:cNvPr>
              <p:cNvSpPr>
                <a:spLocks/>
              </p:cNvSpPr>
              <p:nvPr/>
            </p:nvSpPr>
            <p:spPr bwMode="auto">
              <a:xfrm>
                <a:off x="4843900" y="2451576"/>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2" name="Group 61">
                <a:extLst>
                  <a:ext uri="{FF2B5EF4-FFF2-40B4-BE49-F238E27FC236}">
                    <a16:creationId xmlns:a16="http://schemas.microsoft.com/office/drawing/2014/main" id="{7F466C0D-135B-4824-962A-32A53D07D287}"/>
                  </a:ext>
                </a:extLst>
              </p:cNvPr>
              <p:cNvGrpSpPr/>
              <p:nvPr/>
            </p:nvGrpSpPr>
            <p:grpSpPr>
              <a:xfrm>
                <a:off x="5056364" y="2812464"/>
                <a:ext cx="677141" cy="381530"/>
                <a:chOff x="6381750" y="2689225"/>
                <a:chExt cx="1050926" cy="592137"/>
              </a:xfrm>
              <a:grpFill/>
            </p:grpSpPr>
            <p:sp>
              <p:nvSpPr>
                <p:cNvPr id="63" name="Freeform 35">
                  <a:extLst>
                    <a:ext uri="{FF2B5EF4-FFF2-40B4-BE49-F238E27FC236}">
                      <a16:creationId xmlns:a16="http://schemas.microsoft.com/office/drawing/2014/main" id="{80FC0F89-7763-4A9C-9522-62E70C88FFF0}"/>
                    </a:ext>
                  </a:extLst>
                </p:cNvPr>
                <p:cNvSpPr>
                  <a:spLocks/>
                </p:cNvSpPr>
                <p:nvPr/>
              </p:nvSpPr>
              <p:spPr bwMode="auto">
                <a:xfrm>
                  <a:off x="6381750" y="2708275"/>
                  <a:ext cx="423863" cy="514350"/>
                </a:xfrm>
                <a:custGeom>
                  <a:avLst/>
                  <a:gdLst/>
                  <a:ahLst/>
                  <a:cxnLst>
                    <a:cxn ang="0">
                      <a:pos x="90" y="65"/>
                    </a:cxn>
                    <a:cxn ang="0">
                      <a:pos x="47" y="0"/>
                    </a:cxn>
                    <a:cxn ang="0">
                      <a:pos x="0" y="63"/>
                    </a:cxn>
                    <a:cxn ang="0">
                      <a:pos x="26" y="64"/>
                    </a:cxn>
                    <a:cxn ang="0">
                      <a:pos x="26" y="89"/>
                    </a:cxn>
                    <a:cxn ang="0">
                      <a:pos x="66" y="137"/>
                    </a:cxn>
                    <a:cxn ang="0">
                      <a:pos x="113" y="110"/>
                    </a:cxn>
                    <a:cxn ang="0">
                      <a:pos x="82" y="110"/>
                    </a:cxn>
                    <a:cxn ang="0">
                      <a:pos x="65" y="86"/>
                    </a:cxn>
                    <a:cxn ang="0">
                      <a:pos x="65" y="65"/>
                    </a:cxn>
                  </a:cxnLst>
                  <a:rect l="0" t="0" r="r" b="b"/>
                  <a:pathLst>
                    <a:path w="113" h="137">
                      <a:moveTo>
                        <a:pt x="90" y="65"/>
                      </a:moveTo>
                      <a:cubicBezTo>
                        <a:pt x="47" y="0"/>
                        <a:pt x="47" y="0"/>
                        <a:pt x="47" y="0"/>
                      </a:cubicBezTo>
                      <a:cubicBezTo>
                        <a:pt x="0" y="63"/>
                        <a:pt x="0" y="63"/>
                        <a:pt x="0" y="63"/>
                      </a:cubicBezTo>
                      <a:cubicBezTo>
                        <a:pt x="26" y="64"/>
                        <a:pt x="26" y="64"/>
                        <a:pt x="26" y="64"/>
                      </a:cubicBezTo>
                      <a:cubicBezTo>
                        <a:pt x="26" y="64"/>
                        <a:pt x="26" y="76"/>
                        <a:pt x="26" y="89"/>
                      </a:cubicBezTo>
                      <a:cubicBezTo>
                        <a:pt x="26" y="106"/>
                        <a:pt x="39" y="136"/>
                        <a:pt x="66" y="137"/>
                      </a:cubicBezTo>
                      <a:cubicBezTo>
                        <a:pt x="89" y="137"/>
                        <a:pt x="110" y="120"/>
                        <a:pt x="113" y="110"/>
                      </a:cubicBezTo>
                      <a:cubicBezTo>
                        <a:pt x="113" y="110"/>
                        <a:pt x="86" y="112"/>
                        <a:pt x="82" y="110"/>
                      </a:cubicBezTo>
                      <a:cubicBezTo>
                        <a:pt x="79" y="110"/>
                        <a:pt x="66" y="108"/>
                        <a:pt x="65" y="86"/>
                      </a:cubicBezTo>
                      <a:cubicBezTo>
                        <a:pt x="65" y="65"/>
                        <a:pt x="65" y="65"/>
                        <a:pt x="65" y="65"/>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6">
                  <a:extLst>
                    <a:ext uri="{FF2B5EF4-FFF2-40B4-BE49-F238E27FC236}">
                      <a16:creationId xmlns:a16="http://schemas.microsoft.com/office/drawing/2014/main" id="{D9CD95D8-1236-45BF-8D3F-282D02364023}"/>
                    </a:ext>
                  </a:extLst>
                </p:cNvPr>
                <p:cNvSpPr>
                  <a:spLocks/>
                </p:cNvSpPr>
                <p:nvPr/>
              </p:nvSpPr>
              <p:spPr bwMode="auto">
                <a:xfrm>
                  <a:off x="6719888" y="2689225"/>
                  <a:ext cx="712788" cy="592137"/>
                </a:xfrm>
                <a:custGeom>
                  <a:avLst/>
                  <a:gdLst/>
                  <a:ahLst/>
                  <a:cxnLst>
                    <a:cxn ang="0">
                      <a:pos x="34" y="79"/>
                    </a:cxn>
                    <a:cxn ang="0">
                      <a:pos x="61" y="87"/>
                    </a:cxn>
                    <a:cxn ang="0">
                      <a:pos x="62" y="92"/>
                    </a:cxn>
                    <a:cxn ang="0">
                      <a:pos x="64" y="97"/>
                    </a:cxn>
                    <a:cxn ang="0">
                      <a:pos x="42" y="117"/>
                    </a:cxn>
                    <a:cxn ang="0">
                      <a:pos x="51" y="130"/>
                    </a:cxn>
                    <a:cxn ang="0">
                      <a:pos x="78" y="119"/>
                    </a:cxn>
                    <a:cxn ang="0">
                      <a:pos x="86" y="125"/>
                    </a:cxn>
                    <a:cxn ang="0">
                      <a:pos x="82" y="153"/>
                    </a:cxn>
                    <a:cxn ang="0">
                      <a:pos x="97" y="158"/>
                    </a:cxn>
                    <a:cxn ang="0">
                      <a:pos x="110" y="131"/>
                    </a:cxn>
                    <a:cxn ang="0">
                      <a:pos x="120" y="131"/>
                    </a:cxn>
                    <a:cxn ang="0">
                      <a:pos x="136" y="156"/>
                    </a:cxn>
                    <a:cxn ang="0">
                      <a:pos x="150" y="149"/>
                    </a:cxn>
                    <a:cxn ang="0">
                      <a:pos x="143" y="121"/>
                    </a:cxn>
                    <a:cxn ang="0">
                      <a:pos x="151" y="114"/>
                    </a:cxn>
                    <a:cxn ang="0">
                      <a:pos x="179" y="123"/>
                    </a:cxn>
                    <a:cxn ang="0">
                      <a:pos x="186" y="108"/>
                    </a:cxn>
                    <a:cxn ang="0">
                      <a:pos x="162" y="91"/>
                    </a:cxn>
                    <a:cxn ang="0">
                      <a:pos x="163" y="81"/>
                    </a:cxn>
                    <a:cxn ang="0">
                      <a:pos x="190" y="69"/>
                    </a:cxn>
                    <a:cxn ang="0">
                      <a:pos x="187" y="54"/>
                    </a:cxn>
                    <a:cxn ang="0">
                      <a:pos x="158" y="56"/>
                    </a:cxn>
                    <a:cxn ang="0">
                      <a:pos x="152" y="48"/>
                    </a:cxn>
                    <a:cxn ang="0">
                      <a:pos x="165" y="21"/>
                    </a:cxn>
                    <a:cxn ang="0">
                      <a:pos x="153" y="12"/>
                    </a:cxn>
                    <a:cxn ang="0">
                      <a:pos x="131" y="32"/>
                    </a:cxn>
                    <a:cxn ang="0">
                      <a:pos x="123" y="29"/>
                    </a:cxn>
                    <a:cxn ang="0">
                      <a:pos x="115" y="0"/>
                    </a:cxn>
                    <a:cxn ang="0">
                      <a:pos x="100" y="1"/>
                    </a:cxn>
                    <a:cxn ang="0">
                      <a:pos x="96" y="31"/>
                    </a:cxn>
                    <a:cxn ang="0">
                      <a:pos x="88" y="34"/>
                    </a:cxn>
                    <a:cxn ang="0">
                      <a:pos x="63" y="19"/>
                    </a:cxn>
                    <a:cxn ang="0">
                      <a:pos x="53" y="25"/>
                    </a:cxn>
                    <a:cxn ang="0">
                      <a:pos x="63" y="52"/>
                    </a:cxn>
                    <a:cxn ang="0">
                      <a:pos x="50" y="60"/>
                    </a:cxn>
                    <a:cxn ang="0">
                      <a:pos x="32" y="38"/>
                    </a:cxn>
                    <a:cxn ang="0">
                      <a:pos x="20" y="42"/>
                    </a:cxn>
                    <a:cxn ang="0">
                      <a:pos x="16" y="70"/>
                    </a:cxn>
                    <a:cxn ang="0">
                      <a:pos x="0" y="70"/>
                    </a:cxn>
                  </a:cxnLst>
                  <a:rect l="0" t="0" r="r" b="b"/>
                  <a:pathLst>
                    <a:path w="190" h="158">
                      <a:moveTo>
                        <a:pt x="34" y="79"/>
                      </a:moveTo>
                      <a:cubicBezTo>
                        <a:pt x="61" y="87"/>
                        <a:pt x="61" y="87"/>
                        <a:pt x="61" y="87"/>
                      </a:cubicBezTo>
                      <a:cubicBezTo>
                        <a:pt x="61" y="88"/>
                        <a:pt x="62" y="90"/>
                        <a:pt x="62" y="92"/>
                      </a:cubicBezTo>
                      <a:cubicBezTo>
                        <a:pt x="63" y="93"/>
                        <a:pt x="63" y="95"/>
                        <a:pt x="64" y="97"/>
                      </a:cubicBezTo>
                      <a:cubicBezTo>
                        <a:pt x="42" y="117"/>
                        <a:pt x="42" y="117"/>
                        <a:pt x="42" y="117"/>
                      </a:cubicBezTo>
                      <a:cubicBezTo>
                        <a:pt x="51" y="130"/>
                        <a:pt x="51" y="130"/>
                        <a:pt x="51" y="130"/>
                      </a:cubicBezTo>
                      <a:cubicBezTo>
                        <a:pt x="78" y="119"/>
                        <a:pt x="78" y="119"/>
                        <a:pt x="78" y="119"/>
                      </a:cubicBezTo>
                      <a:cubicBezTo>
                        <a:pt x="80" y="121"/>
                        <a:pt x="83" y="123"/>
                        <a:pt x="86" y="125"/>
                      </a:cubicBezTo>
                      <a:cubicBezTo>
                        <a:pt x="82" y="153"/>
                        <a:pt x="82" y="153"/>
                        <a:pt x="82" y="153"/>
                      </a:cubicBezTo>
                      <a:cubicBezTo>
                        <a:pt x="97" y="158"/>
                        <a:pt x="97" y="158"/>
                        <a:pt x="97" y="158"/>
                      </a:cubicBezTo>
                      <a:cubicBezTo>
                        <a:pt x="110" y="131"/>
                        <a:pt x="110" y="131"/>
                        <a:pt x="110" y="131"/>
                      </a:cubicBezTo>
                      <a:cubicBezTo>
                        <a:pt x="113" y="132"/>
                        <a:pt x="117" y="131"/>
                        <a:pt x="120" y="131"/>
                      </a:cubicBezTo>
                      <a:cubicBezTo>
                        <a:pt x="136" y="156"/>
                        <a:pt x="136" y="156"/>
                        <a:pt x="136" y="156"/>
                      </a:cubicBezTo>
                      <a:cubicBezTo>
                        <a:pt x="150" y="149"/>
                        <a:pt x="150" y="149"/>
                        <a:pt x="150" y="149"/>
                      </a:cubicBezTo>
                      <a:cubicBezTo>
                        <a:pt x="143" y="121"/>
                        <a:pt x="143" y="121"/>
                        <a:pt x="143" y="121"/>
                      </a:cubicBezTo>
                      <a:cubicBezTo>
                        <a:pt x="146" y="119"/>
                        <a:pt x="148" y="117"/>
                        <a:pt x="151" y="114"/>
                      </a:cubicBezTo>
                      <a:cubicBezTo>
                        <a:pt x="179" y="123"/>
                        <a:pt x="179" y="123"/>
                        <a:pt x="179" y="123"/>
                      </a:cubicBezTo>
                      <a:cubicBezTo>
                        <a:pt x="186" y="108"/>
                        <a:pt x="186" y="108"/>
                        <a:pt x="186" y="108"/>
                      </a:cubicBezTo>
                      <a:cubicBezTo>
                        <a:pt x="162" y="91"/>
                        <a:pt x="162" y="91"/>
                        <a:pt x="162" y="91"/>
                      </a:cubicBezTo>
                      <a:cubicBezTo>
                        <a:pt x="163" y="87"/>
                        <a:pt x="163" y="84"/>
                        <a:pt x="163" y="81"/>
                      </a:cubicBezTo>
                      <a:cubicBezTo>
                        <a:pt x="190" y="69"/>
                        <a:pt x="190" y="69"/>
                        <a:pt x="190" y="69"/>
                      </a:cubicBezTo>
                      <a:cubicBezTo>
                        <a:pt x="187" y="54"/>
                        <a:pt x="187" y="54"/>
                        <a:pt x="187" y="54"/>
                      </a:cubicBezTo>
                      <a:cubicBezTo>
                        <a:pt x="158" y="56"/>
                        <a:pt x="158" y="56"/>
                        <a:pt x="158" y="56"/>
                      </a:cubicBezTo>
                      <a:cubicBezTo>
                        <a:pt x="156" y="53"/>
                        <a:pt x="154" y="50"/>
                        <a:pt x="152" y="48"/>
                      </a:cubicBezTo>
                      <a:cubicBezTo>
                        <a:pt x="165" y="21"/>
                        <a:pt x="165" y="21"/>
                        <a:pt x="165" y="21"/>
                      </a:cubicBezTo>
                      <a:cubicBezTo>
                        <a:pt x="153" y="12"/>
                        <a:pt x="153" y="12"/>
                        <a:pt x="153" y="12"/>
                      </a:cubicBezTo>
                      <a:cubicBezTo>
                        <a:pt x="131" y="32"/>
                        <a:pt x="131" y="32"/>
                        <a:pt x="131" y="32"/>
                      </a:cubicBezTo>
                      <a:cubicBezTo>
                        <a:pt x="128" y="31"/>
                        <a:pt x="125" y="30"/>
                        <a:pt x="123" y="29"/>
                      </a:cubicBezTo>
                      <a:cubicBezTo>
                        <a:pt x="115" y="0"/>
                        <a:pt x="115" y="0"/>
                        <a:pt x="115" y="0"/>
                      </a:cubicBezTo>
                      <a:cubicBezTo>
                        <a:pt x="100" y="1"/>
                        <a:pt x="100" y="1"/>
                        <a:pt x="100" y="1"/>
                      </a:cubicBezTo>
                      <a:cubicBezTo>
                        <a:pt x="96" y="31"/>
                        <a:pt x="96" y="31"/>
                        <a:pt x="96" y="31"/>
                      </a:cubicBezTo>
                      <a:cubicBezTo>
                        <a:pt x="93" y="32"/>
                        <a:pt x="90" y="33"/>
                        <a:pt x="88" y="34"/>
                      </a:cubicBezTo>
                      <a:cubicBezTo>
                        <a:pt x="63" y="19"/>
                        <a:pt x="63" y="19"/>
                        <a:pt x="63" y="19"/>
                      </a:cubicBezTo>
                      <a:cubicBezTo>
                        <a:pt x="53" y="25"/>
                        <a:pt x="53" y="25"/>
                        <a:pt x="53" y="25"/>
                      </a:cubicBezTo>
                      <a:cubicBezTo>
                        <a:pt x="63" y="52"/>
                        <a:pt x="63" y="52"/>
                        <a:pt x="63" y="52"/>
                      </a:cubicBezTo>
                      <a:cubicBezTo>
                        <a:pt x="50" y="60"/>
                        <a:pt x="50" y="60"/>
                        <a:pt x="50" y="60"/>
                      </a:cubicBezTo>
                      <a:cubicBezTo>
                        <a:pt x="32" y="38"/>
                        <a:pt x="32" y="38"/>
                        <a:pt x="32" y="38"/>
                      </a:cubicBezTo>
                      <a:cubicBezTo>
                        <a:pt x="28" y="40"/>
                        <a:pt x="24" y="41"/>
                        <a:pt x="20" y="42"/>
                      </a:cubicBezTo>
                      <a:cubicBezTo>
                        <a:pt x="16" y="70"/>
                        <a:pt x="16" y="70"/>
                        <a:pt x="16" y="70"/>
                      </a:cubicBezTo>
                      <a:cubicBezTo>
                        <a:pt x="0" y="70"/>
                        <a:pt x="0" y="70"/>
                        <a:pt x="0" y="70"/>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7">
                  <a:extLst>
                    <a:ext uri="{FF2B5EF4-FFF2-40B4-BE49-F238E27FC236}">
                      <a16:creationId xmlns:a16="http://schemas.microsoft.com/office/drawing/2014/main" id="{97DD56C0-7337-4A01-850E-AFB3712D8E81}"/>
                    </a:ext>
                  </a:extLst>
                </p:cNvPr>
                <p:cNvSpPr>
                  <a:spLocks/>
                </p:cNvSpPr>
                <p:nvPr/>
              </p:nvSpPr>
              <p:spPr bwMode="auto">
                <a:xfrm>
                  <a:off x="7042150" y="2884488"/>
                  <a:ext cx="195263" cy="201612"/>
                </a:xfrm>
                <a:custGeom>
                  <a:avLst/>
                  <a:gdLst/>
                  <a:ahLst/>
                  <a:cxnLst>
                    <a:cxn ang="0">
                      <a:pos x="27" y="54"/>
                    </a:cxn>
                    <a:cxn ang="0">
                      <a:pos x="0" y="28"/>
                    </a:cxn>
                    <a:cxn ang="0">
                      <a:pos x="26" y="0"/>
                    </a:cxn>
                    <a:cxn ang="0">
                      <a:pos x="52" y="27"/>
                    </a:cxn>
                    <a:cxn ang="0">
                      <a:pos x="27" y="54"/>
                    </a:cxn>
                  </a:cxnLst>
                  <a:rect l="0" t="0" r="r" b="b"/>
                  <a:pathLst>
                    <a:path w="52" h="54">
                      <a:moveTo>
                        <a:pt x="27" y="54"/>
                      </a:moveTo>
                      <a:cubicBezTo>
                        <a:pt x="12" y="54"/>
                        <a:pt x="1" y="42"/>
                        <a:pt x="0" y="28"/>
                      </a:cubicBezTo>
                      <a:cubicBezTo>
                        <a:pt x="0" y="13"/>
                        <a:pt x="11" y="1"/>
                        <a:pt x="26" y="0"/>
                      </a:cubicBezTo>
                      <a:cubicBezTo>
                        <a:pt x="40" y="0"/>
                        <a:pt x="51" y="12"/>
                        <a:pt x="52" y="27"/>
                      </a:cubicBezTo>
                      <a:cubicBezTo>
                        <a:pt x="52" y="41"/>
                        <a:pt x="41" y="53"/>
                        <a:pt x="27" y="54"/>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6" name="Group 65">
            <a:extLst>
              <a:ext uri="{FF2B5EF4-FFF2-40B4-BE49-F238E27FC236}">
                <a16:creationId xmlns:a16="http://schemas.microsoft.com/office/drawing/2014/main" id="{F4DCD533-FCC4-41B8-8257-669AF81C34FF}"/>
              </a:ext>
            </a:extLst>
          </p:cNvPr>
          <p:cNvGrpSpPr/>
          <p:nvPr/>
        </p:nvGrpSpPr>
        <p:grpSpPr>
          <a:xfrm>
            <a:off x="3860800" y="5000521"/>
            <a:ext cx="1292273" cy="1293728"/>
            <a:chOff x="3860800" y="5000521"/>
            <a:chExt cx="1292273" cy="1293728"/>
          </a:xfrm>
          <a:solidFill>
            <a:schemeClr val="accent1">
              <a:lumMod val="40000"/>
              <a:lumOff val="60000"/>
            </a:schemeClr>
          </a:solidFill>
        </p:grpSpPr>
        <p:sp>
          <p:nvSpPr>
            <p:cNvPr id="67" name="Freeform 7">
              <a:extLst>
                <a:ext uri="{FF2B5EF4-FFF2-40B4-BE49-F238E27FC236}">
                  <a16:creationId xmlns:a16="http://schemas.microsoft.com/office/drawing/2014/main" id="{CA820A29-353C-4B5A-8DC8-D68F3D511CBF}"/>
                </a:ext>
              </a:extLst>
            </p:cNvPr>
            <p:cNvSpPr>
              <a:spLocks/>
            </p:cNvSpPr>
            <p:nvPr/>
          </p:nvSpPr>
          <p:spPr bwMode="auto">
            <a:xfrm>
              <a:off x="3860800" y="500052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
              <a:extLst>
                <a:ext uri="{FF2B5EF4-FFF2-40B4-BE49-F238E27FC236}">
                  <a16:creationId xmlns:a16="http://schemas.microsoft.com/office/drawing/2014/main" id="{BC82A823-DAAE-4A30-B88A-22BEFCC58C28}"/>
                </a:ext>
              </a:extLst>
            </p:cNvPr>
            <p:cNvSpPr>
              <a:spLocks/>
            </p:cNvSpPr>
            <p:nvPr/>
          </p:nvSpPr>
          <p:spPr bwMode="auto">
            <a:xfrm>
              <a:off x="3955901" y="510061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9" name="Group 68">
              <a:extLst>
                <a:ext uri="{FF2B5EF4-FFF2-40B4-BE49-F238E27FC236}">
                  <a16:creationId xmlns:a16="http://schemas.microsoft.com/office/drawing/2014/main" id="{0AD0ED98-9008-423C-9466-1A6DBAFB5D62}"/>
                </a:ext>
              </a:extLst>
            </p:cNvPr>
            <p:cNvGrpSpPr/>
            <p:nvPr/>
          </p:nvGrpSpPr>
          <p:grpSpPr>
            <a:xfrm>
              <a:off x="4200525" y="5325113"/>
              <a:ext cx="686956" cy="720087"/>
              <a:chOff x="-3419475" y="3797300"/>
              <a:chExt cx="3719513" cy="3898901"/>
            </a:xfrm>
            <a:grpFill/>
          </p:grpSpPr>
          <p:sp>
            <p:nvSpPr>
              <p:cNvPr id="70" name="Freeform 41">
                <a:extLst>
                  <a:ext uri="{FF2B5EF4-FFF2-40B4-BE49-F238E27FC236}">
                    <a16:creationId xmlns:a16="http://schemas.microsoft.com/office/drawing/2014/main" id="{2616B6F0-ED8E-4E9D-A53A-5F58A6113540}"/>
                  </a:ext>
                </a:extLst>
              </p:cNvPr>
              <p:cNvSpPr>
                <a:spLocks/>
              </p:cNvSpPr>
              <p:nvPr/>
            </p:nvSpPr>
            <p:spPr bwMode="auto">
              <a:xfrm>
                <a:off x="-2039938" y="3797300"/>
                <a:ext cx="646113" cy="809625"/>
              </a:xfrm>
              <a:custGeom>
                <a:avLst/>
                <a:gdLst/>
                <a:ahLst/>
                <a:cxnLst>
                  <a:cxn ang="0">
                    <a:pos x="85" y="216"/>
                  </a:cxn>
                  <a:cxn ang="0">
                    <a:pos x="172" y="98"/>
                  </a:cxn>
                  <a:cxn ang="0">
                    <a:pos x="85" y="0"/>
                  </a:cxn>
                  <a:cxn ang="0">
                    <a:pos x="0" y="98"/>
                  </a:cxn>
                  <a:cxn ang="0">
                    <a:pos x="85" y="216"/>
                  </a:cxn>
                </a:cxnLst>
                <a:rect l="0" t="0" r="r" b="b"/>
                <a:pathLst>
                  <a:path w="172" h="216">
                    <a:moveTo>
                      <a:pt x="85" y="216"/>
                    </a:moveTo>
                    <a:cubicBezTo>
                      <a:pt x="138" y="216"/>
                      <a:pt x="172" y="152"/>
                      <a:pt x="172" y="98"/>
                    </a:cubicBezTo>
                    <a:cubicBezTo>
                      <a:pt x="172" y="43"/>
                      <a:pt x="132" y="0"/>
                      <a:pt x="85" y="0"/>
                    </a:cubicBezTo>
                    <a:cubicBezTo>
                      <a:pt x="38" y="0"/>
                      <a:pt x="0" y="43"/>
                      <a:pt x="0" y="98"/>
                    </a:cubicBezTo>
                    <a:cubicBezTo>
                      <a:pt x="0" y="152"/>
                      <a:pt x="34" y="216"/>
                      <a:pt x="85" y="216"/>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42">
                <a:extLst>
                  <a:ext uri="{FF2B5EF4-FFF2-40B4-BE49-F238E27FC236}">
                    <a16:creationId xmlns:a16="http://schemas.microsoft.com/office/drawing/2014/main" id="{51713C0C-5D9E-4615-8CE6-3E62D3824EB5}"/>
                  </a:ext>
                </a:extLst>
              </p:cNvPr>
              <p:cNvSpPr>
                <a:spLocks/>
              </p:cNvSpPr>
              <p:nvPr/>
            </p:nvSpPr>
            <p:spPr bwMode="auto">
              <a:xfrm>
                <a:off x="-3103563" y="4532313"/>
                <a:ext cx="2668588" cy="3163888"/>
              </a:xfrm>
              <a:custGeom>
                <a:avLst/>
                <a:gdLst/>
                <a:ahLst/>
                <a:cxnLst>
                  <a:cxn ang="0">
                    <a:pos x="496" y="569"/>
                  </a:cxn>
                  <a:cxn ang="0">
                    <a:pos x="496" y="173"/>
                  </a:cxn>
                  <a:cxn ang="0">
                    <a:pos x="712" y="173"/>
                  </a:cxn>
                  <a:cxn ang="0">
                    <a:pos x="712" y="65"/>
                  </a:cxn>
                  <a:cxn ang="0">
                    <a:pos x="440" y="65"/>
                  </a:cxn>
                  <a:cxn ang="0">
                    <a:pos x="389" y="205"/>
                  </a:cxn>
                  <a:cxn ang="0">
                    <a:pos x="389" y="113"/>
                  </a:cxn>
                  <a:cxn ang="0">
                    <a:pos x="378" y="92"/>
                  </a:cxn>
                  <a:cxn ang="0">
                    <a:pos x="389" y="65"/>
                  </a:cxn>
                  <a:cxn ang="0">
                    <a:pos x="345" y="65"/>
                  </a:cxn>
                  <a:cxn ang="0">
                    <a:pos x="357" y="92"/>
                  </a:cxn>
                  <a:cxn ang="0">
                    <a:pos x="345" y="113"/>
                  </a:cxn>
                  <a:cxn ang="0">
                    <a:pos x="345" y="205"/>
                  </a:cxn>
                  <a:cxn ang="0">
                    <a:pos x="294" y="65"/>
                  </a:cxn>
                  <a:cxn ang="0">
                    <a:pos x="109" y="65"/>
                  </a:cxn>
                  <a:cxn ang="0">
                    <a:pos x="109" y="0"/>
                  </a:cxn>
                  <a:cxn ang="0">
                    <a:pos x="0" y="0"/>
                  </a:cxn>
                  <a:cxn ang="0">
                    <a:pos x="0" y="119"/>
                  </a:cxn>
                  <a:cxn ang="0">
                    <a:pos x="54" y="173"/>
                  </a:cxn>
                  <a:cxn ang="0">
                    <a:pos x="238" y="173"/>
                  </a:cxn>
                  <a:cxn ang="0">
                    <a:pos x="238" y="790"/>
                  </a:cxn>
                  <a:cxn ang="0">
                    <a:pos x="291" y="844"/>
                  </a:cxn>
                  <a:cxn ang="0">
                    <a:pos x="345" y="790"/>
                  </a:cxn>
                  <a:cxn ang="0">
                    <a:pos x="345" y="432"/>
                  </a:cxn>
                  <a:cxn ang="0">
                    <a:pos x="389" y="432"/>
                  </a:cxn>
                  <a:cxn ang="0">
                    <a:pos x="389" y="790"/>
                  </a:cxn>
                  <a:cxn ang="0">
                    <a:pos x="442" y="844"/>
                  </a:cxn>
                  <a:cxn ang="0">
                    <a:pos x="496" y="790"/>
                  </a:cxn>
                  <a:cxn ang="0">
                    <a:pos x="496" y="682"/>
                  </a:cxn>
                </a:cxnLst>
                <a:rect l="0" t="0" r="r" b="b"/>
                <a:pathLst>
                  <a:path w="712" h="844">
                    <a:moveTo>
                      <a:pt x="496" y="569"/>
                    </a:moveTo>
                    <a:cubicBezTo>
                      <a:pt x="496" y="173"/>
                      <a:pt x="496" y="173"/>
                      <a:pt x="496" y="173"/>
                    </a:cubicBezTo>
                    <a:cubicBezTo>
                      <a:pt x="712" y="173"/>
                      <a:pt x="712" y="173"/>
                      <a:pt x="712" y="173"/>
                    </a:cubicBezTo>
                    <a:cubicBezTo>
                      <a:pt x="712" y="65"/>
                      <a:pt x="712" y="65"/>
                      <a:pt x="712" y="65"/>
                    </a:cubicBezTo>
                    <a:cubicBezTo>
                      <a:pt x="440" y="65"/>
                      <a:pt x="440" y="65"/>
                      <a:pt x="440" y="65"/>
                    </a:cubicBezTo>
                    <a:cubicBezTo>
                      <a:pt x="389" y="205"/>
                      <a:pt x="389" y="205"/>
                      <a:pt x="389" y="205"/>
                    </a:cubicBezTo>
                    <a:cubicBezTo>
                      <a:pt x="389" y="113"/>
                      <a:pt x="389" y="113"/>
                      <a:pt x="389" y="113"/>
                    </a:cubicBezTo>
                    <a:cubicBezTo>
                      <a:pt x="378" y="92"/>
                      <a:pt x="378" y="92"/>
                      <a:pt x="378" y="92"/>
                    </a:cubicBezTo>
                    <a:cubicBezTo>
                      <a:pt x="389" y="65"/>
                      <a:pt x="389" y="65"/>
                      <a:pt x="389" y="65"/>
                    </a:cubicBezTo>
                    <a:cubicBezTo>
                      <a:pt x="345" y="65"/>
                      <a:pt x="345" y="65"/>
                      <a:pt x="345" y="65"/>
                    </a:cubicBezTo>
                    <a:cubicBezTo>
                      <a:pt x="357" y="92"/>
                      <a:pt x="357" y="92"/>
                      <a:pt x="357" y="92"/>
                    </a:cubicBezTo>
                    <a:cubicBezTo>
                      <a:pt x="345" y="113"/>
                      <a:pt x="345" y="113"/>
                      <a:pt x="345" y="113"/>
                    </a:cubicBezTo>
                    <a:cubicBezTo>
                      <a:pt x="345" y="205"/>
                      <a:pt x="345" y="205"/>
                      <a:pt x="345" y="205"/>
                    </a:cubicBezTo>
                    <a:cubicBezTo>
                      <a:pt x="294" y="65"/>
                      <a:pt x="294" y="65"/>
                      <a:pt x="294" y="65"/>
                    </a:cubicBezTo>
                    <a:cubicBezTo>
                      <a:pt x="109" y="65"/>
                      <a:pt x="109" y="65"/>
                      <a:pt x="109" y="65"/>
                    </a:cubicBezTo>
                    <a:cubicBezTo>
                      <a:pt x="109" y="0"/>
                      <a:pt x="109" y="0"/>
                      <a:pt x="109" y="0"/>
                    </a:cubicBezTo>
                    <a:cubicBezTo>
                      <a:pt x="0" y="0"/>
                      <a:pt x="0" y="0"/>
                      <a:pt x="0" y="0"/>
                    </a:cubicBezTo>
                    <a:cubicBezTo>
                      <a:pt x="0" y="119"/>
                      <a:pt x="0" y="119"/>
                      <a:pt x="0" y="119"/>
                    </a:cubicBezTo>
                    <a:cubicBezTo>
                      <a:pt x="0" y="148"/>
                      <a:pt x="24" y="173"/>
                      <a:pt x="54" y="173"/>
                    </a:cubicBezTo>
                    <a:cubicBezTo>
                      <a:pt x="238" y="173"/>
                      <a:pt x="238" y="173"/>
                      <a:pt x="238" y="173"/>
                    </a:cubicBezTo>
                    <a:cubicBezTo>
                      <a:pt x="238" y="790"/>
                      <a:pt x="238" y="790"/>
                      <a:pt x="238" y="790"/>
                    </a:cubicBezTo>
                    <a:cubicBezTo>
                      <a:pt x="238" y="820"/>
                      <a:pt x="262" y="844"/>
                      <a:pt x="291" y="844"/>
                    </a:cubicBezTo>
                    <a:cubicBezTo>
                      <a:pt x="321" y="844"/>
                      <a:pt x="345" y="820"/>
                      <a:pt x="345" y="790"/>
                    </a:cubicBezTo>
                    <a:cubicBezTo>
                      <a:pt x="345" y="432"/>
                      <a:pt x="345" y="432"/>
                      <a:pt x="345" y="432"/>
                    </a:cubicBezTo>
                    <a:cubicBezTo>
                      <a:pt x="389" y="432"/>
                      <a:pt x="389" y="432"/>
                      <a:pt x="389" y="432"/>
                    </a:cubicBezTo>
                    <a:cubicBezTo>
                      <a:pt x="389" y="790"/>
                      <a:pt x="389" y="790"/>
                      <a:pt x="389" y="790"/>
                    </a:cubicBezTo>
                    <a:cubicBezTo>
                      <a:pt x="389" y="820"/>
                      <a:pt x="413" y="844"/>
                      <a:pt x="442" y="844"/>
                    </a:cubicBezTo>
                    <a:cubicBezTo>
                      <a:pt x="473" y="844"/>
                      <a:pt x="496" y="820"/>
                      <a:pt x="496" y="790"/>
                    </a:cubicBezTo>
                    <a:cubicBezTo>
                      <a:pt x="496" y="682"/>
                      <a:pt x="496" y="682"/>
                      <a:pt x="496" y="682"/>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43">
                <a:extLst>
                  <a:ext uri="{FF2B5EF4-FFF2-40B4-BE49-F238E27FC236}">
                    <a16:creationId xmlns:a16="http://schemas.microsoft.com/office/drawing/2014/main" id="{91FB20BE-B9D5-44DE-8187-C40A202A02FD}"/>
                  </a:ext>
                </a:extLst>
              </p:cNvPr>
              <p:cNvSpPr>
                <a:spLocks/>
              </p:cNvSpPr>
              <p:nvPr/>
            </p:nvSpPr>
            <p:spPr bwMode="auto">
              <a:xfrm>
                <a:off x="-3419475" y="3797300"/>
                <a:ext cx="1050925" cy="569913"/>
              </a:xfrm>
              <a:custGeom>
                <a:avLst/>
                <a:gdLst/>
                <a:ahLst/>
                <a:cxnLst>
                  <a:cxn ang="0">
                    <a:pos x="662" y="359"/>
                  </a:cxn>
                  <a:cxn ang="0">
                    <a:pos x="329" y="0"/>
                  </a:cxn>
                  <a:cxn ang="0">
                    <a:pos x="0" y="359"/>
                  </a:cxn>
                  <a:cxn ang="0">
                    <a:pos x="662" y="359"/>
                  </a:cxn>
                  <a:cxn ang="0">
                    <a:pos x="662" y="359"/>
                  </a:cxn>
                  <a:cxn ang="0">
                    <a:pos x="662" y="359"/>
                  </a:cxn>
                </a:cxnLst>
                <a:rect l="0" t="0" r="r" b="b"/>
                <a:pathLst>
                  <a:path w="662" h="359">
                    <a:moveTo>
                      <a:pt x="662" y="359"/>
                    </a:moveTo>
                    <a:lnTo>
                      <a:pt x="329" y="0"/>
                    </a:lnTo>
                    <a:lnTo>
                      <a:pt x="0" y="359"/>
                    </a:lnTo>
                    <a:lnTo>
                      <a:pt x="662" y="359"/>
                    </a:lnTo>
                    <a:lnTo>
                      <a:pt x="662" y="359"/>
                    </a:lnTo>
                    <a:lnTo>
                      <a:pt x="662" y="359"/>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44">
                <a:extLst>
                  <a:ext uri="{FF2B5EF4-FFF2-40B4-BE49-F238E27FC236}">
                    <a16:creationId xmlns:a16="http://schemas.microsoft.com/office/drawing/2014/main" id="{55BC7571-8030-42C0-BB42-B96F694CC357}"/>
                  </a:ext>
                </a:extLst>
              </p:cNvPr>
              <p:cNvSpPr>
                <a:spLocks/>
              </p:cNvSpPr>
              <p:nvPr/>
            </p:nvSpPr>
            <p:spPr bwMode="auto">
              <a:xfrm>
                <a:off x="-269875" y="4457700"/>
                <a:ext cx="569913" cy="1049338"/>
              </a:xfrm>
              <a:custGeom>
                <a:avLst/>
                <a:gdLst/>
                <a:ahLst/>
                <a:cxnLst>
                  <a:cxn ang="0">
                    <a:pos x="0" y="0"/>
                  </a:cxn>
                  <a:cxn ang="0">
                    <a:pos x="0" y="661"/>
                  </a:cxn>
                  <a:cxn ang="0">
                    <a:pos x="359" y="330"/>
                  </a:cxn>
                  <a:cxn ang="0">
                    <a:pos x="0" y="0"/>
                  </a:cxn>
                  <a:cxn ang="0">
                    <a:pos x="0" y="0"/>
                  </a:cxn>
                  <a:cxn ang="0">
                    <a:pos x="0" y="0"/>
                  </a:cxn>
                </a:cxnLst>
                <a:rect l="0" t="0" r="r" b="b"/>
                <a:pathLst>
                  <a:path w="359" h="661">
                    <a:moveTo>
                      <a:pt x="0" y="0"/>
                    </a:moveTo>
                    <a:lnTo>
                      <a:pt x="0" y="661"/>
                    </a:lnTo>
                    <a:lnTo>
                      <a:pt x="359" y="330"/>
                    </a:lnTo>
                    <a:lnTo>
                      <a:pt x="0" y="0"/>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75" name="Picture 74">
            <a:extLst>
              <a:ext uri="{FF2B5EF4-FFF2-40B4-BE49-F238E27FC236}">
                <a16:creationId xmlns:a16="http://schemas.microsoft.com/office/drawing/2014/main" id="{E270C486-B8F5-43F6-8861-DDCD155FA9D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6366" y="4495947"/>
            <a:ext cx="676096" cy="676096"/>
          </a:xfrm>
          <a:prstGeom prst="rect">
            <a:avLst/>
          </a:prstGeom>
          <a:solidFill>
            <a:schemeClr val="accent1">
              <a:lumMod val="40000"/>
              <a:lumOff val="60000"/>
            </a:schemeClr>
          </a:solidFill>
        </p:spPr>
      </p:pic>
    </p:spTree>
    <p:extLst>
      <p:ext uri="{BB962C8B-B14F-4D97-AF65-F5344CB8AC3E}">
        <p14:creationId xmlns:p14="http://schemas.microsoft.com/office/powerpoint/2010/main" val="104848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p:txBody>
          <a:bodyPr>
            <a:normAutofit fontScale="90000"/>
          </a:bodyPr>
          <a:lstStyle/>
          <a:p>
            <a:r>
              <a:rPr lang="en-IN" dirty="0"/>
              <a:t>Engagement Scope</a:t>
            </a:r>
            <a:br>
              <a:rPr lang="en-IN" dirty="0"/>
            </a:br>
            <a:r>
              <a:rPr lang="en-IN" sz="2000" i="1" dirty="0"/>
              <a:t>Organization, Location, Business </a:t>
            </a:r>
            <a:r>
              <a:rPr lang="en-IN" dirty="0"/>
              <a:t> </a:t>
            </a:r>
          </a:p>
        </p:txBody>
      </p:sp>
      <p:sp>
        <p:nvSpPr>
          <p:cNvPr id="12" name="Rounded Rectangle 83">
            <a:extLst>
              <a:ext uri="{FF2B5EF4-FFF2-40B4-BE49-F238E27FC236}">
                <a16:creationId xmlns:a16="http://schemas.microsoft.com/office/drawing/2014/main" id="{779BBF06-6A10-46EA-8040-DF304C636BDE}"/>
              </a:ext>
            </a:extLst>
          </p:cNvPr>
          <p:cNvSpPr>
            <a:spLocks/>
          </p:cNvSpPr>
          <p:nvPr/>
        </p:nvSpPr>
        <p:spPr>
          <a:xfrm>
            <a:off x="1393031" y="2959919"/>
            <a:ext cx="2926080" cy="3130550"/>
          </a:xfrm>
          <a:prstGeom prst="roundRect">
            <a:avLst>
              <a:gd name="adj" fmla="val 3445"/>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600"/>
              </a:spcAft>
              <a:buFont typeface="Wingdings" panose="05000000000000000000" pitchFamily="2" charset="2"/>
              <a:buChar char="§"/>
            </a:pPr>
            <a:r>
              <a:rPr lang="en-IN" sz="1400" b="1" dirty="0" err="1">
                <a:solidFill>
                  <a:schemeClr val="tx1"/>
                </a:solidFill>
                <a:latin typeface="Myriad Pro" panose="020B0503030403020204" pitchFamily="34" charset="0"/>
              </a:rPr>
              <a:t>SunJewels</a:t>
            </a:r>
            <a:r>
              <a:rPr lang="en-IN" sz="1400" b="1" dirty="0">
                <a:solidFill>
                  <a:schemeClr val="tx1"/>
                </a:solidFill>
                <a:latin typeface="Myriad Pro" panose="020B0503030403020204" pitchFamily="34" charset="0"/>
              </a:rPr>
              <a:t> Private Limited</a:t>
            </a:r>
          </a:p>
        </p:txBody>
      </p:sp>
      <p:sp>
        <p:nvSpPr>
          <p:cNvPr id="13" name="Rounded Rectangle 85">
            <a:extLst>
              <a:ext uri="{FF2B5EF4-FFF2-40B4-BE49-F238E27FC236}">
                <a16:creationId xmlns:a16="http://schemas.microsoft.com/office/drawing/2014/main" id="{379C25CE-B443-4E41-AB9A-66D4F42EA4B1}"/>
              </a:ext>
            </a:extLst>
          </p:cNvPr>
          <p:cNvSpPr>
            <a:spLocks/>
          </p:cNvSpPr>
          <p:nvPr/>
        </p:nvSpPr>
        <p:spPr>
          <a:xfrm>
            <a:off x="4541678" y="2959919"/>
            <a:ext cx="2926080" cy="3130550"/>
          </a:xfrm>
          <a:prstGeom prst="roundRect">
            <a:avLst>
              <a:gd name="adj" fmla="val 3861"/>
            </a:avLst>
          </a:prstGeom>
          <a:solidFill>
            <a:schemeClr val="bg1"/>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300"/>
              </a:spcAft>
              <a:buFont typeface="Wingdings" panose="05000000000000000000" pitchFamily="2" charset="2"/>
              <a:buChar char="§"/>
            </a:pPr>
            <a:r>
              <a:rPr lang="en-IN" sz="1600" b="1" dirty="0">
                <a:solidFill>
                  <a:schemeClr val="tx1"/>
                </a:solidFill>
                <a:latin typeface="Myriad Pro" panose="020B0503030403020204" pitchFamily="34" charset="0"/>
              </a:rPr>
              <a:t>Corporate Office: </a:t>
            </a:r>
          </a:p>
          <a:p>
            <a:pPr marL="800100" lvl="1" indent="-342900">
              <a:spcAft>
                <a:spcPts val="300"/>
              </a:spcAft>
              <a:buFont typeface="Wingdings" panose="05000000000000000000" pitchFamily="2" charset="2"/>
              <a:buChar char="§"/>
            </a:pPr>
            <a:r>
              <a:rPr lang="en-IN" sz="1400" dirty="0">
                <a:solidFill>
                  <a:schemeClr val="tx1"/>
                </a:solidFill>
                <a:latin typeface="Myriad Pro" panose="020B0503030403020204" pitchFamily="34" charset="0"/>
              </a:rPr>
              <a:t>Mumbai</a:t>
            </a:r>
          </a:p>
          <a:p>
            <a:pPr marL="342900" indent="-342900">
              <a:spcAft>
                <a:spcPts val="300"/>
              </a:spcAft>
              <a:buFont typeface="Wingdings" panose="05000000000000000000" pitchFamily="2" charset="2"/>
              <a:buChar char="§"/>
            </a:pPr>
            <a:r>
              <a:rPr lang="en-IN" sz="1600" b="1" dirty="0">
                <a:solidFill>
                  <a:schemeClr val="tx1"/>
                </a:solidFill>
                <a:latin typeface="Myriad Pro" panose="020B0503030403020204" pitchFamily="34" charset="0"/>
              </a:rPr>
              <a:t>Factory Locations </a:t>
            </a:r>
          </a:p>
          <a:p>
            <a:pPr marL="800100" lvl="1" indent="-342900">
              <a:spcAft>
                <a:spcPts val="300"/>
              </a:spcAft>
              <a:buFont typeface="Wingdings" panose="05000000000000000000" pitchFamily="2" charset="2"/>
              <a:buChar char="§"/>
            </a:pPr>
            <a:r>
              <a:rPr lang="en-IN" sz="1400" dirty="0" err="1">
                <a:solidFill>
                  <a:schemeClr val="tx1"/>
                </a:solidFill>
                <a:latin typeface="Myriad Pro" panose="020B0503030403020204" pitchFamily="34" charset="0"/>
              </a:rPr>
              <a:t>Seepz</a:t>
            </a:r>
            <a:endParaRPr lang="en-IN" sz="1400" dirty="0">
              <a:solidFill>
                <a:schemeClr val="tx1"/>
              </a:solidFill>
              <a:latin typeface="Myriad Pro" panose="020B0503030403020204" pitchFamily="34" charset="0"/>
            </a:endParaRPr>
          </a:p>
          <a:p>
            <a:pPr marL="342900" indent="-342900">
              <a:spcAft>
                <a:spcPts val="300"/>
              </a:spcAft>
              <a:buFont typeface="Wingdings" panose="05000000000000000000" pitchFamily="2" charset="2"/>
              <a:buChar char="§"/>
            </a:pPr>
            <a:r>
              <a:rPr lang="en-IN" sz="1600" b="1" dirty="0">
                <a:solidFill>
                  <a:schemeClr val="tx1"/>
                </a:solidFill>
                <a:latin typeface="Myriad Pro" panose="020B0503030403020204" pitchFamily="34" charset="0"/>
              </a:rPr>
              <a:t>US Office </a:t>
            </a:r>
          </a:p>
          <a:p>
            <a:pPr marL="800100" lvl="1" indent="-342900">
              <a:spcAft>
                <a:spcPts val="300"/>
              </a:spcAft>
              <a:buFont typeface="Wingdings" panose="05000000000000000000" pitchFamily="2" charset="2"/>
              <a:buChar char="§"/>
            </a:pPr>
            <a:r>
              <a:rPr lang="en-IN" sz="1400" dirty="0">
                <a:solidFill>
                  <a:schemeClr val="tx1"/>
                </a:solidFill>
                <a:latin typeface="Myriad Pro" panose="020B0503030403020204" pitchFamily="34" charset="0"/>
              </a:rPr>
              <a:t>NY</a:t>
            </a:r>
          </a:p>
          <a:p>
            <a:pPr marL="800100" lvl="1" indent="-342900">
              <a:spcAft>
                <a:spcPts val="300"/>
              </a:spcAft>
              <a:buFont typeface="Wingdings" panose="05000000000000000000" pitchFamily="2" charset="2"/>
              <a:buChar char="§"/>
            </a:pPr>
            <a:endParaRPr lang="en-IN" sz="1400" dirty="0">
              <a:solidFill>
                <a:schemeClr val="tx1"/>
              </a:solidFill>
              <a:latin typeface="Myriad Pro" panose="020B0503030403020204" pitchFamily="34" charset="0"/>
            </a:endParaRPr>
          </a:p>
          <a:p>
            <a:pPr marL="171450" indent="-171450">
              <a:spcBef>
                <a:spcPts val="200"/>
              </a:spcBef>
              <a:spcAft>
                <a:spcPts val="200"/>
              </a:spcAft>
              <a:buClr>
                <a:schemeClr val="tx1">
                  <a:lumMod val="90000"/>
                  <a:lumOff val="10000"/>
                </a:schemeClr>
              </a:buClr>
              <a:buFont typeface="Wingdings" pitchFamily="2" charset="2"/>
              <a:buChar char="§"/>
            </a:pPr>
            <a:endParaRPr lang="en-US" sz="1400" dirty="0">
              <a:solidFill>
                <a:schemeClr val="tx1"/>
              </a:solidFill>
            </a:endParaRPr>
          </a:p>
        </p:txBody>
      </p:sp>
      <p:sp>
        <p:nvSpPr>
          <p:cNvPr id="14" name="Rounded Rectangle 86">
            <a:extLst>
              <a:ext uri="{FF2B5EF4-FFF2-40B4-BE49-F238E27FC236}">
                <a16:creationId xmlns:a16="http://schemas.microsoft.com/office/drawing/2014/main" id="{E4600355-65D3-44DD-87B3-9CECD06BDACC}"/>
              </a:ext>
            </a:extLst>
          </p:cNvPr>
          <p:cNvSpPr>
            <a:spLocks/>
          </p:cNvSpPr>
          <p:nvPr/>
        </p:nvSpPr>
        <p:spPr>
          <a:xfrm>
            <a:off x="7690326" y="2959919"/>
            <a:ext cx="2926080" cy="3130550"/>
          </a:xfrm>
          <a:prstGeom prst="roundRect">
            <a:avLst>
              <a:gd name="adj" fmla="val 2863"/>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algn="ctr"/>
            <a:r>
              <a:rPr lang="en-IN" sz="1400" b="1" dirty="0">
                <a:solidFill>
                  <a:schemeClr val="tx1"/>
                </a:solidFill>
                <a:latin typeface="Myriad Pro" panose="020B0503030403020204" pitchFamily="34" charset="0"/>
              </a:rPr>
              <a:t>Manufacturing &amp; Distribution</a:t>
            </a:r>
          </a:p>
          <a:p>
            <a:pPr marL="342900" indent="-342900">
              <a:buFont typeface="Wingdings" panose="05000000000000000000" pitchFamily="2" charset="2"/>
              <a:buChar char="§"/>
            </a:pPr>
            <a:endParaRPr lang="en-IN" sz="1400" dirty="0">
              <a:solidFill>
                <a:schemeClr val="tx1"/>
              </a:solidFill>
              <a:latin typeface="Myriad Pro" panose="020B0503030403020204" pitchFamily="34" charset="0"/>
            </a:endParaRPr>
          </a:p>
          <a:p>
            <a:pPr marL="342900" indent="-342900">
              <a:buFont typeface="Wingdings" panose="05000000000000000000" pitchFamily="2" charset="2"/>
              <a:buChar char="§"/>
            </a:pPr>
            <a:r>
              <a:rPr lang="en-IN" sz="1400" dirty="0">
                <a:solidFill>
                  <a:schemeClr val="tx1"/>
                </a:solidFill>
                <a:latin typeface="Myriad Pro" panose="020B0503030403020204" pitchFamily="34" charset="0"/>
              </a:rPr>
              <a:t>Gold &amp; Diamond Jewellery</a:t>
            </a:r>
          </a:p>
        </p:txBody>
      </p:sp>
      <p:sp>
        <p:nvSpPr>
          <p:cNvPr id="15" name="TextBox 14">
            <a:extLst>
              <a:ext uri="{FF2B5EF4-FFF2-40B4-BE49-F238E27FC236}">
                <a16:creationId xmlns:a16="http://schemas.microsoft.com/office/drawing/2014/main" id="{8ED18D68-67FA-4B11-B912-B35F9518A1D3}"/>
              </a:ext>
            </a:extLst>
          </p:cNvPr>
          <p:cNvSpPr txBox="1"/>
          <p:nvPr/>
        </p:nvSpPr>
        <p:spPr>
          <a:xfrm>
            <a:off x="1393031" y="2561306"/>
            <a:ext cx="2926079" cy="426287"/>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Organization Scope</a:t>
            </a:r>
          </a:p>
        </p:txBody>
      </p:sp>
      <p:sp>
        <p:nvSpPr>
          <p:cNvPr id="16" name="Round Diagonal Corner Rectangle 37">
            <a:extLst>
              <a:ext uri="{FF2B5EF4-FFF2-40B4-BE49-F238E27FC236}">
                <a16:creationId xmlns:a16="http://schemas.microsoft.com/office/drawing/2014/main" id="{01D9B4A7-9196-4723-8B47-F5480A6AC09C}"/>
              </a:ext>
            </a:extLst>
          </p:cNvPr>
          <p:cNvSpPr/>
          <p:nvPr/>
        </p:nvSpPr>
        <p:spPr bwMode="auto">
          <a:xfrm>
            <a:off x="2281108" y="1318444"/>
            <a:ext cx="1149927" cy="1168111"/>
          </a:xfrm>
          <a:prstGeom prst="round2DiagRect">
            <a:avLst/>
          </a:prstGeom>
          <a:solidFill>
            <a:schemeClr val="accent2"/>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n-lt"/>
              <a:cs typeface="Arial" charset="0"/>
            </a:endParaRPr>
          </a:p>
        </p:txBody>
      </p:sp>
      <p:sp>
        <p:nvSpPr>
          <p:cNvPr id="17" name="Rounded Rectangle 38">
            <a:extLst>
              <a:ext uri="{FF2B5EF4-FFF2-40B4-BE49-F238E27FC236}">
                <a16:creationId xmlns:a16="http://schemas.microsoft.com/office/drawing/2014/main" id="{F75B4677-27EF-4BF2-BB8B-8C1DE922EF15}"/>
              </a:ext>
            </a:extLst>
          </p:cNvPr>
          <p:cNvSpPr/>
          <p:nvPr/>
        </p:nvSpPr>
        <p:spPr bwMode="auto">
          <a:xfrm>
            <a:off x="5429755" y="1318444"/>
            <a:ext cx="1149927" cy="1168111"/>
          </a:xfrm>
          <a:prstGeom prst="roundRect">
            <a:avLst/>
          </a:prstGeom>
          <a:solidFill>
            <a:schemeClr val="accent4"/>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n-lt"/>
              <a:cs typeface="Arial" charset="0"/>
            </a:endParaRPr>
          </a:p>
        </p:txBody>
      </p:sp>
      <p:sp>
        <p:nvSpPr>
          <p:cNvPr id="18" name="Round Diagonal Corner Rectangle 39">
            <a:extLst>
              <a:ext uri="{FF2B5EF4-FFF2-40B4-BE49-F238E27FC236}">
                <a16:creationId xmlns:a16="http://schemas.microsoft.com/office/drawing/2014/main" id="{6D95A903-D020-4AEC-90C6-5203092C7077}"/>
              </a:ext>
            </a:extLst>
          </p:cNvPr>
          <p:cNvSpPr/>
          <p:nvPr/>
        </p:nvSpPr>
        <p:spPr bwMode="auto">
          <a:xfrm flipH="1">
            <a:off x="8578403" y="1318444"/>
            <a:ext cx="1149927" cy="1168111"/>
          </a:xfrm>
          <a:prstGeom prst="round2DiagRect">
            <a:avLst/>
          </a:prstGeom>
          <a:solidFill>
            <a:schemeClr val="accent6"/>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n-lt"/>
              <a:cs typeface="Arial" charset="0"/>
            </a:endParaRPr>
          </a:p>
        </p:txBody>
      </p:sp>
      <p:sp>
        <p:nvSpPr>
          <p:cNvPr id="19" name="Round Diagonal Corner Rectangle 41">
            <a:extLst>
              <a:ext uri="{FF2B5EF4-FFF2-40B4-BE49-F238E27FC236}">
                <a16:creationId xmlns:a16="http://schemas.microsoft.com/office/drawing/2014/main" id="{6EFEA37A-D589-4068-954D-5126B9C6AF85}"/>
              </a:ext>
            </a:extLst>
          </p:cNvPr>
          <p:cNvSpPr/>
          <p:nvPr/>
        </p:nvSpPr>
        <p:spPr bwMode="auto">
          <a:xfrm>
            <a:off x="2370931" y="1409689"/>
            <a:ext cx="970280" cy="985622"/>
          </a:xfrm>
          <a:prstGeom prst="round2DiagRect">
            <a:avLst/>
          </a:prstGeom>
          <a:solidFill>
            <a:schemeClr val="bg1">
              <a:lumMod val="95000"/>
            </a:schemeClr>
          </a:soli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n-lt"/>
              <a:cs typeface="Arial" charset="0"/>
            </a:endParaRPr>
          </a:p>
        </p:txBody>
      </p:sp>
      <p:sp>
        <p:nvSpPr>
          <p:cNvPr id="20" name="Rounded Rectangle 42">
            <a:extLst>
              <a:ext uri="{FF2B5EF4-FFF2-40B4-BE49-F238E27FC236}">
                <a16:creationId xmlns:a16="http://schemas.microsoft.com/office/drawing/2014/main" id="{BF956A3F-4586-4903-976E-BB5ED84AB231}"/>
              </a:ext>
            </a:extLst>
          </p:cNvPr>
          <p:cNvSpPr/>
          <p:nvPr/>
        </p:nvSpPr>
        <p:spPr bwMode="auto">
          <a:xfrm>
            <a:off x="5519578" y="1409688"/>
            <a:ext cx="970280" cy="985622"/>
          </a:xfrm>
          <a:prstGeom prst="roundRect">
            <a:avLst/>
          </a:prstGeom>
          <a:solidFill>
            <a:schemeClr val="bg1">
              <a:lumMod val="95000"/>
            </a:schemeClr>
          </a:soli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n-lt"/>
              <a:cs typeface="Arial" charset="0"/>
            </a:endParaRPr>
          </a:p>
        </p:txBody>
      </p:sp>
      <p:sp>
        <p:nvSpPr>
          <p:cNvPr id="21" name="Round Diagonal Corner Rectangle 43">
            <a:extLst>
              <a:ext uri="{FF2B5EF4-FFF2-40B4-BE49-F238E27FC236}">
                <a16:creationId xmlns:a16="http://schemas.microsoft.com/office/drawing/2014/main" id="{C069C4F1-36C8-4E49-AF79-0314394F666B}"/>
              </a:ext>
            </a:extLst>
          </p:cNvPr>
          <p:cNvSpPr/>
          <p:nvPr/>
        </p:nvSpPr>
        <p:spPr bwMode="auto">
          <a:xfrm flipH="1">
            <a:off x="8670131" y="1409689"/>
            <a:ext cx="970280" cy="985622"/>
          </a:xfrm>
          <a:prstGeom prst="round2DiagRect">
            <a:avLst/>
          </a:prstGeom>
          <a:solidFill>
            <a:schemeClr val="bg1">
              <a:lumMod val="95000"/>
            </a:schemeClr>
          </a:soli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n-lt"/>
              <a:cs typeface="Arial" charset="0"/>
            </a:endParaRPr>
          </a:p>
        </p:txBody>
      </p:sp>
      <p:grpSp>
        <p:nvGrpSpPr>
          <p:cNvPr id="22" name="Groupe 650">
            <a:extLst>
              <a:ext uri="{FF2B5EF4-FFF2-40B4-BE49-F238E27FC236}">
                <a16:creationId xmlns:a16="http://schemas.microsoft.com/office/drawing/2014/main" id="{E0979DE4-265A-4BEF-987F-0729FE73D038}"/>
              </a:ext>
            </a:extLst>
          </p:cNvPr>
          <p:cNvGrpSpPr>
            <a:grpSpLocks noChangeAspect="1"/>
          </p:cNvGrpSpPr>
          <p:nvPr/>
        </p:nvGrpSpPr>
        <p:grpSpPr>
          <a:xfrm>
            <a:off x="8833963" y="1559283"/>
            <a:ext cx="642618" cy="686434"/>
            <a:chOff x="1306513" y="1958975"/>
            <a:chExt cx="349251" cy="373063"/>
          </a:xfrm>
        </p:grpSpPr>
        <p:sp>
          <p:nvSpPr>
            <p:cNvPr id="23" name="Freeform 349">
              <a:extLst>
                <a:ext uri="{FF2B5EF4-FFF2-40B4-BE49-F238E27FC236}">
                  <a16:creationId xmlns:a16="http://schemas.microsoft.com/office/drawing/2014/main" id="{85668E52-6B38-41E5-AEF4-0EC053AF98E5}"/>
                </a:ext>
              </a:extLst>
            </p:cNvPr>
            <p:cNvSpPr>
              <a:spLocks/>
            </p:cNvSpPr>
            <p:nvPr/>
          </p:nvSpPr>
          <p:spPr bwMode="auto">
            <a:xfrm>
              <a:off x="1420813" y="1958975"/>
              <a:ext cx="125413" cy="127000"/>
            </a:xfrm>
            <a:custGeom>
              <a:avLst/>
              <a:gdLst/>
              <a:ahLst/>
              <a:cxnLst>
                <a:cxn ang="0">
                  <a:pos x="65" y="66"/>
                </a:cxn>
                <a:cxn ang="0">
                  <a:pos x="41" y="50"/>
                </a:cxn>
                <a:cxn ang="0">
                  <a:pos x="54" y="26"/>
                </a:cxn>
                <a:cxn ang="0">
                  <a:pos x="32" y="0"/>
                </a:cxn>
                <a:cxn ang="0">
                  <a:pos x="9" y="26"/>
                </a:cxn>
                <a:cxn ang="0">
                  <a:pos x="22" y="50"/>
                </a:cxn>
                <a:cxn ang="0">
                  <a:pos x="0" y="65"/>
                </a:cxn>
              </a:cxnLst>
              <a:rect l="0" t="0" r="r" b="b"/>
              <a:pathLst>
                <a:path w="65" h="66">
                  <a:moveTo>
                    <a:pt x="65" y="66"/>
                  </a:moveTo>
                  <a:cubicBezTo>
                    <a:pt x="59" y="58"/>
                    <a:pt x="51" y="52"/>
                    <a:pt x="41" y="50"/>
                  </a:cubicBezTo>
                  <a:cubicBezTo>
                    <a:pt x="47" y="44"/>
                    <a:pt x="54" y="34"/>
                    <a:pt x="54" y="26"/>
                  </a:cubicBezTo>
                  <a:cubicBezTo>
                    <a:pt x="54" y="11"/>
                    <a:pt x="44" y="0"/>
                    <a:pt x="32" y="0"/>
                  </a:cubicBezTo>
                  <a:cubicBezTo>
                    <a:pt x="19" y="0"/>
                    <a:pt x="9" y="11"/>
                    <a:pt x="9" y="26"/>
                  </a:cubicBezTo>
                  <a:cubicBezTo>
                    <a:pt x="9" y="34"/>
                    <a:pt x="17" y="44"/>
                    <a:pt x="22" y="50"/>
                  </a:cubicBezTo>
                  <a:cubicBezTo>
                    <a:pt x="13" y="52"/>
                    <a:pt x="5" y="58"/>
                    <a:pt x="0" y="65"/>
                  </a:cubicBezTo>
                </a:path>
              </a:pathLst>
            </a:custGeom>
            <a:noFill/>
            <a:ln w="9525" cap="rnd">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24" name="Freeform 350">
              <a:extLst>
                <a:ext uri="{FF2B5EF4-FFF2-40B4-BE49-F238E27FC236}">
                  <a16:creationId xmlns:a16="http://schemas.microsoft.com/office/drawing/2014/main" id="{C8884E3C-DDD8-4053-9197-B3DC98D7CC95}"/>
                </a:ext>
              </a:extLst>
            </p:cNvPr>
            <p:cNvSpPr>
              <a:spLocks/>
            </p:cNvSpPr>
            <p:nvPr/>
          </p:nvSpPr>
          <p:spPr bwMode="auto">
            <a:xfrm>
              <a:off x="1306513" y="2079625"/>
              <a:ext cx="176213" cy="227013"/>
            </a:xfrm>
            <a:custGeom>
              <a:avLst/>
              <a:gdLst/>
              <a:ahLst/>
              <a:cxnLst>
                <a:cxn ang="0">
                  <a:pos x="91" y="117"/>
                </a:cxn>
                <a:cxn ang="0">
                  <a:pos x="55" y="49"/>
                </a:cxn>
                <a:cxn ang="0">
                  <a:pos x="68" y="26"/>
                </a:cxn>
                <a:cxn ang="0">
                  <a:pos x="47" y="0"/>
                </a:cxn>
                <a:cxn ang="0">
                  <a:pos x="24" y="26"/>
                </a:cxn>
                <a:cxn ang="0">
                  <a:pos x="36" y="49"/>
                </a:cxn>
                <a:cxn ang="0">
                  <a:pos x="0" y="117"/>
                </a:cxn>
              </a:cxnLst>
              <a:rect l="0" t="0" r="r" b="b"/>
              <a:pathLst>
                <a:path w="91" h="117">
                  <a:moveTo>
                    <a:pt x="91" y="117"/>
                  </a:moveTo>
                  <a:cubicBezTo>
                    <a:pt x="91" y="84"/>
                    <a:pt x="83" y="56"/>
                    <a:pt x="55" y="49"/>
                  </a:cubicBezTo>
                  <a:cubicBezTo>
                    <a:pt x="61" y="44"/>
                    <a:pt x="68" y="34"/>
                    <a:pt x="68" y="26"/>
                  </a:cubicBezTo>
                  <a:cubicBezTo>
                    <a:pt x="68" y="11"/>
                    <a:pt x="58" y="0"/>
                    <a:pt x="47" y="0"/>
                  </a:cubicBezTo>
                  <a:cubicBezTo>
                    <a:pt x="34" y="0"/>
                    <a:pt x="24" y="11"/>
                    <a:pt x="24" y="26"/>
                  </a:cubicBezTo>
                  <a:cubicBezTo>
                    <a:pt x="24" y="34"/>
                    <a:pt x="31" y="44"/>
                    <a:pt x="36" y="49"/>
                  </a:cubicBezTo>
                  <a:cubicBezTo>
                    <a:pt x="11" y="56"/>
                    <a:pt x="0" y="84"/>
                    <a:pt x="0" y="117"/>
                  </a:cubicBezTo>
                </a:path>
              </a:pathLst>
            </a:custGeom>
            <a:noFill/>
            <a:ln w="9525" cap="rnd">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25" name="Freeform 351">
              <a:extLst>
                <a:ext uri="{FF2B5EF4-FFF2-40B4-BE49-F238E27FC236}">
                  <a16:creationId xmlns:a16="http://schemas.microsoft.com/office/drawing/2014/main" id="{95BAD2A3-E024-4B48-80FD-1C24DE36989F}"/>
                </a:ext>
              </a:extLst>
            </p:cNvPr>
            <p:cNvSpPr>
              <a:spLocks/>
            </p:cNvSpPr>
            <p:nvPr/>
          </p:nvSpPr>
          <p:spPr bwMode="auto">
            <a:xfrm>
              <a:off x="1482726" y="2079625"/>
              <a:ext cx="173038" cy="227013"/>
            </a:xfrm>
            <a:custGeom>
              <a:avLst/>
              <a:gdLst/>
              <a:ahLst/>
              <a:cxnLst>
                <a:cxn ang="0">
                  <a:pos x="89" y="117"/>
                </a:cxn>
                <a:cxn ang="0">
                  <a:pos x="55" y="49"/>
                </a:cxn>
                <a:cxn ang="0">
                  <a:pos x="66" y="26"/>
                </a:cxn>
                <a:cxn ang="0">
                  <a:pos x="45" y="0"/>
                </a:cxn>
                <a:cxn ang="0">
                  <a:pos x="22" y="26"/>
                </a:cxn>
                <a:cxn ang="0">
                  <a:pos x="35" y="49"/>
                </a:cxn>
                <a:cxn ang="0">
                  <a:pos x="0" y="117"/>
                </a:cxn>
              </a:cxnLst>
              <a:rect l="0" t="0" r="r" b="b"/>
              <a:pathLst>
                <a:path w="89" h="117">
                  <a:moveTo>
                    <a:pt x="89" y="117"/>
                  </a:moveTo>
                  <a:cubicBezTo>
                    <a:pt x="89" y="84"/>
                    <a:pt x="81" y="56"/>
                    <a:pt x="55" y="49"/>
                  </a:cubicBezTo>
                  <a:cubicBezTo>
                    <a:pt x="60" y="44"/>
                    <a:pt x="66" y="34"/>
                    <a:pt x="66" y="26"/>
                  </a:cubicBezTo>
                  <a:cubicBezTo>
                    <a:pt x="66" y="11"/>
                    <a:pt x="56" y="0"/>
                    <a:pt x="45" y="0"/>
                  </a:cubicBezTo>
                  <a:cubicBezTo>
                    <a:pt x="32" y="0"/>
                    <a:pt x="22" y="11"/>
                    <a:pt x="22" y="26"/>
                  </a:cubicBezTo>
                  <a:cubicBezTo>
                    <a:pt x="22" y="34"/>
                    <a:pt x="29" y="44"/>
                    <a:pt x="35" y="49"/>
                  </a:cubicBezTo>
                  <a:cubicBezTo>
                    <a:pt x="9" y="56"/>
                    <a:pt x="0" y="84"/>
                    <a:pt x="0" y="117"/>
                  </a:cubicBezTo>
                </a:path>
              </a:pathLst>
            </a:custGeom>
            <a:noFill/>
            <a:ln w="9525" cap="rnd">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26" name="Freeform 352">
              <a:extLst>
                <a:ext uri="{FF2B5EF4-FFF2-40B4-BE49-F238E27FC236}">
                  <a16:creationId xmlns:a16="http://schemas.microsoft.com/office/drawing/2014/main" id="{B43F6C68-B011-4CD8-A31E-CAB9BF08226B}"/>
                </a:ext>
              </a:extLst>
            </p:cNvPr>
            <p:cNvSpPr>
              <a:spLocks/>
            </p:cNvSpPr>
            <p:nvPr/>
          </p:nvSpPr>
          <p:spPr bwMode="auto">
            <a:xfrm>
              <a:off x="1552576" y="2187575"/>
              <a:ext cx="41275" cy="144463"/>
            </a:xfrm>
            <a:custGeom>
              <a:avLst/>
              <a:gdLst/>
              <a:ahLst/>
              <a:cxnLst>
                <a:cxn ang="0">
                  <a:pos x="11" y="75"/>
                </a:cxn>
                <a:cxn ang="0">
                  <a:pos x="0" y="64"/>
                </a:cxn>
                <a:cxn ang="0">
                  <a:pos x="8" y="7"/>
                </a:cxn>
                <a:cxn ang="0">
                  <a:pos x="5" y="0"/>
                </a:cxn>
                <a:cxn ang="0">
                  <a:pos x="16" y="0"/>
                </a:cxn>
                <a:cxn ang="0">
                  <a:pos x="13" y="7"/>
                </a:cxn>
                <a:cxn ang="0">
                  <a:pos x="21" y="64"/>
                </a:cxn>
                <a:cxn ang="0">
                  <a:pos x="16" y="70"/>
                </a:cxn>
              </a:cxnLst>
              <a:rect l="0" t="0" r="r" b="b"/>
              <a:pathLst>
                <a:path w="21" h="75">
                  <a:moveTo>
                    <a:pt x="11" y="75"/>
                  </a:moveTo>
                  <a:cubicBezTo>
                    <a:pt x="8" y="71"/>
                    <a:pt x="5" y="70"/>
                    <a:pt x="0" y="64"/>
                  </a:cubicBezTo>
                  <a:cubicBezTo>
                    <a:pt x="0" y="53"/>
                    <a:pt x="7" y="16"/>
                    <a:pt x="8" y="7"/>
                  </a:cubicBezTo>
                  <a:cubicBezTo>
                    <a:pt x="7" y="5"/>
                    <a:pt x="4" y="4"/>
                    <a:pt x="5" y="0"/>
                  </a:cubicBezTo>
                  <a:cubicBezTo>
                    <a:pt x="9" y="2"/>
                    <a:pt x="12" y="1"/>
                    <a:pt x="16" y="0"/>
                  </a:cubicBezTo>
                  <a:cubicBezTo>
                    <a:pt x="16" y="3"/>
                    <a:pt x="14" y="5"/>
                    <a:pt x="13" y="7"/>
                  </a:cubicBezTo>
                  <a:cubicBezTo>
                    <a:pt x="14" y="17"/>
                    <a:pt x="21" y="54"/>
                    <a:pt x="21" y="64"/>
                  </a:cubicBezTo>
                  <a:cubicBezTo>
                    <a:pt x="19" y="67"/>
                    <a:pt x="18" y="67"/>
                    <a:pt x="16" y="70"/>
                  </a:cubicBezTo>
                </a:path>
              </a:pathLst>
            </a:custGeom>
            <a:noFill/>
            <a:ln w="9525" cap="rnd">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27" name="Freeform 353">
              <a:extLst>
                <a:ext uri="{FF2B5EF4-FFF2-40B4-BE49-F238E27FC236}">
                  <a16:creationId xmlns:a16="http://schemas.microsoft.com/office/drawing/2014/main" id="{267AE547-46E2-43FF-836B-0B92CAA10B21}"/>
                </a:ext>
              </a:extLst>
            </p:cNvPr>
            <p:cNvSpPr>
              <a:spLocks/>
            </p:cNvSpPr>
            <p:nvPr/>
          </p:nvSpPr>
          <p:spPr bwMode="auto">
            <a:xfrm>
              <a:off x="1376363" y="2187575"/>
              <a:ext cx="39688" cy="144463"/>
            </a:xfrm>
            <a:custGeom>
              <a:avLst/>
              <a:gdLst/>
              <a:ahLst/>
              <a:cxnLst>
                <a:cxn ang="0">
                  <a:pos x="11" y="75"/>
                </a:cxn>
                <a:cxn ang="0">
                  <a:pos x="1" y="64"/>
                </a:cxn>
                <a:cxn ang="0">
                  <a:pos x="8" y="7"/>
                </a:cxn>
                <a:cxn ang="0">
                  <a:pos x="5" y="0"/>
                </a:cxn>
                <a:cxn ang="0">
                  <a:pos x="16" y="0"/>
                </a:cxn>
                <a:cxn ang="0">
                  <a:pos x="13" y="7"/>
                </a:cxn>
                <a:cxn ang="0">
                  <a:pos x="21" y="64"/>
                </a:cxn>
                <a:cxn ang="0">
                  <a:pos x="16" y="70"/>
                </a:cxn>
              </a:cxnLst>
              <a:rect l="0" t="0" r="r" b="b"/>
              <a:pathLst>
                <a:path w="21" h="75">
                  <a:moveTo>
                    <a:pt x="11" y="75"/>
                  </a:moveTo>
                  <a:cubicBezTo>
                    <a:pt x="8" y="71"/>
                    <a:pt x="5" y="70"/>
                    <a:pt x="1" y="64"/>
                  </a:cubicBezTo>
                  <a:cubicBezTo>
                    <a:pt x="0" y="53"/>
                    <a:pt x="7" y="16"/>
                    <a:pt x="8" y="7"/>
                  </a:cubicBezTo>
                  <a:cubicBezTo>
                    <a:pt x="7" y="5"/>
                    <a:pt x="5" y="4"/>
                    <a:pt x="5" y="0"/>
                  </a:cubicBezTo>
                  <a:cubicBezTo>
                    <a:pt x="9" y="2"/>
                    <a:pt x="12" y="1"/>
                    <a:pt x="16" y="0"/>
                  </a:cubicBezTo>
                  <a:cubicBezTo>
                    <a:pt x="17" y="3"/>
                    <a:pt x="14" y="5"/>
                    <a:pt x="13" y="7"/>
                  </a:cubicBezTo>
                  <a:cubicBezTo>
                    <a:pt x="14" y="17"/>
                    <a:pt x="21" y="54"/>
                    <a:pt x="21" y="64"/>
                  </a:cubicBezTo>
                  <a:cubicBezTo>
                    <a:pt x="20" y="67"/>
                    <a:pt x="19" y="67"/>
                    <a:pt x="16" y="70"/>
                  </a:cubicBezTo>
                </a:path>
              </a:pathLst>
            </a:custGeom>
            <a:noFill/>
            <a:ln w="9525" cap="rnd">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28" name="Freeform 354">
              <a:extLst>
                <a:ext uri="{FF2B5EF4-FFF2-40B4-BE49-F238E27FC236}">
                  <a16:creationId xmlns:a16="http://schemas.microsoft.com/office/drawing/2014/main" id="{7C72F908-D553-47A6-9701-F4E498D8533C}"/>
                </a:ext>
              </a:extLst>
            </p:cNvPr>
            <p:cNvSpPr>
              <a:spLocks/>
            </p:cNvSpPr>
            <p:nvPr/>
          </p:nvSpPr>
          <p:spPr bwMode="auto">
            <a:xfrm>
              <a:off x="1462088" y="2065338"/>
              <a:ext cx="39688" cy="142875"/>
            </a:xfrm>
            <a:custGeom>
              <a:avLst/>
              <a:gdLst/>
              <a:ahLst/>
              <a:cxnLst>
                <a:cxn ang="0">
                  <a:pos x="11" y="74"/>
                </a:cxn>
                <a:cxn ang="0">
                  <a:pos x="0" y="64"/>
                </a:cxn>
                <a:cxn ang="0">
                  <a:pos x="8" y="7"/>
                </a:cxn>
                <a:cxn ang="0">
                  <a:pos x="5" y="0"/>
                </a:cxn>
                <a:cxn ang="0">
                  <a:pos x="16" y="0"/>
                </a:cxn>
                <a:cxn ang="0">
                  <a:pos x="13" y="7"/>
                </a:cxn>
                <a:cxn ang="0">
                  <a:pos x="21" y="64"/>
                </a:cxn>
                <a:cxn ang="0">
                  <a:pos x="16" y="70"/>
                </a:cxn>
              </a:cxnLst>
              <a:rect l="0" t="0" r="r" b="b"/>
              <a:pathLst>
                <a:path w="21" h="74">
                  <a:moveTo>
                    <a:pt x="11" y="74"/>
                  </a:moveTo>
                  <a:cubicBezTo>
                    <a:pt x="8" y="71"/>
                    <a:pt x="5" y="69"/>
                    <a:pt x="0" y="64"/>
                  </a:cubicBezTo>
                  <a:cubicBezTo>
                    <a:pt x="0" y="53"/>
                    <a:pt x="7" y="16"/>
                    <a:pt x="8" y="7"/>
                  </a:cubicBezTo>
                  <a:cubicBezTo>
                    <a:pt x="7" y="5"/>
                    <a:pt x="4" y="4"/>
                    <a:pt x="5" y="0"/>
                  </a:cubicBezTo>
                  <a:cubicBezTo>
                    <a:pt x="9" y="1"/>
                    <a:pt x="12" y="1"/>
                    <a:pt x="16" y="0"/>
                  </a:cubicBezTo>
                  <a:cubicBezTo>
                    <a:pt x="16" y="3"/>
                    <a:pt x="14" y="5"/>
                    <a:pt x="13" y="7"/>
                  </a:cubicBezTo>
                  <a:cubicBezTo>
                    <a:pt x="14" y="16"/>
                    <a:pt x="21" y="54"/>
                    <a:pt x="21" y="64"/>
                  </a:cubicBezTo>
                  <a:cubicBezTo>
                    <a:pt x="19" y="67"/>
                    <a:pt x="18" y="67"/>
                    <a:pt x="16" y="70"/>
                  </a:cubicBezTo>
                </a:path>
              </a:pathLst>
            </a:custGeom>
            <a:noFill/>
            <a:ln w="9525" cap="rnd">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grpSp>
      <p:grpSp>
        <p:nvGrpSpPr>
          <p:cNvPr id="29" name="Group 103">
            <a:extLst>
              <a:ext uri="{FF2B5EF4-FFF2-40B4-BE49-F238E27FC236}">
                <a16:creationId xmlns:a16="http://schemas.microsoft.com/office/drawing/2014/main" id="{90E1E34C-8654-4372-A665-883D3A8F4B32}"/>
              </a:ext>
            </a:extLst>
          </p:cNvPr>
          <p:cNvGrpSpPr/>
          <p:nvPr/>
        </p:nvGrpSpPr>
        <p:grpSpPr>
          <a:xfrm>
            <a:off x="5671343" y="1566323"/>
            <a:ext cx="666750" cy="672352"/>
            <a:chOff x="4802981" y="2462713"/>
            <a:chExt cx="433387" cy="437031"/>
          </a:xfrm>
        </p:grpSpPr>
        <p:sp>
          <p:nvSpPr>
            <p:cNvPr id="30" name="Freeform 175">
              <a:extLst>
                <a:ext uri="{FF2B5EF4-FFF2-40B4-BE49-F238E27FC236}">
                  <a16:creationId xmlns:a16="http://schemas.microsoft.com/office/drawing/2014/main" id="{74140A34-86CC-4EC3-8864-BD11FAD7A231}"/>
                </a:ext>
              </a:extLst>
            </p:cNvPr>
            <p:cNvSpPr>
              <a:spLocks/>
            </p:cNvSpPr>
            <p:nvPr/>
          </p:nvSpPr>
          <p:spPr bwMode="auto">
            <a:xfrm>
              <a:off x="4802981" y="2462713"/>
              <a:ext cx="433387" cy="437030"/>
            </a:xfrm>
            <a:custGeom>
              <a:avLst/>
              <a:gdLst>
                <a:gd name="T0" fmla="*/ 61 w 178"/>
                <a:gd name="T1" fmla="*/ 113 h 180"/>
                <a:gd name="T2" fmla="*/ 21 w 178"/>
                <a:gd name="T3" fmla="*/ 153 h 180"/>
                <a:gd name="T4" fmla="*/ 21 w 178"/>
                <a:gd name="T5" fmla="*/ 164 h 180"/>
                <a:gd name="T6" fmla="*/ 34 w 178"/>
                <a:gd name="T7" fmla="*/ 177 h 180"/>
                <a:gd name="T8" fmla="*/ 45 w 178"/>
                <a:gd name="T9" fmla="*/ 177 h 180"/>
                <a:gd name="T10" fmla="*/ 92 w 178"/>
                <a:gd name="T11" fmla="*/ 128 h 180"/>
                <a:gd name="T12" fmla="*/ 91 w 178"/>
                <a:gd name="T13" fmla="*/ 122 h 180"/>
                <a:gd name="T14" fmla="*/ 137 w 178"/>
                <a:gd name="T15" fmla="*/ 76 h 180"/>
                <a:gd name="T16" fmla="*/ 154 w 178"/>
                <a:gd name="T17" fmla="*/ 78 h 180"/>
                <a:gd name="T18" fmla="*/ 162 w 178"/>
                <a:gd name="T19" fmla="*/ 105 h 180"/>
                <a:gd name="T20" fmla="*/ 167 w 178"/>
                <a:gd name="T21" fmla="*/ 112 h 180"/>
                <a:gd name="T22" fmla="*/ 174 w 178"/>
                <a:gd name="T23" fmla="*/ 111 h 180"/>
                <a:gd name="T24" fmla="*/ 176 w 178"/>
                <a:gd name="T25" fmla="*/ 74 h 180"/>
                <a:gd name="T26" fmla="*/ 143 w 178"/>
                <a:gd name="T27" fmla="*/ 27 h 180"/>
                <a:gd name="T28" fmla="*/ 139 w 178"/>
                <a:gd name="T29" fmla="*/ 27 h 180"/>
                <a:gd name="T30" fmla="*/ 130 w 178"/>
                <a:gd name="T31" fmla="*/ 17 h 180"/>
                <a:gd name="T32" fmla="*/ 131 w 178"/>
                <a:gd name="T33" fmla="*/ 12 h 180"/>
                <a:gd name="T34" fmla="*/ 122 w 178"/>
                <a:gd name="T35" fmla="*/ 3 h 180"/>
                <a:gd name="T36" fmla="*/ 112 w 178"/>
                <a:gd name="T37" fmla="*/ 3 h 180"/>
                <a:gd name="T38" fmla="*/ 97 w 178"/>
                <a:gd name="T39" fmla="*/ 18 h 180"/>
                <a:gd name="T40" fmla="*/ 97 w 178"/>
                <a:gd name="T41" fmla="*/ 28 h 180"/>
                <a:gd name="T42" fmla="*/ 107 w 178"/>
                <a:gd name="T43" fmla="*/ 38 h 180"/>
                <a:gd name="T44" fmla="*/ 111 w 178"/>
                <a:gd name="T45" fmla="*/ 37 h 180"/>
                <a:gd name="T46" fmla="*/ 122 w 178"/>
                <a:gd name="T47" fmla="*/ 47 h 180"/>
                <a:gd name="T48" fmla="*/ 121 w 178"/>
                <a:gd name="T49" fmla="*/ 60 h 180"/>
                <a:gd name="T50" fmla="*/ 76 w 178"/>
                <a:gd name="T51" fmla="*/ 105 h 180"/>
                <a:gd name="T52" fmla="*/ 54 w 178"/>
                <a:gd name="T53" fmla="*/ 84 h 180"/>
                <a:gd name="T54" fmla="*/ 17 w 178"/>
                <a:gd name="T55" fmla="*/ 80 h 180"/>
                <a:gd name="T56" fmla="*/ 5 w 178"/>
                <a:gd name="T57" fmla="*/ 40 h 180"/>
                <a:gd name="T58" fmla="*/ 30 w 178"/>
                <a:gd name="T59" fmla="*/ 62 h 180"/>
                <a:gd name="T60" fmla="*/ 51 w 178"/>
                <a:gd name="T61" fmla="*/ 56 h 180"/>
                <a:gd name="T62" fmla="*/ 56 w 178"/>
                <a:gd name="T63" fmla="*/ 36 h 180"/>
                <a:gd name="T64" fmla="*/ 35 w 178"/>
                <a:gd name="T65" fmla="*/ 12 h 180"/>
                <a:gd name="T66" fmla="*/ 72 w 178"/>
                <a:gd name="T67" fmla="*/ 22 h 180"/>
                <a:gd name="T68" fmla="*/ 77 w 178"/>
                <a:gd name="T69" fmla="*/ 61 h 180"/>
                <a:gd name="T70" fmla="*/ 89 w 178"/>
                <a:gd name="T71" fmla="*/ 7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180">
                  <a:moveTo>
                    <a:pt x="61" y="113"/>
                  </a:moveTo>
                  <a:cubicBezTo>
                    <a:pt x="21" y="153"/>
                    <a:pt x="21" y="153"/>
                    <a:pt x="21" y="153"/>
                  </a:cubicBezTo>
                  <a:cubicBezTo>
                    <a:pt x="18" y="155"/>
                    <a:pt x="18" y="161"/>
                    <a:pt x="21" y="164"/>
                  </a:cubicBezTo>
                  <a:cubicBezTo>
                    <a:pt x="34" y="177"/>
                    <a:pt x="34" y="177"/>
                    <a:pt x="34" y="177"/>
                  </a:cubicBezTo>
                  <a:cubicBezTo>
                    <a:pt x="36" y="179"/>
                    <a:pt x="42" y="180"/>
                    <a:pt x="45" y="177"/>
                  </a:cubicBezTo>
                  <a:cubicBezTo>
                    <a:pt x="92" y="128"/>
                    <a:pt x="92" y="128"/>
                    <a:pt x="92" y="128"/>
                  </a:cubicBezTo>
                  <a:cubicBezTo>
                    <a:pt x="91" y="122"/>
                    <a:pt x="91" y="122"/>
                    <a:pt x="91" y="122"/>
                  </a:cubicBezTo>
                  <a:cubicBezTo>
                    <a:pt x="137" y="76"/>
                    <a:pt x="137" y="76"/>
                    <a:pt x="137" y="76"/>
                  </a:cubicBezTo>
                  <a:cubicBezTo>
                    <a:pt x="141" y="72"/>
                    <a:pt x="149" y="72"/>
                    <a:pt x="154" y="78"/>
                  </a:cubicBezTo>
                  <a:cubicBezTo>
                    <a:pt x="158" y="84"/>
                    <a:pt x="163" y="92"/>
                    <a:pt x="162" y="105"/>
                  </a:cubicBezTo>
                  <a:cubicBezTo>
                    <a:pt x="162" y="109"/>
                    <a:pt x="164" y="110"/>
                    <a:pt x="167" y="112"/>
                  </a:cubicBezTo>
                  <a:cubicBezTo>
                    <a:pt x="169" y="114"/>
                    <a:pt x="172" y="117"/>
                    <a:pt x="174" y="111"/>
                  </a:cubicBezTo>
                  <a:cubicBezTo>
                    <a:pt x="178" y="98"/>
                    <a:pt x="178" y="88"/>
                    <a:pt x="176" y="74"/>
                  </a:cubicBezTo>
                  <a:cubicBezTo>
                    <a:pt x="172" y="56"/>
                    <a:pt x="158" y="38"/>
                    <a:pt x="143" y="27"/>
                  </a:cubicBezTo>
                  <a:cubicBezTo>
                    <a:pt x="139" y="27"/>
                    <a:pt x="139" y="27"/>
                    <a:pt x="139" y="27"/>
                  </a:cubicBezTo>
                  <a:cubicBezTo>
                    <a:pt x="130" y="17"/>
                    <a:pt x="130" y="17"/>
                    <a:pt x="130" y="17"/>
                  </a:cubicBezTo>
                  <a:cubicBezTo>
                    <a:pt x="131" y="12"/>
                    <a:pt x="131" y="12"/>
                    <a:pt x="131" y="12"/>
                  </a:cubicBezTo>
                  <a:cubicBezTo>
                    <a:pt x="122" y="3"/>
                    <a:pt x="122" y="3"/>
                    <a:pt x="122" y="3"/>
                  </a:cubicBezTo>
                  <a:cubicBezTo>
                    <a:pt x="119" y="0"/>
                    <a:pt x="114" y="1"/>
                    <a:pt x="112" y="3"/>
                  </a:cubicBezTo>
                  <a:cubicBezTo>
                    <a:pt x="97" y="18"/>
                    <a:pt x="97" y="18"/>
                    <a:pt x="97" y="18"/>
                  </a:cubicBezTo>
                  <a:cubicBezTo>
                    <a:pt x="94" y="21"/>
                    <a:pt x="94" y="26"/>
                    <a:pt x="97" y="28"/>
                  </a:cubicBezTo>
                  <a:cubicBezTo>
                    <a:pt x="107" y="38"/>
                    <a:pt x="107" y="38"/>
                    <a:pt x="107" y="38"/>
                  </a:cubicBezTo>
                  <a:cubicBezTo>
                    <a:pt x="111" y="37"/>
                    <a:pt x="111" y="37"/>
                    <a:pt x="111" y="37"/>
                  </a:cubicBezTo>
                  <a:cubicBezTo>
                    <a:pt x="122" y="47"/>
                    <a:pt x="122" y="47"/>
                    <a:pt x="122" y="47"/>
                  </a:cubicBezTo>
                  <a:cubicBezTo>
                    <a:pt x="127" y="50"/>
                    <a:pt x="124" y="57"/>
                    <a:pt x="121" y="60"/>
                  </a:cubicBezTo>
                  <a:cubicBezTo>
                    <a:pt x="76" y="105"/>
                    <a:pt x="76" y="105"/>
                    <a:pt x="76" y="105"/>
                  </a:cubicBezTo>
                  <a:cubicBezTo>
                    <a:pt x="54" y="84"/>
                    <a:pt x="54" y="84"/>
                    <a:pt x="54" y="84"/>
                  </a:cubicBezTo>
                  <a:cubicBezTo>
                    <a:pt x="37" y="89"/>
                    <a:pt x="28" y="86"/>
                    <a:pt x="17" y="80"/>
                  </a:cubicBezTo>
                  <a:cubicBezTo>
                    <a:pt x="6" y="72"/>
                    <a:pt x="0" y="54"/>
                    <a:pt x="5" y="40"/>
                  </a:cubicBezTo>
                  <a:cubicBezTo>
                    <a:pt x="30" y="62"/>
                    <a:pt x="30" y="62"/>
                    <a:pt x="30" y="62"/>
                  </a:cubicBezTo>
                  <a:cubicBezTo>
                    <a:pt x="51" y="56"/>
                    <a:pt x="51" y="56"/>
                    <a:pt x="51" y="56"/>
                  </a:cubicBezTo>
                  <a:cubicBezTo>
                    <a:pt x="56" y="36"/>
                    <a:pt x="56" y="36"/>
                    <a:pt x="56" y="36"/>
                  </a:cubicBezTo>
                  <a:cubicBezTo>
                    <a:pt x="35" y="12"/>
                    <a:pt x="35" y="12"/>
                    <a:pt x="35" y="12"/>
                  </a:cubicBezTo>
                  <a:cubicBezTo>
                    <a:pt x="46" y="5"/>
                    <a:pt x="65" y="13"/>
                    <a:pt x="72" y="22"/>
                  </a:cubicBezTo>
                  <a:cubicBezTo>
                    <a:pt x="83" y="35"/>
                    <a:pt x="82" y="52"/>
                    <a:pt x="77" y="61"/>
                  </a:cubicBezTo>
                  <a:cubicBezTo>
                    <a:pt x="89" y="73"/>
                    <a:pt x="89" y="73"/>
                    <a:pt x="89" y="73"/>
                  </a:cubicBezTo>
                </a:path>
              </a:pathLst>
            </a:custGeom>
            <a:noFill/>
            <a:ln w="952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p>
          </p:txBody>
        </p:sp>
        <p:sp>
          <p:nvSpPr>
            <p:cNvPr id="31" name="Freeform 176">
              <a:extLst>
                <a:ext uri="{FF2B5EF4-FFF2-40B4-BE49-F238E27FC236}">
                  <a16:creationId xmlns:a16="http://schemas.microsoft.com/office/drawing/2014/main" id="{A6AC4661-51AF-4248-AE6C-5E29FF67B87E}"/>
                </a:ext>
              </a:extLst>
            </p:cNvPr>
            <p:cNvSpPr>
              <a:spLocks/>
            </p:cNvSpPr>
            <p:nvPr/>
          </p:nvSpPr>
          <p:spPr bwMode="auto">
            <a:xfrm>
              <a:off x="5028779" y="2703080"/>
              <a:ext cx="195449" cy="196664"/>
            </a:xfrm>
            <a:custGeom>
              <a:avLst/>
              <a:gdLst>
                <a:gd name="T0" fmla="*/ 0 w 80"/>
                <a:gd name="T1" fmla="*/ 23 h 81"/>
                <a:gd name="T2" fmla="*/ 28 w 80"/>
                <a:gd name="T3" fmla="*/ 52 h 81"/>
                <a:gd name="T4" fmla="*/ 46 w 80"/>
                <a:gd name="T5" fmla="*/ 77 h 81"/>
                <a:gd name="T6" fmla="*/ 53 w 80"/>
                <a:gd name="T7" fmla="*/ 76 h 81"/>
                <a:gd name="T8" fmla="*/ 75 w 80"/>
                <a:gd name="T9" fmla="*/ 54 h 81"/>
                <a:gd name="T10" fmla="*/ 75 w 80"/>
                <a:gd name="T11" fmla="*/ 46 h 81"/>
                <a:gd name="T12" fmla="*/ 52 w 80"/>
                <a:gd name="T13" fmla="*/ 28 h 81"/>
                <a:gd name="T14" fmla="*/ 23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0" y="23"/>
                  </a:moveTo>
                  <a:cubicBezTo>
                    <a:pt x="28" y="52"/>
                    <a:pt x="28" y="52"/>
                    <a:pt x="28" y="52"/>
                  </a:cubicBezTo>
                  <a:cubicBezTo>
                    <a:pt x="36" y="60"/>
                    <a:pt x="41" y="69"/>
                    <a:pt x="46" y="77"/>
                  </a:cubicBezTo>
                  <a:cubicBezTo>
                    <a:pt x="48" y="81"/>
                    <a:pt x="51" y="78"/>
                    <a:pt x="53" y="76"/>
                  </a:cubicBezTo>
                  <a:cubicBezTo>
                    <a:pt x="75" y="54"/>
                    <a:pt x="75" y="54"/>
                    <a:pt x="75" y="54"/>
                  </a:cubicBezTo>
                  <a:cubicBezTo>
                    <a:pt x="77" y="52"/>
                    <a:pt x="80" y="49"/>
                    <a:pt x="75" y="46"/>
                  </a:cubicBezTo>
                  <a:cubicBezTo>
                    <a:pt x="67" y="40"/>
                    <a:pt x="58" y="35"/>
                    <a:pt x="52" y="28"/>
                  </a:cubicBezTo>
                  <a:cubicBezTo>
                    <a:pt x="23" y="0"/>
                    <a:pt x="23" y="0"/>
                    <a:pt x="23" y="0"/>
                  </a:cubicBezTo>
                </a:path>
              </a:pathLst>
            </a:custGeom>
            <a:noFill/>
            <a:ln w="952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p>
          </p:txBody>
        </p:sp>
        <p:sp>
          <p:nvSpPr>
            <p:cNvPr id="32" name="Freeform 177">
              <a:extLst>
                <a:ext uri="{FF2B5EF4-FFF2-40B4-BE49-F238E27FC236}">
                  <a16:creationId xmlns:a16="http://schemas.microsoft.com/office/drawing/2014/main" id="{A1290024-8163-4E03-8B97-EAD09E96F367}"/>
                </a:ext>
              </a:extLst>
            </p:cNvPr>
            <p:cNvSpPr>
              <a:spLocks/>
            </p:cNvSpPr>
            <p:nvPr/>
          </p:nvSpPr>
          <p:spPr bwMode="auto">
            <a:xfrm>
              <a:off x="5139250" y="2809909"/>
              <a:ext cx="36419" cy="38847"/>
            </a:xfrm>
            <a:custGeom>
              <a:avLst/>
              <a:gdLst>
                <a:gd name="T0" fmla="*/ 4 w 15"/>
                <a:gd name="T1" fmla="*/ 15 h 16"/>
                <a:gd name="T2" fmla="*/ 1 w 15"/>
                <a:gd name="T3" fmla="*/ 5 h 16"/>
                <a:gd name="T4" fmla="*/ 10 w 15"/>
                <a:gd name="T5" fmla="*/ 2 h 16"/>
                <a:gd name="T6" fmla="*/ 13 w 15"/>
                <a:gd name="T7" fmla="*/ 12 h 16"/>
                <a:gd name="T8" fmla="*/ 9 w 15"/>
                <a:gd name="T9" fmla="*/ 16 h 16"/>
              </a:gdLst>
              <a:ahLst/>
              <a:cxnLst>
                <a:cxn ang="0">
                  <a:pos x="T0" y="T1"/>
                </a:cxn>
                <a:cxn ang="0">
                  <a:pos x="T2" y="T3"/>
                </a:cxn>
                <a:cxn ang="0">
                  <a:pos x="T4" y="T5"/>
                </a:cxn>
                <a:cxn ang="0">
                  <a:pos x="T6" y="T7"/>
                </a:cxn>
                <a:cxn ang="0">
                  <a:pos x="T8" y="T9"/>
                </a:cxn>
              </a:cxnLst>
              <a:rect l="0" t="0" r="r" b="b"/>
              <a:pathLst>
                <a:path w="15" h="16">
                  <a:moveTo>
                    <a:pt x="4" y="15"/>
                  </a:moveTo>
                  <a:cubicBezTo>
                    <a:pt x="1" y="13"/>
                    <a:pt x="0" y="9"/>
                    <a:pt x="1" y="5"/>
                  </a:cubicBezTo>
                  <a:cubicBezTo>
                    <a:pt x="3" y="1"/>
                    <a:pt x="7" y="0"/>
                    <a:pt x="10" y="2"/>
                  </a:cubicBezTo>
                  <a:cubicBezTo>
                    <a:pt x="14" y="4"/>
                    <a:pt x="15" y="9"/>
                    <a:pt x="13" y="12"/>
                  </a:cubicBezTo>
                  <a:cubicBezTo>
                    <a:pt x="12" y="14"/>
                    <a:pt x="10" y="16"/>
                    <a:pt x="9" y="16"/>
                  </a:cubicBezTo>
                </a:path>
              </a:pathLst>
            </a:custGeom>
            <a:noFill/>
            <a:ln w="9525"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33" name="Group 246">
            <a:extLst>
              <a:ext uri="{FF2B5EF4-FFF2-40B4-BE49-F238E27FC236}">
                <a16:creationId xmlns:a16="http://schemas.microsoft.com/office/drawing/2014/main" id="{E068B9F8-E416-4678-8BF8-60BE2BE792F4}"/>
              </a:ext>
            </a:extLst>
          </p:cNvPr>
          <p:cNvGrpSpPr/>
          <p:nvPr/>
        </p:nvGrpSpPr>
        <p:grpSpPr>
          <a:xfrm>
            <a:off x="2529206" y="1589906"/>
            <a:ext cx="653732" cy="625190"/>
            <a:chOff x="11922125" y="100013"/>
            <a:chExt cx="763587" cy="730250"/>
          </a:xfrm>
        </p:grpSpPr>
        <p:sp>
          <p:nvSpPr>
            <p:cNvPr id="34" name="Freeform 57">
              <a:extLst>
                <a:ext uri="{FF2B5EF4-FFF2-40B4-BE49-F238E27FC236}">
                  <a16:creationId xmlns:a16="http://schemas.microsoft.com/office/drawing/2014/main" id="{EE60D21E-2A2E-4A5D-8876-BFC9ADA87A5D}"/>
                </a:ext>
              </a:extLst>
            </p:cNvPr>
            <p:cNvSpPr>
              <a:spLocks/>
            </p:cNvSpPr>
            <p:nvPr/>
          </p:nvSpPr>
          <p:spPr bwMode="auto">
            <a:xfrm>
              <a:off x="11922125" y="100013"/>
              <a:ext cx="290512" cy="284163"/>
            </a:xfrm>
            <a:custGeom>
              <a:avLst/>
              <a:gdLst/>
              <a:ahLst/>
              <a:cxnLst>
                <a:cxn ang="0">
                  <a:pos x="43" y="33"/>
                </a:cxn>
                <a:cxn ang="0">
                  <a:pos x="33" y="42"/>
                </a:cxn>
                <a:cxn ang="0">
                  <a:pos x="9" y="42"/>
                </a:cxn>
                <a:cxn ang="0">
                  <a:pos x="0" y="33"/>
                </a:cxn>
                <a:cxn ang="0">
                  <a:pos x="0" y="9"/>
                </a:cxn>
                <a:cxn ang="0">
                  <a:pos x="9" y="0"/>
                </a:cxn>
                <a:cxn ang="0">
                  <a:pos x="33" y="0"/>
                </a:cxn>
                <a:cxn ang="0">
                  <a:pos x="43" y="9"/>
                </a:cxn>
                <a:cxn ang="0">
                  <a:pos x="43" y="33"/>
                </a:cxn>
              </a:cxnLst>
              <a:rect l="0" t="0" r="r" b="b"/>
              <a:pathLst>
                <a:path w="43" h="42">
                  <a:moveTo>
                    <a:pt x="43" y="33"/>
                  </a:moveTo>
                  <a:cubicBezTo>
                    <a:pt x="43" y="38"/>
                    <a:pt x="38" y="42"/>
                    <a:pt x="33" y="42"/>
                  </a:cubicBezTo>
                  <a:cubicBezTo>
                    <a:pt x="9" y="42"/>
                    <a:pt x="9" y="42"/>
                    <a:pt x="9" y="42"/>
                  </a:cubicBezTo>
                  <a:cubicBezTo>
                    <a:pt x="4" y="42"/>
                    <a:pt x="0" y="38"/>
                    <a:pt x="0" y="33"/>
                  </a:cubicBezTo>
                  <a:cubicBezTo>
                    <a:pt x="0" y="9"/>
                    <a:pt x="0" y="9"/>
                    <a:pt x="0" y="9"/>
                  </a:cubicBezTo>
                  <a:cubicBezTo>
                    <a:pt x="0" y="4"/>
                    <a:pt x="4" y="0"/>
                    <a:pt x="9" y="0"/>
                  </a:cubicBezTo>
                  <a:cubicBezTo>
                    <a:pt x="33" y="0"/>
                    <a:pt x="33" y="0"/>
                    <a:pt x="33" y="0"/>
                  </a:cubicBezTo>
                  <a:cubicBezTo>
                    <a:pt x="38" y="0"/>
                    <a:pt x="43" y="4"/>
                    <a:pt x="43" y="9"/>
                  </a:cubicBezTo>
                  <a:lnTo>
                    <a:pt x="43" y="33"/>
                  </a:lnTo>
                  <a:close/>
                </a:path>
              </a:pathLst>
            </a:custGeom>
            <a:no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5" name="Freeform 58">
              <a:extLst>
                <a:ext uri="{FF2B5EF4-FFF2-40B4-BE49-F238E27FC236}">
                  <a16:creationId xmlns:a16="http://schemas.microsoft.com/office/drawing/2014/main" id="{9E688FAB-C1C2-4B41-9B9F-18AB0656A602}"/>
                </a:ext>
              </a:extLst>
            </p:cNvPr>
            <p:cNvSpPr>
              <a:spLocks/>
            </p:cNvSpPr>
            <p:nvPr/>
          </p:nvSpPr>
          <p:spPr bwMode="auto">
            <a:xfrm>
              <a:off x="12395200" y="100013"/>
              <a:ext cx="290512" cy="284163"/>
            </a:xfrm>
            <a:custGeom>
              <a:avLst/>
              <a:gdLst/>
              <a:ahLst/>
              <a:cxnLst>
                <a:cxn ang="0">
                  <a:pos x="43" y="33"/>
                </a:cxn>
                <a:cxn ang="0">
                  <a:pos x="34" y="42"/>
                </a:cxn>
                <a:cxn ang="0">
                  <a:pos x="10" y="42"/>
                </a:cxn>
                <a:cxn ang="0">
                  <a:pos x="0" y="33"/>
                </a:cxn>
                <a:cxn ang="0">
                  <a:pos x="0" y="9"/>
                </a:cxn>
                <a:cxn ang="0">
                  <a:pos x="10" y="0"/>
                </a:cxn>
                <a:cxn ang="0">
                  <a:pos x="34" y="0"/>
                </a:cxn>
                <a:cxn ang="0">
                  <a:pos x="43" y="9"/>
                </a:cxn>
                <a:cxn ang="0">
                  <a:pos x="43" y="33"/>
                </a:cxn>
              </a:cxnLst>
              <a:rect l="0" t="0" r="r" b="b"/>
              <a:pathLst>
                <a:path w="43" h="42">
                  <a:moveTo>
                    <a:pt x="43" y="33"/>
                  </a:moveTo>
                  <a:cubicBezTo>
                    <a:pt x="43" y="38"/>
                    <a:pt x="39" y="42"/>
                    <a:pt x="34" y="42"/>
                  </a:cubicBezTo>
                  <a:cubicBezTo>
                    <a:pt x="10" y="42"/>
                    <a:pt x="10" y="42"/>
                    <a:pt x="10" y="42"/>
                  </a:cubicBezTo>
                  <a:cubicBezTo>
                    <a:pt x="5" y="42"/>
                    <a:pt x="0" y="38"/>
                    <a:pt x="0" y="33"/>
                  </a:cubicBezTo>
                  <a:cubicBezTo>
                    <a:pt x="0" y="9"/>
                    <a:pt x="0" y="9"/>
                    <a:pt x="0" y="9"/>
                  </a:cubicBezTo>
                  <a:cubicBezTo>
                    <a:pt x="0" y="4"/>
                    <a:pt x="5" y="0"/>
                    <a:pt x="10" y="0"/>
                  </a:cubicBezTo>
                  <a:cubicBezTo>
                    <a:pt x="34" y="0"/>
                    <a:pt x="34" y="0"/>
                    <a:pt x="34" y="0"/>
                  </a:cubicBezTo>
                  <a:cubicBezTo>
                    <a:pt x="39" y="0"/>
                    <a:pt x="43" y="4"/>
                    <a:pt x="43" y="9"/>
                  </a:cubicBezTo>
                  <a:lnTo>
                    <a:pt x="43" y="33"/>
                  </a:lnTo>
                  <a:close/>
                </a:path>
              </a:pathLst>
            </a:custGeom>
            <a:no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6" name="Freeform 59">
              <a:extLst>
                <a:ext uri="{FF2B5EF4-FFF2-40B4-BE49-F238E27FC236}">
                  <a16:creationId xmlns:a16="http://schemas.microsoft.com/office/drawing/2014/main" id="{7E803701-DC99-4C59-B8D8-0204BE1D3AF4}"/>
                </a:ext>
              </a:extLst>
            </p:cNvPr>
            <p:cNvSpPr>
              <a:spLocks/>
            </p:cNvSpPr>
            <p:nvPr/>
          </p:nvSpPr>
          <p:spPr bwMode="auto">
            <a:xfrm>
              <a:off x="12158663" y="539750"/>
              <a:ext cx="290512" cy="290513"/>
            </a:xfrm>
            <a:custGeom>
              <a:avLst/>
              <a:gdLst/>
              <a:ahLst/>
              <a:cxnLst>
                <a:cxn ang="0">
                  <a:pos x="30" y="43"/>
                </a:cxn>
                <a:cxn ang="0">
                  <a:pos x="23" y="43"/>
                </a:cxn>
                <a:cxn ang="0">
                  <a:pos x="9" y="43"/>
                </a:cxn>
                <a:cxn ang="0">
                  <a:pos x="0" y="34"/>
                </a:cxn>
                <a:cxn ang="0">
                  <a:pos x="0" y="10"/>
                </a:cxn>
                <a:cxn ang="0">
                  <a:pos x="9" y="0"/>
                </a:cxn>
                <a:cxn ang="0">
                  <a:pos x="34" y="0"/>
                </a:cxn>
                <a:cxn ang="0">
                  <a:pos x="43" y="10"/>
                </a:cxn>
                <a:cxn ang="0">
                  <a:pos x="43" y="34"/>
                </a:cxn>
              </a:cxnLst>
              <a:rect l="0" t="0" r="r" b="b"/>
              <a:pathLst>
                <a:path w="43" h="43">
                  <a:moveTo>
                    <a:pt x="30" y="43"/>
                  </a:moveTo>
                  <a:cubicBezTo>
                    <a:pt x="23" y="43"/>
                    <a:pt x="23" y="43"/>
                    <a:pt x="23" y="43"/>
                  </a:cubicBezTo>
                  <a:cubicBezTo>
                    <a:pt x="9" y="43"/>
                    <a:pt x="9" y="43"/>
                    <a:pt x="9" y="43"/>
                  </a:cubicBezTo>
                  <a:cubicBezTo>
                    <a:pt x="4" y="43"/>
                    <a:pt x="0" y="39"/>
                    <a:pt x="0" y="34"/>
                  </a:cubicBezTo>
                  <a:cubicBezTo>
                    <a:pt x="0" y="10"/>
                    <a:pt x="0" y="10"/>
                    <a:pt x="0" y="10"/>
                  </a:cubicBezTo>
                  <a:cubicBezTo>
                    <a:pt x="0" y="4"/>
                    <a:pt x="4" y="0"/>
                    <a:pt x="9" y="0"/>
                  </a:cubicBezTo>
                  <a:cubicBezTo>
                    <a:pt x="34" y="0"/>
                    <a:pt x="34" y="0"/>
                    <a:pt x="34" y="0"/>
                  </a:cubicBezTo>
                  <a:cubicBezTo>
                    <a:pt x="39" y="0"/>
                    <a:pt x="43" y="4"/>
                    <a:pt x="43" y="10"/>
                  </a:cubicBezTo>
                  <a:cubicBezTo>
                    <a:pt x="43" y="34"/>
                    <a:pt x="43" y="34"/>
                    <a:pt x="43" y="34"/>
                  </a:cubicBezTo>
                </a:path>
              </a:pathLst>
            </a:custGeom>
            <a:no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7" name="Freeform 60">
              <a:extLst>
                <a:ext uri="{FF2B5EF4-FFF2-40B4-BE49-F238E27FC236}">
                  <a16:creationId xmlns:a16="http://schemas.microsoft.com/office/drawing/2014/main" id="{DF0DE62E-6C5A-49CE-9A63-173530A35896}"/>
                </a:ext>
              </a:extLst>
            </p:cNvPr>
            <p:cNvSpPr>
              <a:spLocks/>
            </p:cNvSpPr>
            <p:nvPr/>
          </p:nvSpPr>
          <p:spPr bwMode="auto">
            <a:xfrm>
              <a:off x="12050713" y="390525"/>
              <a:ext cx="506412" cy="61913"/>
            </a:xfrm>
            <a:custGeom>
              <a:avLst/>
              <a:gdLst/>
              <a:ahLst/>
              <a:cxnLst>
                <a:cxn ang="0">
                  <a:pos x="75" y="0"/>
                </a:cxn>
                <a:cxn ang="0">
                  <a:pos x="65" y="9"/>
                </a:cxn>
                <a:cxn ang="0">
                  <a:pos x="37" y="9"/>
                </a:cxn>
                <a:cxn ang="0">
                  <a:pos x="10" y="9"/>
                </a:cxn>
                <a:cxn ang="0">
                  <a:pos x="0" y="0"/>
                </a:cxn>
              </a:cxnLst>
              <a:rect l="0" t="0" r="r" b="b"/>
              <a:pathLst>
                <a:path w="75" h="9">
                  <a:moveTo>
                    <a:pt x="75" y="0"/>
                  </a:moveTo>
                  <a:cubicBezTo>
                    <a:pt x="75" y="5"/>
                    <a:pt x="70" y="9"/>
                    <a:pt x="65" y="9"/>
                  </a:cubicBezTo>
                  <a:cubicBezTo>
                    <a:pt x="37" y="9"/>
                    <a:pt x="37" y="9"/>
                    <a:pt x="37" y="9"/>
                  </a:cubicBezTo>
                  <a:cubicBezTo>
                    <a:pt x="10" y="9"/>
                    <a:pt x="10" y="9"/>
                    <a:pt x="10" y="9"/>
                  </a:cubicBezTo>
                  <a:cubicBezTo>
                    <a:pt x="5" y="9"/>
                    <a:pt x="0" y="5"/>
                    <a:pt x="0" y="0"/>
                  </a:cubicBezTo>
                </a:path>
              </a:pathLst>
            </a:custGeom>
            <a:no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8" name="Line 61">
              <a:extLst>
                <a:ext uri="{FF2B5EF4-FFF2-40B4-BE49-F238E27FC236}">
                  <a16:creationId xmlns:a16="http://schemas.microsoft.com/office/drawing/2014/main" id="{0169D557-84B2-4F90-AF6C-85745701FDFC}"/>
                </a:ext>
              </a:extLst>
            </p:cNvPr>
            <p:cNvSpPr>
              <a:spLocks noChangeShapeType="1"/>
            </p:cNvSpPr>
            <p:nvPr/>
          </p:nvSpPr>
          <p:spPr bwMode="auto">
            <a:xfrm flipV="1">
              <a:off x="12299950" y="452438"/>
              <a:ext cx="1587" cy="87313"/>
            </a:xfrm>
            <a:prstGeom prst="line">
              <a:avLst/>
            </a:prstGeom>
            <a:noFill/>
            <a:ln w="9525"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grpSp>
      <p:sp>
        <p:nvSpPr>
          <p:cNvPr id="42" name="TextBox 41">
            <a:extLst>
              <a:ext uri="{FF2B5EF4-FFF2-40B4-BE49-F238E27FC236}">
                <a16:creationId xmlns:a16="http://schemas.microsoft.com/office/drawing/2014/main" id="{92B485E1-4661-4D83-ACC4-73C92362EDDF}"/>
              </a:ext>
            </a:extLst>
          </p:cNvPr>
          <p:cNvSpPr txBox="1"/>
          <p:nvPr/>
        </p:nvSpPr>
        <p:spPr>
          <a:xfrm>
            <a:off x="4541679" y="2559662"/>
            <a:ext cx="2926079" cy="427931"/>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Location Scope</a:t>
            </a:r>
          </a:p>
        </p:txBody>
      </p:sp>
      <p:sp>
        <p:nvSpPr>
          <p:cNvPr id="43" name="TextBox 42">
            <a:extLst>
              <a:ext uri="{FF2B5EF4-FFF2-40B4-BE49-F238E27FC236}">
                <a16:creationId xmlns:a16="http://schemas.microsoft.com/office/drawing/2014/main" id="{52A09DA2-7B2A-4ADD-B34E-FE5A3CC447AD}"/>
              </a:ext>
            </a:extLst>
          </p:cNvPr>
          <p:cNvSpPr txBox="1"/>
          <p:nvPr/>
        </p:nvSpPr>
        <p:spPr>
          <a:xfrm>
            <a:off x="7690327" y="2544906"/>
            <a:ext cx="2926079" cy="442687"/>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Line of Business</a:t>
            </a:r>
          </a:p>
        </p:txBody>
      </p:sp>
    </p:spTree>
    <p:extLst>
      <p:ext uri="{BB962C8B-B14F-4D97-AF65-F5344CB8AC3E}">
        <p14:creationId xmlns:p14="http://schemas.microsoft.com/office/powerpoint/2010/main" val="381841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p:txBody>
          <a:bodyPr>
            <a:normAutofit/>
          </a:bodyPr>
          <a:lstStyle/>
          <a:p>
            <a:r>
              <a:rPr lang="en-IN" sz="2900" dirty="0"/>
              <a:t>Engagement Scope </a:t>
            </a:r>
            <a:br>
              <a:rPr lang="en-IN" sz="2900" dirty="0"/>
            </a:br>
            <a:r>
              <a:rPr lang="en-IN" sz="1800" i="1" dirty="0"/>
              <a:t>Functional  + Technical Scope </a:t>
            </a:r>
          </a:p>
        </p:txBody>
      </p:sp>
      <p:sp>
        <p:nvSpPr>
          <p:cNvPr id="7" name="Rounded Rectangle 83">
            <a:extLst>
              <a:ext uri="{FF2B5EF4-FFF2-40B4-BE49-F238E27FC236}">
                <a16:creationId xmlns:a16="http://schemas.microsoft.com/office/drawing/2014/main" id="{B449AAA0-10F9-4500-9756-9779F9920FFE}"/>
              </a:ext>
            </a:extLst>
          </p:cNvPr>
          <p:cNvSpPr>
            <a:spLocks/>
          </p:cNvSpPr>
          <p:nvPr/>
        </p:nvSpPr>
        <p:spPr>
          <a:xfrm>
            <a:off x="1393031" y="2237638"/>
            <a:ext cx="2926080" cy="3130550"/>
          </a:xfrm>
          <a:prstGeom prst="roundRect">
            <a:avLst>
              <a:gd name="adj" fmla="val 3445"/>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Financial Accounting </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Controlling</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Sales &amp; Distribution </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Materials Management </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Production Planning </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Quality Management </a:t>
            </a:r>
          </a:p>
        </p:txBody>
      </p:sp>
      <p:sp>
        <p:nvSpPr>
          <p:cNvPr id="8" name="Rounded Rectangle 85">
            <a:extLst>
              <a:ext uri="{FF2B5EF4-FFF2-40B4-BE49-F238E27FC236}">
                <a16:creationId xmlns:a16="http://schemas.microsoft.com/office/drawing/2014/main" id="{04B04ACB-ABDB-4BCE-9A2D-D4A2CD3CE816}"/>
              </a:ext>
            </a:extLst>
          </p:cNvPr>
          <p:cNvSpPr>
            <a:spLocks/>
          </p:cNvSpPr>
          <p:nvPr/>
        </p:nvSpPr>
        <p:spPr>
          <a:xfrm>
            <a:off x="4541678" y="2237638"/>
            <a:ext cx="2926080" cy="3130550"/>
          </a:xfrm>
          <a:prstGeom prst="roundRect">
            <a:avLst>
              <a:gd name="adj" fmla="val 3861"/>
            </a:avLst>
          </a:prstGeom>
          <a:solidFill>
            <a:schemeClr val="bg1"/>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300"/>
              </a:spcAft>
              <a:buFont typeface="Wingdings" panose="05000000000000000000" pitchFamily="2" charset="2"/>
              <a:buChar char="§"/>
            </a:pPr>
            <a:r>
              <a:rPr lang="en-IN" sz="1400" b="1" dirty="0">
                <a:solidFill>
                  <a:schemeClr val="tx1"/>
                </a:solidFill>
                <a:latin typeface="Myriad Pro" panose="020B0503030403020204" pitchFamily="34" charset="0"/>
              </a:rPr>
              <a:t>NetWeaver Scope – S/4 HANA 1709</a:t>
            </a:r>
          </a:p>
          <a:p>
            <a:pPr marL="342900" indent="-342900">
              <a:spcAft>
                <a:spcPts val="300"/>
              </a:spcAft>
              <a:buFont typeface="Wingdings" panose="05000000000000000000" pitchFamily="2" charset="2"/>
              <a:buChar char="§"/>
            </a:pPr>
            <a:r>
              <a:rPr lang="en-IN" sz="1400" b="1" dirty="0">
                <a:solidFill>
                  <a:schemeClr val="tx1"/>
                </a:solidFill>
                <a:latin typeface="Myriad Pro" panose="020B0503030403020204" pitchFamily="34" charset="0"/>
              </a:rPr>
              <a:t>Migration/Conversion to S/4 HANA Development system </a:t>
            </a:r>
          </a:p>
          <a:p>
            <a:pPr marL="342900" indent="-342900">
              <a:spcAft>
                <a:spcPts val="300"/>
              </a:spcAft>
              <a:buFont typeface="Wingdings" panose="05000000000000000000" pitchFamily="2" charset="2"/>
              <a:buChar char="§"/>
            </a:pPr>
            <a:r>
              <a:rPr lang="en-IN" sz="1400" b="1" dirty="0">
                <a:solidFill>
                  <a:schemeClr val="tx1"/>
                </a:solidFill>
                <a:latin typeface="Myriad Pro" panose="020B0503030403020204" pitchFamily="34" charset="0"/>
              </a:rPr>
              <a:t>Migration/Conversion to S/4 HANA Quality system </a:t>
            </a:r>
          </a:p>
          <a:p>
            <a:pPr marL="342900" indent="-342900">
              <a:spcAft>
                <a:spcPts val="300"/>
              </a:spcAft>
              <a:buFont typeface="Wingdings" panose="05000000000000000000" pitchFamily="2" charset="2"/>
              <a:buChar char="§"/>
            </a:pPr>
            <a:r>
              <a:rPr lang="en-IN" sz="1400" b="1" dirty="0">
                <a:solidFill>
                  <a:schemeClr val="tx1"/>
                </a:solidFill>
                <a:latin typeface="Myriad Pro" panose="020B0503030403020204" pitchFamily="34" charset="0"/>
              </a:rPr>
              <a:t>Migration/Conversion to S/4 HANA Production system </a:t>
            </a:r>
          </a:p>
          <a:p>
            <a:pPr marL="342900" indent="-342900">
              <a:spcAft>
                <a:spcPts val="300"/>
              </a:spcAft>
              <a:buFont typeface="Wingdings" panose="05000000000000000000" pitchFamily="2" charset="2"/>
              <a:buChar char="§"/>
            </a:pPr>
            <a:r>
              <a:rPr lang="en-IN" sz="1400" b="1" dirty="0">
                <a:solidFill>
                  <a:schemeClr val="tx1"/>
                </a:solidFill>
                <a:latin typeface="Myriad Pro" panose="020B0503030403020204" pitchFamily="34" charset="0"/>
              </a:rPr>
              <a:t>Installation of FIORI Server </a:t>
            </a:r>
          </a:p>
          <a:p>
            <a:pPr marL="342900" indent="-342900">
              <a:spcAft>
                <a:spcPts val="300"/>
              </a:spcAft>
              <a:buFont typeface="Wingdings" panose="05000000000000000000" pitchFamily="2" charset="2"/>
              <a:buChar char="§"/>
            </a:pPr>
            <a:r>
              <a:rPr lang="en-IN" sz="1400" b="1" dirty="0">
                <a:solidFill>
                  <a:schemeClr val="tx1"/>
                </a:solidFill>
                <a:latin typeface="Myriad Pro" panose="020B0503030403020204" pitchFamily="34" charset="0"/>
              </a:rPr>
              <a:t>Installation of Solution Manger 7.2</a:t>
            </a:r>
          </a:p>
          <a:p>
            <a:pPr marL="800100" lvl="1" indent="-342900">
              <a:spcAft>
                <a:spcPts val="300"/>
              </a:spcAft>
              <a:buFont typeface="Wingdings" panose="05000000000000000000" pitchFamily="2" charset="2"/>
              <a:buChar char="§"/>
            </a:pPr>
            <a:endParaRPr lang="en-IN" sz="1400" dirty="0">
              <a:solidFill>
                <a:schemeClr val="tx1"/>
              </a:solidFill>
              <a:latin typeface="Myriad Pro" panose="020B0503030403020204" pitchFamily="34" charset="0"/>
            </a:endParaRPr>
          </a:p>
          <a:p>
            <a:pPr marL="171450" indent="-171450">
              <a:spcBef>
                <a:spcPts val="200"/>
              </a:spcBef>
              <a:spcAft>
                <a:spcPts val="200"/>
              </a:spcAft>
              <a:buClr>
                <a:schemeClr val="tx1">
                  <a:lumMod val="90000"/>
                  <a:lumOff val="10000"/>
                </a:schemeClr>
              </a:buClr>
              <a:buFont typeface="Wingdings" pitchFamily="2" charset="2"/>
              <a:buChar char="§"/>
            </a:pPr>
            <a:endParaRPr lang="en-US" sz="1400" dirty="0">
              <a:solidFill>
                <a:schemeClr val="tx1"/>
              </a:solidFill>
            </a:endParaRPr>
          </a:p>
        </p:txBody>
      </p:sp>
      <p:sp>
        <p:nvSpPr>
          <p:cNvPr id="10" name="Rounded Rectangle 86">
            <a:extLst>
              <a:ext uri="{FF2B5EF4-FFF2-40B4-BE49-F238E27FC236}">
                <a16:creationId xmlns:a16="http://schemas.microsoft.com/office/drawing/2014/main" id="{1BF02C41-B8C3-4F6C-A5E2-984C728F9EC1}"/>
              </a:ext>
            </a:extLst>
          </p:cNvPr>
          <p:cNvSpPr>
            <a:spLocks/>
          </p:cNvSpPr>
          <p:nvPr/>
        </p:nvSpPr>
        <p:spPr>
          <a:xfrm>
            <a:off x="7690326" y="2237638"/>
            <a:ext cx="2926080" cy="3130550"/>
          </a:xfrm>
          <a:prstGeom prst="roundRect">
            <a:avLst>
              <a:gd name="adj" fmla="val 2863"/>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buFont typeface="Wingdings" panose="05000000000000000000" pitchFamily="2" charset="2"/>
              <a:buChar char="§"/>
            </a:pPr>
            <a:r>
              <a:rPr lang="en-IN" sz="1400" b="1" dirty="0">
                <a:solidFill>
                  <a:schemeClr val="tx1"/>
                </a:solidFill>
                <a:latin typeface="Myriad Pro" panose="020B0503030403020204" pitchFamily="34" charset="0"/>
              </a:rPr>
              <a:t>Code Conversion and Optimization of ABAP Developments (WRICEF) – To be done by </a:t>
            </a:r>
            <a:r>
              <a:rPr lang="en-IN" sz="1400" b="1" dirty="0" err="1">
                <a:solidFill>
                  <a:schemeClr val="tx1"/>
                </a:solidFill>
                <a:latin typeface="Myriad Pro" panose="020B0503030403020204" pitchFamily="34" charset="0"/>
              </a:rPr>
              <a:t>SunJewels</a:t>
            </a:r>
            <a:r>
              <a:rPr lang="en-IN" sz="1400" b="1" dirty="0">
                <a:solidFill>
                  <a:schemeClr val="tx1"/>
                </a:solidFill>
                <a:latin typeface="Myriad Pro" panose="020B0503030403020204" pitchFamily="34" charset="0"/>
              </a:rPr>
              <a:t> and Castaliaz Team</a:t>
            </a:r>
          </a:p>
          <a:p>
            <a:pPr marL="342900" indent="-342900">
              <a:buFont typeface="Wingdings" panose="05000000000000000000" pitchFamily="2" charset="2"/>
              <a:buChar char="§"/>
            </a:pPr>
            <a:r>
              <a:rPr lang="en-IN" sz="1400" b="1" dirty="0">
                <a:solidFill>
                  <a:schemeClr val="tx1"/>
                </a:solidFill>
                <a:latin typeface="Myriad Pro" panose="020B0503030403020204" pitchFamily="34" charset="0"/>
              </a:rPr>
              <a:t>Activation of Standard Fiori apps</a:t>
            </a:r>
          </a:p>
        </p:txBody>
      </p:sp>
      <p:sp>
        <p:nvSpPr>
          <p:cNvPr id="13" name="TextBox 12">
            <a:extLst>
              <a:ext uri="{FF2B5EF4-FFF2-40B4-BE49-F238E27FC236}">
                <a16:creationId xmlns:a16="http://schemas.microsoft.com/office/drawing/2014/main" id="{E6440CFD-316E-4563-95D5-315DE470EE53}"/>
              </a:ext>
            </a:extLst>
          </p:cNvPr>
          <p:cNvSpPr txBox="1"/>
          <p:nvPr/>
        </p:nvSpPr>
        <p:spPr>
          <a:xfrm>
            <a:off x="4541679" y="1821759"/>
            <a:ext cx="2926079" cy="415879"/>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Technical Scope</a:t>
            </a:r>
          </a:p>
        </p:txBody>
      </p:sp>
      <p:sp>
        <p:nvSpPr>
          <p:cNvPr id="14" name="TextBox 13">
            <a:extLst>
              <a:ext uri="{FF2B5EF4-FFF2-40B4-BE49-F238E27FC236}">
                <a16:creationId xmlns:a16="http://schemas.microsoft.com/office/drawing/2014/main" id="{1919255C-4B84-4954-9616-BE6E7BC1E9A1}"/>
              </a:ext>
            </a:extLst>
          </p:cNvPr>
          <p:cNvSpPr txBox="1"/>
          <p:nvPr/>
        </p:nvSpPr>
        <p:spPr>
          <a:xfrm>
            <a:off x="7690327" y="1821759"/>
            <a:ext cx="2926079" cy="415879"/>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Development Scope</a:t>
            </a:r>
          </a:p>
        </p:txBody>
      </p:sp>
      <p:sp>
        <p:nvSpPr>
          <p:cNvPr id="15" name="TextBox 14">
            <a:extLst>
              <a:ext uri="{FF2B5EF4-FFF2-40B4-BE49-F238E27FC236}">
                <a16:creationId xmlns:a16="http://schemas.microsoft.com/office/drawing/2014/main" id="{3D017F13-449F-4F9A-95D6-625F8758AF35}"/>
              </a:ext>
            </a:extLst>
          </p:cNvPr>
          <p:cNvSpPr txBox="1"/>
          <p:nvPr/>
        </p:nvSpPr>
        <p:spPr>
          <a:xfrm>
            <a:off x="1393031" y="1821758"/>
            <a:ext cx="2926079" cy="426287"/>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Functional Scope</a:t>
            </a:r>
          </a:p>
        </p:txBody>
      </p:sp>
    </p:spTree>
    <p:extLst>
      <p:ext uri="{BB962C8B-B14F-4D97-AF65-F5344CB8AC3E}">
        <p14:creationId xmlns:p14="http://schemas.microsoft.com/office/powerpoint/2010/main" val="392667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88F3-BB6C-430D-B165-862E3C732414}"/>
              </a:ext>
            </a:extLst>
          </p:cNvPr>
          <p:cNvSpPr>
            <a:spLocks noGrp="1"/>
          </p:cNvSpPr>
          <p:nvPr>
            <p:ph type="title"/>
          </p:nvPr>
        </p:nvSpPr>
        <p:spPr/>
        <p:txBody>
          <a:bodyPr>
            <a:normAutofit/>
          </a:bodyPr>
          <a:lstStyle/>
          <a:p>
            <a:r>
              <a:rPr lang="en-IN" dirty="0"/>
              <a:t>Engagement Scope </a:t>
            </a:r>
            <a:br>
              <a:rPr lang="en-IN" dirty="0"/>
            </a:br>
            <a:r>
              <a:rPr lang="en-IN" sz="1800" i="1" dirty="0"/>
              <a:t>Functional Enhancement</a:t>
            </a:r>
          </a:p>
        </p:txBody>
      </p:sp>
      <p:sp>
        <p:nvSpPr>
          <p:cNvPr id="17" name="Rectangle 16">
            <a:extLst>
              <a:ext uri="{FF2B5EF4-FFF2-40B4-BE49-F238E27FC236}">
                <a16:creationId xmlns:a16="http://schemas.microsoft.com/office/drawing/2014/main" id="{F83D5DB5-B7AE-4298-8544-CE4FC0F9E1E0}"/>
              </a:ext>
            </a:extLst>
          </p:cNvPr>
          <p:cNvSpPr/>
          <p:nvPr/>
        </p:nvSpPr>
        <p:spPr bwMode="gray">
          <a:xfrm>
            <a:off x="1419946" y="1446211"/>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a:ln>
                  <a:noFill/>
                </a:ln>
                <a:solidFill>
                  <a:srgbClr val="FFFFFF"/>
                </a:solidFill>
                <a:effectLst/>
                <a:uLnTx/>
                <a:uFillTx/>
                <a:ea typeface="Arial Unicode MS" pitchFamily="34" charset="-128"/>
                <a:cs typeface="Arial Unicode MS" pitchFamily="34" charset="-128"/>
              </a:rPr>
              <a:t>Multi Purpose Ledger</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74F1C6AE-90E5-4292-A2A1-6CDE2A5E50DC}"/>
              </a:ext>
            </a:extLst>
          </p:cNvPr>
          <p:cNvSpPr/>
          <p:nvPr/>
        </p:nvSpPr>
        <p:spPr bwMode="gray">
          <a:xfrm>
            <a:off x="3314060" y="1446212"/>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Additional Metal/Component in BOM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FFC379FC-4296-4779-BBE7-2D595B4AF5EE}"/>
              </a:ext>
            </a:extLst>
          </p:cNvPr>
          <p:cNvSpPr/>
          <p:nvPr/>
        </p:nvSpPr>
        <p:spPr bwMode="gray">
          <a:xfrm>
            <a:off x="5208174" y="1450604"/>
            <a:ext cx="1620000" cy="900000"/>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chemeClr val="accent1">
                    <a:lumMod val="50000"/>
                  </a:schemeClr>
                </a:solidFill>
                <a:effectLst/>
                <a:uLnTx/>
                <a:uFillTx/>
                <a:ea typeface="Arial Unicode MS" pitchFamily="34" charset="-128"/>
                <a:cs typeface="Arial Unicode MS" pitchFamily="34" charset="-128"/>
              </a:rPr>
              <a:t>Dual Quantity to be updated on Real Time</a:t>
            </a:r>
            <a:endParaRPr kumimoji="0" lang="en-US" sz="1400" b="1" i="0" u="none" strike="noStrike" kern="0" cap="none" spc="0" normalizeH="0" baseline="0" noProof="0" dirty="0">
              <a:ln>
                <a:noFill/>
              </a:ln>
              <a:solidFill>
                <a:schemeClr val="accent1">
                  <a:lumMod val="50000"/>
                </a:schemeClr>
              </a:solidFill>
              <a:effectLst/>
              <a:uLnTx/>
              <a:uFillTx/>
              <a:ea typeface="Arial Unicode MS" pitchFamily="34" charset="-128"/>
              <a:cs typeface="Arial Unicode MS" pitchFamily="34" charset="-128"/>
            </a:endParaRPr>
          </a:p>
        </p:txBody>
      </p:sp>
      <p:sp>
        <p:nvSpPr>
          <p:cNvPr id="22" name="Rectangle 21">
            <a:extLst>
              <a:ext uri="{FF2B5EF4-FFF2-40B4-BE49-F238E27FC236}">
                <a16:creationId xmlns:a16="http://schemas.microsoft.com/office/drawing/2014/main" id="{58C25090-A08A-4840-99A1-8327A64DCC30}"/>
              </a:ext>
            </a:extLst>
          </p:cNvPr>
          <p:cNvSpPr/>
          <p:nvPr/>
        </p:nvSpPr>
        <p:spPr bwMode="gray">
          <a:xfrm>
            <a:off x="7102288" y="1446211"/>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Relook at Master Data, BOM, Batch design</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F2BA3351-B43A-4A37-8FC2-7FCFBD356D65}"/>
              </a:ext>
            </a:extLst>
          </p:cNvPr>
          <p:cNvSpPr/>
          <p:nvPr/>
        </p:nvSpPr>
        <p:spPr bwMode="gray">
          <a:xfrm>
            <a:off x="8996402" y="1446209"/>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Change in Inventory Valuation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4" name="Rectangle 23">
            <a:extLst>
              <a:ext uri="{FF2B5EF4-FFF2-40B4-BE49-F238E27FC236}">
                <a16:creationId xmlns:a16="http://schemas.microsoft.com/office/drawing/2014/main" id="{E24DE764-6ADB-4776-9575-5C60C953ADF3}"/>
              </a:ext>
            </a:extLst>
          </p:cNvPr>
          <p:cNvSpPr/>
          <p:nvPr/>
        </p:nvSpPr>
        <p:spPr bwMode="gray">
          <a:xfrm>
            <a:off x="1419951" y="2597264"/>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Change in Value Addition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5" name="Rectangle 24">
            <a:extLst>
              <a:ext uri="{FF2B5EF4-FFF2-40B4-BE49-F238E27FC236}">
                <a16:creationId xmlns:a16="http://schemas.microsoft.com/office/drawing/2014/main" id="{DB5A0FDD-C210-446E-BF5C-11744E9D0841}"/>
              </a:ext>
            </a:extLst>
          </p:cNvPr>
          <p:cNvSpPr/>
          <p:nvPr/>
        </p:nvSpPr>
        <p:spPr bwMode="gray">
          <a:xfrm>
            <a:off x="3314064" y="2597264"/>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Rebate and Scale Wise Pricing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6" name="Rectangle 25">
            <a:extLst>
              <a:ext uri="{FF2B5EF4-FFF2-40B4-BE49-F238E27FC236}">
                <a16:creationId xmlns:a16="http://schemas.microsoft.com/office/drawing/2014/main" id="{888D641F-7CC4-4691-B119-B701B3F6B6C1}"/>
              </a:ext>
            </a:extLst>
          </p:cNvPr>
          <p:cNvSpPr/>
          <p:nvPr/>
        </p:nvSpPr>
        <p:spPr bwMode="gray">
          <a:xfrm>
            <a:off x="5208178" y="2597264"/>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Quotation Generation for Sales Team</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A7F673DA-A88C-4C67-9006-09D75915AFA7}"/>
              </a:ext>
            </a:extLst>
          </p:cNvPr>
          <p:cNvSpPr/>
          <p:nvPr/>
        </p:nvSpPr>
        <p:spPr bwMode="gray">
          <a:xfrm>
            <a:off x="7102292" y="2601144"/>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Material Ledger for Stock Accounting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8" name="Rectangle 27">
            <a:extLst>
              <a:ext uri="{FF2B5EF4-FFF2-40B4-BE49-F238E27FC236}">
                <a16:creationId xmlns:a16="http://schemas.microsoft.com/office/drawing/2014/main" id="{1FABEAE5-B0F2-42C2-A806-73B6CDC354C8}"/>
              </a:ext>
            </a:extLst>
          </p:cNvPr>
          <p:cNvSpPr/>
          <p:nvPr/>
        </p:nvSpPr>
        <p:spPr bwMode="gray">
          <a:xfrm>
            <a:off x="8996406" y="2597264"/>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GB"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rPr>
              <a:t>Improvement in Financial Accounting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5D0CBFAA-C548-45B8-BDE7-435FD513483E}"/>
              </a:ext>
            </a:extLst>
          </p:cNvPr>
          <p:cNvSpPr/>
          <p:nvPr/>
        </p:nvSpPr>
        <p:spPr bwMode="gray">
          <a:xfrm>
            <a:off x="3314064" y="3748317"/>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Proper Implementation and Utilization of COPA</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30" name="Rectangle 29">
            <a:extLst>
              <a:ext uri="{FF2B5EF4-FFF2-40B4-BE49-F238E27FC236}">
                <a16:creationId xmlns:a16="http://schemas.microsoft.com/office/drawing/2014/main" id="{471FD58A-9713-48B0-9ECE-1CE64B03B827}"/>
              </a:ext>
            </a:extLst>
          </p:cNvPr>
          <p:cNvSpPr/>
          <p:nvPr/>
        </p:nvSpPr>
        <p:spPr bwMode="gray">
          <a:xfrm>
            <a:off x="5208177" y="3748316"/>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Capacity Planning and Scheduling </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31" name="Rectangle 30">
            <a:extLst>
              <a:ext uri="{FF2B5EF4-FFF2-40B4-BE49-F238E27FC236}">
                <a16:creationId xmlns:a16="http://schemas.microsoft.com/office/drawing/2014/main" id="{593B59FC-FA0C-4BEA-B73C-0AAB9108A01C}"/>
              </a:ext>
            </a:extLst>
          </p:cNvPr>
          <p:cNvSpPr/>
          <p:nvPr/>
        </p:nvSpPr>
        <p:spPr bwMode="gray">
          <a:xfrm>
            <a:off x="7102292" y="3743925"/>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Automation in Finance Processes</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33" name="Rectangle 32">
            <a:extLst>
              <a:ext uri="{FF2B5EF4-FFF2-40B4-BE49-F238E27FC236}">
                <a16:creationId xmlns:a16="http://schemas.microsoft.com/office/drawing/2014/main" id="{E55A9699-779B-47D6-9755-EECC70255EE1}"/>
              </a:ext>
            </a:extLst>
          </p:cNvPr>
          <p:cNvSpPr/>
          <p:nvPr/>
        </p:nvSpPr>
        <p:spPr bwMode="gray">
          <a:xfrm>
            <a:off x="3314064" y="4886706"/>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Changes to existing Org Structure</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4B2A9BCC-B1C2-401E-B33F-C9C94D59F6DE}"/>
              </a:ext>
            </a:extLst>
          </p:cNvPr>
          <p:cNvSpPr/>
          <p:nvPr/>
        </p:nvSpPr>
        <p:spPr bwMode="gray">
          <a:xfrm>
            <a:off x="5208176" y="4886706"/>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Implementation of SAP for US Entity</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3" name="Rectangle: Rounded Corners 2">
            <a:extLst>
              <a:ext uri="{FF2B5EF4-FFF2-40B4-BE49-F238E27FC236}">
                <a16:creationId xmlns:a16="http://schemas.microsoft.com/office/drawing/2014/main" id="{0F8F3246-B764-4D9F-A325-764CD3FCBCD5}"/>
              </a:ext>
            </a:extLst>
          </p:cNvPr>
          <p:cNvSpPr/>
          <p:nvPr/>
        </p:nvSpPr>
        <p:spPr>
          <a:xfrm>
            <a:off x="8592457" y="6531429"/>
            <a:ext cx="3599543" cy="326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i="1" dirty="0">
                <a:solidFill>
                  <a:schemeClr val="bg1"/>
                </a:solidFill>
              </a:rPr>
              <a:t>Can be achieved using Catch Weight Solution</a:t>
            </a:r>
          </a:p>
        </p:txBody>
      </p:sp>
      <p:sp>
        <p:nvSpPr>
          <p:cNvPr id="20" name="Rectangle 19">
            <a:extLst>
              <a:ext uri="{FF2B5EF4-FFF2-40B4-BE49-F238E27FC236}">
                <a16:creationId xmlns:a16="http://schemas.microsoft.com/office/drawing/2014/main" id="{B6FA0E24-BC73-4534-93F8-4A4ACB10F3E9}"/>
              </a:ext>
            </a:extLst>
          </p:cNvPr>
          <p:cNvSpPr/>
          <p:nvPr/>
        </p:nvSpPr>
        <p:spPr bwMode="gray">
          <a:xfrm>
            <a:off x="8996402" y="3743925"/>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Implementation of INDAS</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21" name="Rectangle 20">
            <a:extLst>
              <a:ext uri="{FF2B5EF4-FFF2-40B4-BE49-F238E27FC236}">
                <a16:creationId xmlns:a16="http://schemas.microsoft.com/office/drawing/2014/main" id="{84623B70-E164-4F20-A4A1-89024628853C}"/>
              </a:ext>
            </a:extLst>
          </p:cNvPr>
          <p:cNvSpPr/>
          <p:nvPr/>
        </p:nvSpPr>
        <p:spPr bwMode="gray">
          <a:xfrm>
            <a:off x="1419946" y="3743925"/>
            <a:ext cx="1620000" cy="900000"/>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GB" sz="1400" b="1" kern="0" dirty="0">
                <a:solidFill>
                  <a:srgbClr val="FFFFFF"/>
                </a:solidFill>
                <a:ea typeface="Arial Unicode MS" pitchFamily="34" charset="-128"/>
                <a:cs typeface="Arial Unicode MS" pitchFamily="34" charset="-128"/>
              </a:rPr>
              <a:t>Introduction of New Metals &amp; its impact on processes</a:t>
            </a:r>
            <a:endParaRPr kumimoji="0" lang="en-US" sz="1400" b="1" i="0" u="none" strike="noStrike" kern="0" cap="none" spc="0" normalizeH="0" baseline="0" noProof="0" dirty="0">
              <a:ln>
                <a:noFill/>
              </a:ln>
              <a:solidFill>
                <a:srgbClr val="FFFFFF"/>
              </a:solidFill>
              <a:effectLst/>
              <a:uLnTx/>
              <a:uFillTx/>
              <a:ea typeface="Arial Unicode MS" pitchFamily="34" charset="-128"/>
              <a:cs typeface="Arial Unicode MS" pitchFamily="34" charset="-128"/>
            </a:endParaRPr>
          </a:p>
        </p:txBody>
      </p:sp>
      <p:sp>
        <p:nvSpPr>
          <p:cNvPr id="5" name="TextBox 4">
            <a:extLst>
              <a:ext uri="{FF2B5EF4-FFF2-40B4-BE49-F238E27FC236}">
                <a16:creationId xmlns:a16="http://schemas.microsoft.com/office/drawing/2014/main" id="{C2A06DE4-017B-4BEF-AD05-9D8E7AA5F06B}"/>
              </a:ext>
            </a:extLst>
          </p:cNvPr>
          <p:cNvSpPr txBox="1"/>
          <p:nvPr/>
        </p:nvSpPr>
        <p:spPr>
          <a:xfrm>
            <a:off x="155567" y="6480752"/>
            <a:ext cx="4912883" cy="307777"/>
          </a:xfrm>
          <a:prstGeom prst="rect">
            <a:avLst/>
          </a:prstGeom>
          <a:noFill/>
        </p:spPr>
        <p:txBody>
          <a:bodyPr wrap="none" rtlCol="0">
            <a:spAutoFit/>
          </a:bodyPr>
          <a:lstStyle/>
          <a:p>
            <a:r>
              <a:rPr lang="en-IN" sz="1400" i="1" dirty="0"/>
              <a:t>Functional Enhancement is over and above the existing Processes</a:t>
            </a:r>
          </a:p>
        </p:txBody>
      </p:sp>
    </p:spTree>
    <p:extLst>
      <p:ext uri="{BB962C8B-B14F-4D97-AF65-F5344CB8AC3E}">
        <p14:creationId xmlns:p14="http://schemas.microsoft.com/office/powerpoint/2010/main" val="284548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88F3-BB6C-430D-B165-862E3C732414}"/>
              </a:ext>
            </a:extLst>
          </p:cNvPr>
          <p:cNvSpPr>
            <a:spLocks noGrp="1"/>
          </p:cNvSpPr>
          <p:nvPr>
            <p:ph type="title"/>
          </p:nvPr>
        </p:nvSpPr>
        <p:spPr>
          <a:xfrm>
            <a:off x="100806" y="53260"/>
            <a:ext cx="10515600" cy="806551"/>
          </a:xfrm>
        </p:spPr>
        <p:txBody>
          <a:bodyPr/>
          <a:lstStyle/>
          <a:p>
            <a:r>
              <a:rPr lang="en-IN" dirty="0"/>
              <a:t>Technical Scope</a:t>
            </a:r>
            <a:endParaRPr lang="en-IN" sz="2400" i="1" dirty="0"/>
          </a:p>
        </p:txBody>
      </p:sp>
      <p:sp>
        <p:nvSpPr>
          <p:cNvPr id="5" name="TextBox 4">
            <a:extLst>
              <a:ext uri="{FF2B5EF4-FFF2-40B4-BE49-F238E27FC236}">
                <a16:creationId xmlns:a16="http://schemas.microsoft.com/office/drawing/2014/main" id="{B431ED48-767B-423A-ABCC-B7C3E0FD65C0}"/>
              </a:ext>
            </a:extLst>
          </p:cNvPr>
          <p:cNvSpPr txBox="1"/>
          <p:nvPr/>
        </p:nvSpPr>
        <p:spPr>
          <a:xfrm>
            <a:off x="1606870" y="2625892"/>
            <a:ext cx="2644879" cy="2539157"/>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defPPr>
              <a:defRPr lang="en-US"/>
            </a:defPPr>
            <a:lvl1pPr algn="ctr" fontAlgn="base">
              <a:spcBef>
                <a:spcPct val="50000"/>
              </a:spcBef>
              <a:spcAft>
                <a:spcPct val="0"/>
              </a:spcAft>
              <a:buClr>
                <a:srgbClr val="F0AB00"/>
              </a:buClr>
              <a:buSzPct val="80000"/>
              <a:defRPr sz="1400" b="1" kern="0">
                <a:solidFill>
                  <a:srgbClr val="FFFFFF"/>
                </a:solidFill>
                <a:ea typeface="Arial Unicode MS" pitchFamily="34" charset="-128"/>
              </a:defRPr>
            </a:lvl1pPr>
          </a:lstStyle>
          <a:p>
            <a:r>
              <a:rPr lang="en-IN" dirty="0"/>
              <a:t>WRICEF Development</a:t>
            </a:r>
          </a:p>
          <a:p>
            <a:pPr marL="285750" indent="-285750" algn="l">
              <a:spcBef>
                <a:spcPts val="400"/>
              </a:spcBef>
              <a:buFont typeface="Arial" panose="020B0604020202020204" pitchFamily="34" charset="0"/>
              <a:buChar char="•"/>
            </a:pPr>
            <a:r>
              <a:rPr lang="en-IN" dirty="0"/>
              <a:t>No of Objects – 25</a:t>
            </a:r>
          </a:p>
          <a:p>
            <a:pPr marL="285750" indent="-285750" algn="l">
              <a:spcBef>
                <a:spcPts val="400"/>
              </a:spcBef>
              <a:buFont typeface="Arial" panose="020B0604020202020204" pitchFamily="34" charset="0"/>
              <a:buChar char="•"/>
            </a:pPr>
            <a:r>
              <a:rPr lang="en-IN" dirty="0"/>
              <a:t>Simple - 12</a:t>
            </a:r>
          </a:p>
          <a:p>
            <a:pPr marL="285750" indent="-285750" algn="l">
              <a:spcBef>
                <a:spcPts val="400"/>
              </a:spcBef>
              <a:buFont typeface="Arial" panose="020B0604020202020204" pitchFamily="34" charset="0"/>
              <a:buChar char="•"/>
            </a:pPr>
            <a:r>
              <a:rPr lang="en-IN" dirty="0"/>
              <a:t>Medium - 10</a:t>
            </a:r>
          </a:p>
          <a:p>
            <a:pPr marL="285750" indent="-285750" algn="l">
              <a:spcBef>
                <a:spcPts val="400"/>
              </a:spcBef>
              <a:buFont typeface="Arial" panose="020B0604020202020204" pitchFamily="34" charset="0"/>
              <a:buChar char="•"/>
            </a:pPr>
            <a:r>
              <a:rPr lang="en-IN" dirty="0"/>
              <a:t>Complex – 3</a:t>
            </a:r>
          </a:p>
          <a:p>
            <a:pPr marL="285750" indent="-285750" algn="l">
              <a:spcBef>
                <a:spcPts val="400"/>
              </a:spcBef>
              <a:buFont typeface="Arial" panose="020B0604020202020204" pitchFamily="34" charset="0"/>
              <a:buChar char="•"/>
            </a:pPr>
            <a:r>
              <a:rPr lang="en-IN" dirty="0"/>
              <a:t>Code Conversion and Optimization </a:t>
            </a:r>
          </a:p>
        </p:txBody>
      </p:sp>
      <p:sp>
        <p:nvSpPr>
          <p:cNvPr id="11" name="TextBox 10">
            <a:extLst>
              <a:ext uri="{FF2B5EF4-FFF2-40B4-BE49-F238E27FC236}">
                <a16:creationId xmlns:a16="http://schemas.microsoft.com/office/drawing/2014/main" id="{EC2C4D46-376A-44E6-8182-CCBC55881D7D}"/>
              </a:ext>
            </a:extLst>
          </p:cNvPr>
          <p:cNvSpPr txBox="1"/>
          <p:nvPr/>
        </p:nvSpPr>
        <p:spPr>
          <a:xfrm>
            <a:off x="4898338" y="2964446"/>
            <a:ext cx="2674379" cy="1862048"/>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defPPr>
              <a:defRPr lang="en-US"/>
            </a:defPPr>
            <a:lvl1pPr algn="ctr" fontAlgn="base">
              <a:spcBef>
                <a:spcPct val="50000"/>
              </a:spcBef>
              <a:spcAft>
                <a:spcPct val="0"/>
              </a:spcAft>
              <a:buClr>
                <a:srgbClr val="F0AB00"/>
              </a:buClr>
              <a:buSzPct val="80000"/>
              <a:defRPr sz="1400" b="1" kern="0">
                <a:solidFill>
                  <a:srgbClr val="FFFFFF"/>
                </a:solidFill>
                <a:ea typeface="Arial Unicode MS" pitchFamily="34" charset="-128"/>
              </a:defRPr>
            </a:lvl1pPr>
          </a:lstStyle>
          <a:p>
            <a:r>
              <a:rPr lang="en-IN" dirty="0"/>
              <a:t>FIORI</a:t>
            </a:r>
          </a:p>
          <a:p>
            <a:pPr marL="285750" indent="-285750" algn="l">
              <a:spcBef>
                <a:spcPts val="400"/>
              </a:spcBef>
              <a:buFont typeface="Arial" panose="020B0604020202020204" pitchFamily="34" charset="0"/>
              <a:buChar char="•"/>
            </a:pPr>
            <a:r>
              <a:rPr lang="en-IN" dirty="0"/>
              <a:t>Activation of all standard Apps (1000+)</a:t>
            </a:r>
          </a:p>
          <a:p>
            <a:endParaRPr lang="en-IN" dirty="0"/>
          </a:p>
        </p:txBody>
      </p:sp>
      <p:sp>
        <p:nvSpPr>
          <p:cNvPr id="21" name="TextBox 20">
            <a:extLst>
              <a:ext uri="{FF2B5EF4-FFF2-40B4-BE49-F238E27FC236}">
                <a16:creationId xmlns:a16="http://schemas.microsoft.com/office/drawing/2014/main" id="{CD0433DA-95F6-48B5-8122-A02CE2AB6EFC}"/>
              </a:ext>
            </a:extLst>
          </p:cNvPr>
          <p:cNvSpPr txBox="1"/>
          <p:nvPr/>
        </p:nvSpPr>
        <p:spPr>
          <a:xfrm>
            <a:off x="8219306" y="2625892"/>
            <a:ext cx="2615376" cy="2539157"/>
          </a:xfrm>
          <a:prstGeom prst="rect">
            <a:avLst/>
          </a:prstGeom>
          <a:solidFill>
            <a:srgbClr val="446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72000" rIns="90000" bIns="72000" rtlCol="0" anchor="ctr"/>
          <a:lstStyle>
            <a:defPPr>
              <a:defRPr lang="en-US"/>
            </a:defPPr>
            <a:lvl1pPr algn="ctr" fontAlgn="base">
              <a:spcBef>
                <a:spcPct val="50000"/>
              </a:spcBef>
              <a:spcAft>
                <a:spcPct val="0"/>
              </a:spcAft>
              <a:buClr>
                <a:srgbClr val="F0AB00"/>
              </a:buClr>
              <a:buSzPct val="80000"/>
              <a:defRPr sz="1400" b="1" kern="0">
                <a:solidFill>
                  <a:srgbClr val="FFFFFF"/>
                </a:solidFill>
                <a:ea typeface="Arial Unicode MS" pitchFamily="34" charset="-128"/>
              </a:defRPr>
            </a:lvl1pPr>
          </a:lstStyle>
          <a:p>
            <a:r>
              <a:rPr lang="en-IN" dirty="0"/>
              <a:t>NetWeaver</a:t>
            </a:r>
          </a:p>
          <a:p>
            <a:pPr marL="285750" indent="-285750" algn="l">
              <a:spcBef>
                <a:spcPts val="400"/>
              </a:spcBef>
              <a:buFont typeface="Arial" panose="020B0604020202020204" pitchFamily="34" charset="0"/>
              <a:buChar char="•"/>
            </a:pPr>
            <a:r>
              <a:rPr lang="en-IN" dirty="0"/>
              <a:t>Installation of S/4 HANA 1709 systems (DEV, QAS &amp; PRD)</a:t>
            </a:r>
          </a:p>
          <a:p>
            <a:pPr marL="285750" indent="-285750" algn="l">
              <a:spcBef>
                <a:spcPts val="400"/>
              </a:spcBef>
              <a:buFont typeface="Arial" panose="020B0604020202020204" pitchFamily="34" charset="0"/>
              <a:buChar char="•"/>
            </a:pPr>
            <a:r>
              <a:rPr lang="en-IN" dirty="0"/>
              <a:t>Installation of FIORI </a:t>
            </a:r>
          </a:p>
          <a:p>
            <a:pPr marL="285750" indent="-285750" algn="l">
              <a:spcBef>
                <a:spcPts val="400"/>
              </a:spcBef>
              <a:buFont typeface="Arial" panose="020B0604020202020204" pitchFamily="34" charset="0"/>
              <a:buChar char="•"/>
            </a:pPr>
            <a:r>
              <a:rPr lang="en-IN" dirty="0"/>
              <a:t>Installation of Solution Manager 7.2</a:t>
            </a:r>
          </a:p>
        </p:txBody>
      </p:sp>
    </p:spTree>
    <p:extLst>
      <p:ext uri="{BB962C8B-B14F-4D97-AF65-F5344CB8AC3E}">
        <p14:creationId xmlns:p14="http://schemas.microsoft.com/office/powerpoint/2010/main" val="288674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88F3-BB6C-430D-B165-862E3C732414}"/>
              </a:ext>
            </a:extLst>
          </p:cNvPr>
          <p:cNvSpPr>
            <a:spLocks noGrp="1"/>
          </p:cNvSpPr>
          <p:nvPr>
            <p:ph type="title"/>
          </p:nvPr>
        </p:nvSpPr>
        <p:spPr>
          <a:xfrm>
            <a:off x="100806" y="53260"/>
            <a:ext cx="10515600" cy="806551"/>
          </a:xfrm>
        </p:spPr>
        <p:txBody>
          <a:bodyPr/>
          <a:lstStyle/>
          <a:p>
            <a:r>
              <a:rPr lang="en-IN" dirty="0"/>
              <a:t>Activities</a:t>
            </a:r>
            <a:endParaRPr lang="en-IN" sz="2400" i="1" dirty="0"/>
          </a:p>
        </p:txBody>
      </p:sp>
      <p:graphicFrame>
        <p:nvGraphicFramePr>
          <p:cNvPr id="4" name="Table 3">
            <a:extLst>
              <a:ext uri="{FF2B5EF4-FFF2-40B4-BE49-F238E27FC236}">
                <a16:creationId xmlns:a16="http://schemas.microsoft.com/office/drawing/2014/main" id="{C1ACCA01-476F-4473-90FF-4D3256D78815}"/>
              </a:ext>
            </a:extLst>
          </p:cNvPr>
          <p:cNvGraphicFramePr>
            <a:graphicFrameLocks noGrp="1"/>
          </p:cNvGraphicFramePr>
          <p:nvPr>
            <p:extLst>
              <p:ext uri="{D42A27DB-BD31-4B8C-83A1-F6EECF244321}">
                <p14:modId xmlns:p14="http://schemas.microsoft.com/office/powerpoint/2010/main" val="3876342129"/>
              </p:ext>
            </p:extLst>
          </p:nvPr>
        </p:nvGraphicFramePr>
        <p:xfrm>
          <a:off x="575186" y="1106129"/>
          <a:ext cx="10041219" cy="5597612"/>
        </p:xfrm>
        <a:graphic>
          <a:graphicData uri="http://schemas.openxmlformats.org/drawingml/2006/table">
            <a:tbl>
              <a:tblPr firstRow="1" firstCol="1" bandRow="1"/>
              <a:tblGrid>
                <a:gridCol w="980138">
                  <a:extLst>
                    <a:ext uri="{9D8B030D-6E8A-4147-A177-3AD203B41FA5}">
                      <a16:colId xmlns:a16="http://schemas.microsoft.com/office/drawing/2014/main" val="1223240972"/>
                    </a:ext>
                  </a:extLst>
                </a:gridCol>
                <a:gridCol w="3602675">
                  <a:extLst>
                    <a:ext uri="{9D8B030D-6E8A-4147-A177-3AD203B41FA5}">
                      <a16:colId xmlns:a16="http://schemas.microsoft.com/office/drawing/2014/main" val="1007829741"/>
                    </a:ext>
                  </a:extLst>
                </a:gridCol>
                <a:gridCol w="5458406">
                  <a:extLst>
                    <a:ext uri="{9D8B030D-6E8A-4147-A177-3AD203B41FA5}">
                      <a16:colId xmlns:a16="http://schemas.microsoft.com/office/drawing/2014/main" val="2010679832"/>
                    </a:ext>
                  </a:extLst>
                </a:gridCol>
              </a:tblGrid>
              <a:tr h="398204">
                <a:tc>
                  <a:txBody>
                    <a:bodyPr/>
                    <a:lstStyle/>
                    <a:p>
                      <a:pPr algn="ct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IN"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Activities</a:t>
                      </a:r>
                      <a:endParaRPr lang="en-IN"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Sub Activity</a:t>
                      </a:r>
                      <a:endParaRPr lang="en-IN"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86780027"/>
                  </a:ext>
                </a:extLst>
              </a:tr>
              <a:tr h="33397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Upgrade to Ehp7- ECC</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Technical Upgrade</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13306391"/>
                  </a:ext>
                </a:extLst>
              </a:tr>
              <a:tr h="256906">
                <a:tc rowSpan="5">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S/4 Migration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89982"/>
                  </a:ext>
                </a:extLst>
              </a:tr>
              <a:tr h="256906">
                <a:tc vMerge="1">
                  <a:txBody>
                    <a:bodyPr/>
                    <a:lstStyle/>
                    <a:p>
                      <a:endParaRPr lang="en-IN"/>
                    </a:p>
                  </a:txBody>
                  <a:tcPr/>
                </a:tc>
                <a:tc rowSpan="2">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ECC</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SQL to HANA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371422"/>
                  </a:ext>
                </a:extLst>
              </a:tr>
              <a:tr h="329271">
                <a:tc vMerge="1">
                  <a:txBody>
                    <a:bodyPr/>
                    <a:lstStyle/>
                    <a:p>
                      <a:endParaRPr lang="en-IN"/>
                    </a:p>
                  </a:txBody>
                  <a:tcPr/>
                </a:tc>
                <a:tc vMerge="1">
                  <a:txBody>
                    <a:bodyPr/>
                    <a:lstStyle/>
                    <a:p>
                      <a:endParaRPr lang="en-IN"/>
                    </a:p>
                  </a:txBody>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Application migration to S/4</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166343"/>
                  </a:ext>
                </a:extLst>
              </a:tr>
              <a:tr h="256906">
                <a:tc vMerge="1">
                  <a:txBody>
                    <a:bodyPr/>
                    <a:lstStyle/>
                    <a:p>
                      <a:endParaRPr lang="en-IN"/>
                    </a:p>
                  </a:txBody>
                  <a:tcPr/>
                </a:tc>
                <a:tc rowSpan="2">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BW</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SQL to HANA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963848"/>
                  </a:ext>
                </a:extLst>
              </a:tr>
              <a:tr h="256906">
                <a:tc vMerge="1">
                  <a:txBody>
                    <a:bodyPr/>
                    <a:lstStyle/>
                    <a:p>
                      <a:endParaRPr lang="en-IN"/>
                    </a:p>
                  </a:txBody>
                  <a:tcPr/>
                </a:tc>
                <a:tc vMerge="1">
                  <a:txBody>
                    <a:bodyPr/>
                    <a:lstStyle/>
                    <a:p>
                      <a:endParaRPr lang="en-IN"/>
                    </a:p>
                  </a:txBody>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Application migration to S/4</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937353"/>
                  </a:ext>
                </a:extLst>
              </a:tr>
              <a:tr h="293678">
                <a:tc rowSpan="2">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FIORI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Installation and Configuration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515176"/>
                  </a:ext>
                </a:extLst>
              </a:tr>
              <a:tr h="344175">
                <a:tc vMerge="1">
                  <a:txBody>
                    <a:bodyPr/>
                    <a:lstStyle/>
                    <a:p>
                      <a:endParaRPr lang="en-IN"/>
                    </a:p>
                  </a:txBody>
                  <a:tcPr/>
                </a:tc>
                <a:tc vMerge="1">
                  <a:txBody>
                    <a:bodyPr/>
                    <a:lstStyle/>
                    <a:p>
                      <a:endParaRPr lang="en-IN"/>
                    </a:p>
                  </a:txBody>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Deployment of FIORI APPS</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829429"/>
                  </a:ext>
                </a:extLst>
              </a:tr>
              <a:tr h="328782">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Solution Manager</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Installation and Configuration (Version 7.2)</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8659"/>
                  </a:ext>
                </a:extLst>
              </a:tr>
              <a:tr h="38388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Tools for Project Management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Solution Manager or other Tool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277009"/>
                  </a:ext>
                </a:extLst>
              </a:tr>
              <a:tr h="47955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New Requirement in S/4HANA 1709</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per details mentioned in Functional Enhancement + Simplification in S/4HANA</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176670"/>
                  </a:ext>
                </a:extLst>
              </a:tr>
              <a:tr h="71933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Listing of all existing developments</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ts val="1400"/>
                        </a:lnSpc>
                        <a:spcAft>
                          <a:spcPts val="0"/>
                        </a:spcAft>
                        <a:buFont typeface="Arial" panose="020B0604020202020204" pitchFamily="34" charset="0"/>
                        <a:buChar char="•"/>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Listing of Customised Transactions </a:t>
                      </a:r>
                    </a:p>
                    <a:p>
                      <a:pPr marL="285750" indent="-285750">
                        <a:lnSpc>
                          <a:spcPts val="1400"/>
                        </a:lnSpc>
                        <a:spcAft>
                          <a:spcPts val="0"/>
                        </a:spcAft>
                        <a:buFont typeface="Arial" panose="020B0604020202020204" pitchFamily="34" charset="0"/>
                        <a:buChar char="•"/>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Listing of Customised Reports </a:t>
                      </a:r>
                    </a:p>
                    <a:p>
                      <a:pPr marL="285750" indent="-285750">
                        <a:lnSpc>
                          <a:spcPts val="1400"/>
                        </a:lnSpc>
                        <a:spcAft>
                          <a:spcPts val="0"/>
                        </a:spcAft>
                        <a:buFont typeface="Arial" panose="020B0604020202020204" pitchFamily="34" charset="0"/>
                        <a:buChar char="•"/>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Listing of Customised Outputs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79194"/>
                  </a:ext>
                </a:extLst>
              </a:tr>
              <a:tr h="47955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Backup strategy</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be devised based on Solution provided by Hardware Partners</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63640"/>
                  </a:ext>
                </a:extLst>
              </a:tr>
              <a:tr h="47955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Availability</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be suggested by Hardware Partners</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321552"/>
                  </a:ext>
                </a:extLst>
              </a:tr>
            </a:tbl>
          </a:graphicData>
        </a:graphic>
      </p:graphicFrame>
    </p:spTree>
    <p:extLst>
      <p:ext uri="{BB962C8B-B14F-4D97-AF65-F5344CB8AC3E}">
        <p14:creationId xmlns:p14="http://schemas.microsoft.com/office/powerpoint/2010/main" val="367103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88F3-BB6C-430D-B165-862E3C732414}"/>
              </a:ext>
            </a:extLst>
          </p:cNvPr>
          <p:cNvSpPr>
            <a:spLocks noGrp="1"/>
          </p:cNvSpPr>
          <p:nvPr>
            <p:ph type="title"/>
          </p:nvPr>
        </p:nvSpPr>
        <p:spPr>
          <a:xfrm>
            <a:off x="100806" y="53260"/>
            <a:ext cx="10515600" cy="806551"/>
          </a:xfrm>
        </p:spPr>
        <p:txBody>
          <a:bodyPr/>
          <a:lstStyle/>
          <a:p>
            <a:r>
              <a:rPr lang="en-IN" dirty="0"/>
              <a:t>Business Benefits on S/4HANA for </a:t>
            </a:r>
            <a:r>
              <a:rPr lang="en-IN" dirty="0" err="1"/>
              <a:t>SunJewels</a:t>
            </a:r>
            <a:endParaRPr lang="en-IN" sz="2400" i="1" dirty="0"/>
          </a:p>
        </p:txBody>
      </p:sp>
      <p:graphicFrame>
        <p:nvGraphicFramePr>
          <p:cNvPr id="4" name="Table 3">
            <a:extLst>
              <a:ext uri="{FF2B5EF4-FFF2-40B4-BE49-F238E27FC236}">
                <a16:creationId xmlns:a16="http://schemas.microsoft.com/office/drawing/2014/main" id="{C1ACCA01-476F-4473-90FF-4D3256D78815}"/>
              </a:ext>
            </a:extLst>
          </p:cNvPr>
          <p:cNvGraphicFramePr>
            <a:graphicFrameLocks noGrp="1"/>
          </p:cNvGraphicFramePr>
          <p:nvPr>
            <p:extLst>
              <p:ext uri="{D42A27DB-BD31-4B8C-83A1-F6EECF244321}">
                <p14:modId xmlns:p14="http://schemas.microsoft.com/office/powerpoint/2010/main" val="395118122"/>
              </p:ext>
            </p:extLst>
          </p:nvPr>
        </p:nvGraphicFramePr>
        <p:xfrm>
          <a:off x="277091" y="942103"/>
          <a:ext cx="11623965" cy="5486406"/>
        </p:xfrm>
        <a:graphic>
          <a:graphicData uri="http://schemas.openxmlformats.org/drawingml/2006/table">
            <a:tbl>
              <a:tblPr firstRow="1" firstCol="1" bandRow="1"/>
              <a:tblGrid>
                <a:gridCol w="735057">
                  <a:extLst>
                    <a:ext uri="{9D8B030D-6E8A-4147-A177-3AD203B41FA5}">
                      <a16:colId xmlns:a16="http://schemas.microsoft.com/office/drawing/2014/main" val="1223240972"/>
                    </a:ext>
                  </a:extLst>
                </a:gridCol>
                <a:gridCol w="2701830">
                  <a:extLst>
                    <a:ext uri="{9D8B030D-6E8A-4147-A177-3AD203B41FA5}">
                      <a16:colId xmlns:a16="http://schemas.microsoft.com/office/drawing/2014/main" val="1007829741"/>
                    </a:ext>
                  </a:extLst>
                </a:gridCol>
                <a:gridCol w="4093539">
                  <a:extLst>
                    <a:ext uri="{9D8B030D-6E8A-4147-A177-3AD203B41FA5}">
                      <a16:colId xmlns:a16="http://schemas.microsoft.com/office/drawing/2014/main" val="638742278"/>
                    </a:ext>
                  </a:extLst>
                </a:gridCol>
                <a:gridCol w="4093539">
                  <a:extLst>
                    <a:ext uri="{9D8B030D-6E8A-4147-A177-3AD203B41FA5}">
                      <a16:colId xmlns:a16="http://schemas.microsoft.com/office/drawing/2014/main" val="2010679832"/>
                    </a:ext>
                  </a:extLst>
                </a:gridCol>
              </a:tblGrid>
              <a:tr h="413947">
                <a:tc>
                  <a:txBody>
                    <a:bodyPr/>
                    <a:lstStyle/>
                    <a:p>
                      <a:pPr algn="ct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IN"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Activities</a:t>
                      </a:r>
                      <a:endParaRPr lang="en-IN"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Pain Point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ts val="1400"/>
                        </a:lnSpc>
                        <a:spcAft>
                          <a:spcPts val="0"/>
                        </a:spcAft>
                      </a:pPr>
                      <a:r>
                        <a:rPr lang="en-IN"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Benefits on S/4HANA</a:t>
                      </a:r>
                      <a:endParaRPr lang="en-IN"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86780027"/>
                  </a:ext>
                </a:extLst>
              </a:tr>
              <a:tr h="347182">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Dual Quantity for Diamonds</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Currently there is not standard method to achieve this and hence customised development is carried out which is not a advisable solution as the change is dynamic and all scenarios cannot be built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S/4HANA, this process can be configured using standard functionality. This will reduce the manual efforts needed to calculate and eliminate errors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3306391"/>
                  </a:ext>
                </a:extLst>
              </a:tr>
              <a:tr h="267063">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WIP Calculation</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Currently takes a long time to process and post WIP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process will run much faster on S/4HANA and the calculation and posting will be carried out at a tremendous speed</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89982"/>
                  </a:ext>
                </a:extLst>
              </a:tr>
              <a:tr h="305288">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COPA Report</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Currently takes time to process records for a longer period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S/4HANA, COPA reports will be extracted within 5 mins due to its in-memory computing technology</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515176"/>
                  </a:ext>
                </a:extLst>
              </a:tr>
              <a:tr h="341781">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Price Variation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Users are not able to interpret or understand due to what transaction there is an impact on price variation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S/4HANA, material ledger will be activated which can track price changes due to a particular transaction which users can interpret easily</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8659"/>
                  </a:ext>
                </a:extLst>
              </a:tr>
              <a:tr h="399065">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Price Calculation in Sales Order and Invoicing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Pricing calculation is completely customised due to the nature of complex calculation. Currently lot of time is taken in processing pricing calculation in sales order and Invoices. If the Order is with large volume of Items then it takes more than 30 mins to create or change one sales order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S/4HANA’s powerful computing speed, the pricing calculations would be carried out much faster thereby reducing the time to complete processing of transactions. </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277009"/>
                  </a:ext>
                </a:extLst>
              </a:tr>
              <a:tr h="498517">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Payment Approval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Currently payment approval process is not available on ECC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Approval process is available as standard in S/4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176670"/>
                  </a:ext>
                </a:extLst>
              </a:tr>
              <a:tr h="514560">
                <a:tc>
                  <a:txBody>
                    <a:bodyPr/>
                    <a:lstStyle/>
                    <a:p>
                      <a:pPr algn="ctr">
                        <a:lnSpc>
                          <a:spcPts val="1400"/>
                        </a:lnSpc>
                        <a:spcAft>
                          <a:spcPts val="0"/>
                        </a:spcAft>
                      </a:pPr>
                      <a:r>
                        <a:rPr lang="en-I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IN"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Reconciliation between FI and COPA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ts val="1400"/>
                        </a:lnSpc>
                        <a:spcAft>
                          <a:spcPts val="0"/>
                        </a:spcAft>
                        <a:buFont typeface="Arial" panose="020B0604020202020204" pitchFamily="34" charset="0"/>
                        <a:buNone/>
                      </a:pPr>
                      <a:r>
                        <a:rPr lang="en-IN" sz="1200" dirty="0">
                          <a:effectLst/>
                          <a:latin typeface="Arial" panose="020B0604020202020204" pitchFamily="34" charset="0"/>
                          <a:ea typeface="Times New Roman" panose="02020603050405020304" pitchFamily="18" charset="0"/>
                          <a:cs typeface="Arial" panose="020B0604020202020204" pitchFamily="34" charset="0"/>
                        </a:rPr>
                        <a:t>Reconciliation will have to be carried out between FI and COPA modules to verify and match the details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ts val="1400"/>
                        </a:lnSpc>
                        <a:spcAft>
                          <a:spcPts val="0"/>
                        </a:spcAft>
                        <a:buFont typeface="Arial" panose="020B0604020202020204" pitchFamily="34" charset="0"/>
                        <a:buNone/>
                      </a:pPr>
                      <a:r>
                        <a:rPr lang="en-IN" sz="1200" dirty="0">
                          <a:effectLst/>
                          <a:latin typeface="Arial" panose="020B0604020202020204" pitchFamily="34" charset="0"/>
                          <a:ea typeface="Times New Roman" panose="02020603050405020304" pitchFamily="18" charset="0"/>
                          <a:cs typeface="Arial" panose="020B0604020202020204" pitchFamily="34" charset="0"/>
                        </a:rPr>
                        <a:t>In S/4, the process of reconciliation is eliminated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79194"/>
                  </a:ext>
                </a:extLst>
              </a:tr>
              <a:tr h="429491">
                <a:tc>
                  <a:txBody>
                    <a:bodyPr/>
                    <a:lstStyle/>
                    <a:p>
                      <a:pPr algn="ct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Ease of Operations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ts val="1400"/>
                        </a:lnSpc>
                        <a:spcAft>
                          <a:spcPts val="0"/>
                        </a:spcAft>
                        <a:buFont typeface="Arial" panose="020B0604020202020204" pitchFamily="34" charset="0"/>
                        <a:buNone/>
                      </a:pPr>
                      <a:r>
                        <a:rPr lang="en-IN" sz="1200" dirty="0">
                          <a:effectLst/>
                          <a:latin typeface="Arial" panose="020B0604020202020204" pitchFamily="34" charset="0"/>
                          <a:ea typeface="Times New Roman" panose="02020603050405020304" pitchFamily="18" charset="0"/>
                          <a:cs typeface="Arial" panose="020B0604020202020204" pitchFamily="34" charset="0"/>
                        </a:rPr>
                        <a:t>All transactions are managed using GUI and runs only from Desktop / Laptops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ts val="1400"/>
                        </a:lnSpc>
                        <a:spcAft>
                          <a:spcPts val="0"/>
                        </a:spcAft>
                        <a:buFont typeface="Arial" panose="020B0604020202020204" pitchFamily="34" charset="0"/>
                        <a:buNone/>
                      </a:pPr>
                      <a:r>
                        <a:rPr lang="en-IN" sz="1200" dirty="0">
                          <a:effectLst/>
                          <a:latin typeface="Arial" panose="020B0604020202020204" pitchFamily="34" charset="0"/>
                          <a:ea typeface="Times New Roman" panose="02020603050405020304" pitchFamily="18" charset="0"/>
                          <a:cs typeface="Arial" panose="020B0604020202020204" pitchFamily="34" charset="0"/>
                        </a:rPr>
                        <a:t>All transactions can be carried out from smart devices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061997"/>
                  </a:ext>
                </a:extLst>
              </a:tr>
              <a:tr h="429491">
                <a:tc>
                  <a:txBody>
                    <a:bodyPr/>
                    <a:lstStyle/>
                    <a:p>
                      <a:pPr algn="ct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ts val="1400"/>
                        </a:lnSpc>
                        <a:spcAft>
                          <a:spcPts val="0"/>
                        </a:spcAft>
                      </a:pPr>
                      <a:r>
                        <a:rPr lang="en-IN" sz="1200" dirty="0">
                          <a:effectLst/>
                          <a:latin typeface="Arial" panose="020B0604020202020204" pitchFamily="34" charset="0"/>
                          <a:ea typeface="Times New Roman" panose="02020603050405020304" pitchFamily="18" charset="0"/>
                          <a:cs typeface="Arial" panose="020B0604020202020204" pitchFamily="34" charset="0"/>
                        </a:rPr>
                        <a:t>Ease of Reporting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ts val="1400"/>
                        </a:lnSpc>
                        <a:spcAft>
                          <a:spcPts val="0"/>
                        </a:spcAft>
                        <a:buFont typeface="Arial" panose="020B0604020202020204" pitchFamily="34" charset="0"/>
                        <a:buNone/>
                      </a:pPr>
                      <a:r>
                        <a:rPr lang="en-IN" sz="1200" dirty="0">
                          <a:effectLst/>
                          <a:latin typeface="Arial" panose="020B0604020202020204" pitchFamily="34" charset="0"/>
                          <a:ea typeface="Times New Roman" panose="02020603050405020304" pitchFamily="18" charset="0"/>
                          <a:cs typeface="Arial" panose="020B0604020202020204" pitchFamily="34" charset="0"/>
                        </a:rPr>
                        <a:t>No Real Time Analysis available on ECC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ts val="1400"/>
                        </a:lnSpc>
                        <a:spcAft>
                          <a:spcPts val="0"/>
                        </a:spcAft>
                        <a:buFont typeface="Arial" panose="020B0604020202020204" pitchFamily="34" charset="0"/>
                        <a:buNone/>
                      </a:pPr>
                      <a:r>
                        <a:rPr lang="en-IN" sz="1200" dirty="0">
                          <a:effectLst/>
                          <a:latin typeface="Arial" panose="020B0604020202020204" pitchFamily="34" charset="0"/>
                          <a:ea typeface="Times New Roman" panose="02020603050405020304" pitchFamily="18" charset="0"/>
                          <a:cs typeface="Arial" panose="020B0604020202020204" pitchFamily="34" charset="0"/>
                        </a:rPr>
                        <a:t>S/4HANA provides real time analytical data for faster decision making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725228"/>
                  </a:ext>
                </a:extLst>
              </a:tr>
            </a:tbl>
          </a:graphicData>
        </a:graphic>
      </p:graphicFrame>
    </p:spTree>
    <p:extLst>
      <p:ext uri="{BB962C8B-B14F-4D97-AF65-F5344CB8AC3E}">
        <p14:creationId xmlns:p14="http://schemas.microsoft.com/office/powerpoint/2010/main" val="246319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Implementation Approach</a:t>
            </a:r>
          </a:p>
        </p:txBody>
      </p:sp>
      <p:sp>
        <p:nvSpPr>
          <p:cNvPr id="3" name="Rectangle: Rounded Corners 2">
            <a:extLst>
              <a:ext uri="{FF2B5EF4-FFF2-40B4-BE49-F238E27FC236}">
                <a16:creationId xmlns:a16="http://schemas.microsoft.com/office/drawing/2014/main" id="{65EA17E6-748E-401C-A0A1-BF07A500F885}"/>
              </a:ext>
            </a:extLst>
          </p:cNvPr>
          <p:cNvSpPr/>
          <p:nvPr/>
        </p:nvSpPr>
        <p:spPr>
          <a:xfrm>
            <a:off x="449944" y="2866951"/>
            <a:ext cx="3802743" cy="190137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400" b="1" dirty="0">
                <a:solidFill>
                  <a:schemeClr val="accent1">
                    <a:lumMod val="50000"/>
                  </a:schemeClr>
                </a:solidFill>
              </a:rPr>
              <a:t>Green Field Implementation </a:t>
            </a:r>
          </a:p>
        </p:txBody>
      </p:sp>
      <p:sp>
        <p:nvSpPr>
          <p:cNvPr id="5" name="Rectangle: Rounded Corners 4">
            <a:extLst>
              <a:ext uri="{FF2B5EF4-FFF2-40B4-BE49-F238E27FC236}">
                <a16:creationId xmlns:a16="http://schemas.microsoft.com/office/drawing/2014/main" id="{D96B1A80-937C-4DB4-A021-14A405980C45}"/>
              </a:ext>
            </a:extLst>
          </p:cNvPr>
          <p:cNvSpPr/>
          <p:nvPr/>
        </p:nvSpPr>
        <p:spPr>
          <a:xfrm>
            <a:off x="7990114" y="2866951"/>
            <a:ext cx="3802743" cy="19013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400" b="1" dirty="0">
                <a:solidFill>
                  <a:schemeClr val="accent1">
                    <a:lumMod val="50000"/>
                  </a:schemeClr>
                </a:solidFill>
              </a:rPr>
              <a:t>Conversion of Existing ECC system to S/4HANA 1709</a:t>
            </a:r>
          </a:p>
        </p:txBody>
      </p:sp>
      <p:pic>
        <p:nvPicPr>
          <p:cNvPr id="6" name="Picture 5">
            <a:extLst>
              <a:ext uri="{FF2B5EF4-FFF2-40B4-BE49-F238E27FC236}">
                <a16:creationId xmlns:a16="http://schemas.microsoft.com/office/drawing/2014/main" id="{99085C91-28B2-4CE9-8A4E-F0055D825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29" y="2866951"/>
            <a:ext cx="3243943" cy="2432957"/>
          </a:xfrm>
          <a:prstGeom prst="rect">
            <a:avLst/>
          </a:prstGeom>
        </p:spPr>
      </p:pic>
    </p:spTree>
    <p:extLst>
      <p:ext uri="{BB962C8B-B14F-4D97-AF65-F5344CB8AC3E}">
        <p14:creationId xmlns:p14="http://schemas.microsoft.com/office/powerpoint/2010/main" val="402484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Implementation Approach</a:t>
            </a:r>
            <a:br>
              <a:rPr lang="en-IN" dirty="0"/>
            </a:br>
            <a:r>
              <a:rPr lang="en-IN" sz="1800" dirty="0"/>
              <a:t>Green Field Implementation of S/4HANA </a:t>
            </a:r>
          </a:p>
        </p:txBody>
      </p:sp>
      <p:pic>
        <p:nvPicPr>
          <p:cNvPr id="7170" name="Picture 1">
            <a:extLst>
              <a:ext uri="{FF2B5EF4-FFF2-40B4-BE49-F238E27FC236}">
                <a16:creationId xmlns:a16="http://schemas.microsoft.com/office/drawing/2014/main" id="{B7E9449B-ADFD-464F-BB21-177327505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 y="1024364"/>
            <a:ext cx="10686464" cy="551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77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B268B1-46FA-4CC0-9A52-4455036F9ABC}"/>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10096218" y="1330893"/>
            <a:ext cx="1807517" cy="1946556"/>
          </a:xfrm>
          <a:prstGeom prst="rect">
            <a:avLst/>
          </a:prstGeom>
        </p:spPr>
      </p:pic>
      <p:sp>
        <p:nvSpPr>
          <p:cNvPr id="16" name="Titre 1">
            <a:extLst>
              <a:ext uri="{FF2B5EF4-FFF2-40B4-BE49-F238E27FC236}">
                <a16:creationId xmlns:a16="http://schemas.microsoft.com/office/drawing/2014/main" id="{0381E772-622E-43F9-9CA7-2789C2160456}"/>
              </a:ext>
            </a:extLst>
          </p:cNvPr>
          <p:cNvSpPr txBox="1">
            <a:spLocks/>
          </p:cNvSpPr>
          <p:nvPr/>
        </p:nvSpPr>
        <p:spPr>
          <a:xfrm>
            <a:off x="1" y="0"/>
            <a:ext cx="9905999" cy="10021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yriad Pro"/>
              </a:rPr>
              <a:t>Agenda</a:t>
            </a:r>
          </a:p>
        </p:txBody>
      </p:sp>
      <p:sp>
        <p:nvSpPr>
          <p:cNvPr id="17" name="Isosceles Triangle 16">
            <a:extLst>
              <a:ext uri="{FF2B5EF4-FFF2-40B4-BE49-F238E27FC236}">
                <a16:creationId xmlns:a16="http://schemas.microsoft.com/office/drawing/2014/main" id="{780DBC59-FFF1-4E99-A7CE-00C6BFAFD3FC}"/>
              </a:ext>
            </a:extLst>
          </p:cNvPr>
          <p:cNvSpPr/>
          <p:nvPr/>
        </p:nvSpPr>
        <p:spPr bwMode="auto">
          <a:xfrm rot="5400000">
            <a:off x="5131110" y="2050070"/>
            <a:ext cx="216859" cy="96744"/>
          </a:xfrm>
          <a:prstGeom prst="triangle">
            <a:avLst/>
          </a:prstGeom>
          <a:solidFill>
            <a:schemeClr val="accent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8" name="Isosceles Triangle 17">
            <a:extLst>
              <a:ext uri="{FF2B5EF4-FFF2-40B4-BE49-F238E27FC236}">
                <a16:creationId xmlns:a16="http://schemas.microsoft.com/office/drawing/2014/main" id="{D8F78273-9BC8-4EAC-BE16-FFAC7E2F4F78}"/>
              </a:ext>
            </a:extLst>
          </p:cNvPr>
          <p:cNvSpPr/>
          <p:nvPr/>
        </p:nvSpPr>
        <p:spPr bwMode="auto">
          <a:xfrm rot="5400000">
            <a:off x="5131110" y="3830743"/>
            <a:ext cx="216859" cy="96744"/>
          </a:xfrm>
          <a:prstGeom prst="triangle">
            <a:avLst/>
          </a:prstGeom>
          <a:solidFill>
            <a:schemeClr val="accent5">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9" name="Isosceles Triangle 18">
            <a:extLst>
              <a:ext uri="{FF2B5EF4-FFF2-40B4-BE49-F238E27FC236}">
                <a16:creationId xmlns:a16="http://schemas.microsoft.com/office/drawing/2014/main" id="{43376FFE-A9B1-40E0-8578-10308AD014B2}"/>
              </a:ext>
            </a:extLst>
          </p:cNvPr>
          <p:cNvSpPr/>
          <p:nvPr/>
        </p:nvSpPr>
        <p:spPr bwMode="auto">
          <a:xfrm rot="5400000">
            <a:off x="5131110" y="5604406"/>
            <a:ext cx="216859" cy="96744"/>
          </a:xfrm>
          <a:prstGeom prst="triangle">
            <a:avLst/>
          </a:prstGeom>
          <a:solidFill>
            <a:schemeClr val="accent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0" name="Isosceles Triangle 19">
            <a:extLst>
              <a:ext uri="{FF2B5EF4-FFF2-40B4-BE49-F238E27FC236}">
                <a16:creationId xmlns:a16="http://schemas.microsoft.com/office/drawing/2014/main" id="{142C4331-48EF-42CA-AD84-D8CAF02529D4}"/>
              </a:ext>
            </a:extLst>
          </p:cNvPr>
          <p:cNvSpPr/>
          <p:nvPr/>
        </p:nvSpPr>
        <p:spPr bwMode="auto">
          <a:xfrm rot="16200000">
            <a:off x="4552742" y="4728090"/>
            <a:ext cx="216859" cy="96744"/>
          </a:xfrm>
          <a:prstGeom prst="triangle">
            <a:avLst/>
          </a:pr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1" name="Isosceles Triangle 20">
            <a:extLst>
              <a:ext uri="{FF2B5EF4-FFF2-40B4-BE49-F238E27FC236}">
                <a16:creationId xmlns:a16="http://schemas.microsoft.com/office/drawing/2014/main" id="{AC298BA4-37A0-4CB4-A043-D6607CCA64C7}"/>
              </a:ext>
            </a:extLst>
          </p:cNvPr>
          <p:cNvSpPr/>
          <p:nvPr/>
        </p:nvSpPr>
        <p:spPr bwMode="auto">
          <a:xfrm rot="16200000">
            <a:off x="4552742" y="2933397"/>
            <a:ext cx="216859" cy="96744"/>
          </a:xfrm>
          <a:prstGeom prst="triangle">
            <a:avLst/>
          </a:prstGeom>
          <a:solidFill>
            <a:schemeClr val="accent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2" name="TextBox 21">
            <a:extLst>
              <a:ext uri="{FF2B5EF4-FFF2-40B4-BE49-F238E27FC236}">
                <a16:creationId xmlns:a16="http://schemas.microsoft.com/office/drawing/2014/main" id="{3FB5CB51-8C50-4040-B8B4-9CEF2222CA86}"/>
              </a:ext>
            </a:extLst>
          </p:cNvPr>
          <p:cNvSpPr txBox="1"/>
          <p:nvPr/>
        </p:nvSpPr>
        <p:spPr>
          <a:xfrm>
            <a:off x="6211662" y="1879222"/>
            <a:ext cx="1625600" cy="215444"/>
          </a:xfrm>
          <a:prstGeom prst="rect">
            <a:avLst/>
          </a:prstGeom>
          <a:noFill/>
        </p:spPr>
        <p:txBody>
          <a:bodyPr wrap="square" lIns="0" tIns="0" rIns="0" bIns="0" rtlCol="0">
            <a:spAutoFit/>
          </a:bodyPr>
          <a:lstStyle/>
          <a:p>
            <a:r>
              <a:rPr lang="en-US" sz="1400" b="1" dirty="0">
                <a:solidFill>
                  <a:schemeClr val="tx2">
                    <a:lumMod val="50000"/>
                  </a:schemeClr>
                </a:solidFill>
              </a:rPr>
              <a:t>Background</a:t>
            </a:r>
          </a:p>
        </p:txBody>
      </p:sp>
      <p:sp>
        <p:nvSpPr>
          <p:cNvPr id="23" name="TextBox 22">
            <a:extLst>
              <a:ext uri="{FF2B5EF4-FFF2-40B4-BE49-F238E27FC236}">
                <a16:creationId xmlns:a16="http://schemas.microsoft.com/office/drawing/2014/main" id="{738192BB-F211-4FC0-B4C2-6F9750B5A5EA}"/>
              </a:ext>
            </a:extLst>
          </p:cNvPr>
          <p:cNvSpPr txBox="1"/>
          <p:nvPr/>
        </p:nvSpPr>
        <p:spPr>
          <a:xfrm>
            <a:off x="6211662" y="3772289"/>
            <a:ext cx="1625600" cy="430887"/>
          </a:xfrm>
          <a:prstGeom prst="rect">
            <a:avLst/>
          </a:prstGeom>
          <a:noFill/>
        </p:spPr>
        <p:txBody>
          <a:bodyPr wrap="square" lIns="0" tIns="0" rIns="0" bIns="0" rtlCol="0">
            <a:spAutoFit/>
          </a:bodyPr>
          <a:lstStyle/>
          <a:p>
            <a:r>
              <a:rPr lang="en-US" sz="1400" b="1" dirty="0">
                <a:solidFill>
                  <a:schemeClr val="tx2">
                    <a:lumMod val="50000"/>
                  </a:schemeClr>
                </a:solidFill>
              </a:rPr>
              <a:t>Scope and Delivery Model</a:t>
            </a:r>
          </a:p>
        </p:txBody>
      </p:sp>
      <p:sp>
        <p:nvSpPr>
          <p:cNvPr id="24" name="TextBox 23">
            <a:extLst>
              <a:ext uri="{FF2B5EF4-FFF2-40B4-BE49-F238E27FC236}">
                <a16:creationId xmlns:a16="http://schemas.microsoft.com/office/drawing/2014/main" id="{D84F358E-F297-4CA9-8A66-6D28D538CEF4}"/>
              </a:ext>
            </a:extLst>
          </p:cNvPr>
          <p:cNvSpPr txBox="1"/>
          <p:nvPr/>
        </p:nvSpPr>
        <p:spPr>
          <a:xfrm>
            <a:off x="6211662" y="5544549"/>
            <a:ext cx="1625600" cy="215444"/>
          </a:xfrm>
          <a:prstGeom prst="rect">
            <a:avLst/>
          </a:prstGeom>
          <a:noFill/>
        </p:spPr>
        <p:txBody>
          <a:bodyPr wrap="square" lIns="0" tIns="0" rIns="0" bIns="0" rtlCol="0">
            <a:spAutoFit/>
          </a:bodyPr>
          <a:lstStyle/>
          <a:p>
            <a:r>
              <a:rPr lang="en-US" sz="1400" b="1" dirty="0">
                <a:solidFill>
                  <a:schemeClr val="tx2">
                    <a:lumMod val="50000"/>
                  </a:schemeClr>
                </a:solidFill>
              </a:rPr>
              <a:t>Next Steps</a:t>
            </a:r>
          </a:p>
        </p:txBody>
      </p:sp>
      <p:sp>
        <p:nvSpPr>
          <p:cNvPr id="25" name="TextBox 24">
            <a:extLst>
              <a:ext uri="{FF2B5EF4-FFF2-40B4-BE49-F238E27FC236}">
                <a16:creationId xmlns:a16="http://schemas.microsoft.com/office/drawing/2014/main" id="{83E0BD0F-4F31-44E4-868B-1D184362EDDD}"/>
              </a:ext>
            </a:extLst>
          </p:cNvPr>
          <p:cNvSpPr txBox="1"/>
          <p:nvPr/>
        </p:nvSpPr>
        <p:spPr>
          <a:xfrm>
            <a:off x="1979387" y="4680853"/>
            <a:ext cx="1625600" cy="215444"/>
          </a:xfrm>
          <a:prstGeom prst="rect">
            <a:avLst/>
          </a:prstGeom>
          <a:noFill/>
        </p:spPr>
        <p:txBody>
          <a:bodyPr wrap="square" lIns="0" tIns="0" rIns="0" bIns="0" rtlCol="0">
            <a:spAutoFit/>
          </a:bodyPr>
          <a:lstStyle/>
          <a:p>
            <a:pPr algn="r"/>
            <a:r>
              <a:rPr lang="en-US" sz="1400" b="1" dirty="0">
                <a:solidFill>
                  <a:schemeClr val="tx2">
                    <a:lumMod val="50000"/>
                  </a:schemeClr>
                </a:solidFill>
              </a:rPr>
              <a:t>Why Castaliaz</a:t>
            </a:r>
          </a:p>
        </p:txBody>
      </p:sp>
      <p:sp>
        <p:nvSpPr>
          <p:cNvPr id="26" name="TextBox 25">
            <a:extLst>
              <a:ext uri="{FF2B5EF4-FFF2-40B4-BE49-F238E27FC236}">
                <a16:creationId xmlns:a16="http://schemas.microsoft.com/office/drawing/2014/main" id="{E2A8D243-D4FB-47C8-BBB4-3DE570B3D695}"/>
              </a:ext>
            </a:extLst>
          </p:cNvPr>
          <p:cNvSpPr txBox="1"/>
          <p:nvPr/>
        </p:nvSpPr>
        <p:spPr>
          <a:xfrm>
            <a:off x="1979387" y="2680064"/>
            <a:ext cx="1625600" cy="646331"/>
          </a:xfrm>
          <a:prstGeom prst="rect">
            <a:avLst/>
          </a:prstGeom>
          <a:noFill/>
        </p:spPr>
        <p:txBody>
          <a:bodyPr wrap="square" lIns="0" tIns="0" rIns="0" bIns="0" rtlCol="0">
            <a:spAutoFit/>
          </a:bodyPr>
          <a:lstStyle/>
          <a:p>
            <a:pPr algn="r"/>
            <a:r>
              <a:rPr lang="en-US" sz="1400" b="1" dirty="0">
                <a:solidFill>
                  <a:schemeClr val="tx2">
                    <a:lumMod val="50000"/>
                  </a:schemeClr>
                </a:solidFill>
              </a:rPr>
              <a:t>Castaliaz SAP S/4HANA Migration Overview &amp; Approach</a:t>
            </a:r>
          </a:p>
        </p:txBody>
      </p:sp>
      <p:sp>
        <p:nvSpPr>
          <p:cNvPr id="27" name="Oval 26">
            <a:extLst>
              <a:ext uri="{FF2B5EF4-FFF2-40B4-BE49-F238E27FC236}">
                <a16:creationId xmlns:a16="http://schemas.microsoft.com/office/drawing/2014/main" id="{1FF4F399-70A8-4990-BE48-C4EB2EAABFEF}"/>
              </a:ext>
            </a:extLst>
          </p:cNvPr>
          <p:cNvSpPr/>
          <p:nvPr/>
        </p:nvSpPr>
        <p:spPr bwMode="auto">
          <a:xfrm>
            <a:off x="5732462" y="1904165"/>
            <a:ext cx="381000" cy="381000"/>
          </a:xfrm>
          <a:prstGeom prst="ellipse">
            <a:avLst/>
          </a:prstGeom>
          <a:solidFill>
            <a:schemeClr val="accent1"/>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1</a:t>
            </a:r>
          </a:p>
        </p:txBody>
      </p:sp>
      <p:sp>
        <p:nvSpPr>
          <p:cNvPr id="28" name="Oval 27">
            <a:extLst>
              <a:ext uri="{FF2B5EF4-FFF2-40B4-BE49-F238E27FC236}">
                <a16:creationId xmlns:a16="http://schemas.microsoft.com/office/drawing/2014/main" id="{DB1CA40F-144A-442A-AD12-7AEA7852D698}"/>
              </a:ext>
            </a:extLst>
          </p:cNvPr>
          <p:cNvSpPr/>
          <p:nvPr/>
        </p:nvSpPr>
        <p:spPr bwMode="auto">
          <a:xfrm>
            <a:off x="5732462" y="3689511"/>
            <a:ext cx="381000" cy="381000"/>
          </a:xfrm>
          <a:prstGeom prst="ellipse">
            <a:avLst/>
          </a:prstGeom>
          <a:solidFill>
            <a:schemeClr val="accent5">
              <a:lumMod val="75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3</a:t>
            </a:r>
          </a:p>
        </p:txBody>
      </p:sp>
      <p:sp>
        <p:nvSpPr>
          <p:cNvPr id="29" name="Oval 28">
            <a:extLst>
              <a:ext uri="{FF2B5EF4-FFF2-40B4-BE49-F238E27FC236}">
                <a16:creationId xmlns:a16="http://schemas.microsoft.com/office/drawing/2014/main" id="{D0C22871-F856-4F82-B36D-3CE2C5695EBD}"/>
              </a:ext>
            </a:extLst>
          </p:cNvPr>
          <p:cNvSpPr/>
          <p:nvPr/>
        </p:nvSpPr>
        <p:spPr bwMode="auto">
          <a:xfrm>
            <a:off x="3751580" y="2812729"/>
            <a:ext cx="381000" cy="381000"/>
          </a:xfrm>
          <a:prstGeom prst="ellipse">
            <a:avLst/>
          </a:prstGeom>
          <a:solidFill>
            <a:schemeClr val="accent4"/>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2</a:t>
            </a:r>
          </a:p>
        </p:txBody>
      </p:sp>
      <p:sp>
        <p:nvSpPr>
          <p:cNvPr id="30" name="Oval 29">
            <a:extLst>
              <a:ext uri="{FF2B5EF4-FFF2-40B4-BE49-F238E27FC236}">
                <a16:creationId xmlns:a16="http://schemas.microsoft.com/office/drawing/2014/main" id="{C8EF9857-1E47-4AB6-A75B-05BB6AAEBADA}"/>
              </a:ext>
            </a:extLst>
          </p:cNvPr>
          <p:cNvSpPr/>
          <p:nvPr/>
        </p:nvSpPr>
        <p:spPr bwMode="auto">
          <a:xfrm>
            <a:off x="3751580" y="4598075"/>
            <a:ext cx="381000" cy="381000"/>
          </a:xfrm>
          <a:prstGeom prst="ellipse">
            <a:avLst/>
          </a:prstGeom>
          <a:solidFill>
            <a:schemeClr val="accent2"/>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4</a:t>
            </a:r>
          </a:p>
        </p:txBody>
      </p:sp>
      <p:sp>
        <p:nvSpPr>
          <p:cNvPr id="31" name="Oval 30">
            <a:extLst>
              <a:ext uri="{FF2B5EF4-FFF2-40B4-BE49-F238E27FC236}">
                <a16:creationId xmlns:a16="http://schemas.microsoft.com/office/drawing/2014/main" id="{C6FC7068-F6BD-4A97-88C2-C09F4C320F89}"/>
              </a:ext>
            </a:extLst>
          </p:cNvPr>
          <p:cNvSpPr/>
          <p:nvPr/>
        </p:nvSpPr>
        <p:spPr bwMode="auto">
          <a:xfrm>
            <a:off x="5732462" y="5461771"/>
            <a:ext cx="381000" cy="381000"/>
          </a:xfrm>
          <a:prstGeom prst="ellipse">
            <a:avLst/>
          </a:prstGeom>
          <a:solidFill>
            <a:schemeClr val="accent6"/>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5</a:t>
            </a:r>
          </a:p>
        </p:txBody>
      </p:sp>
      <p:grpSp>
        <p:nvGrpSpPr>
          <p:cNvPr id="32" name="Group 31">
            <a:extLst>
              <a:ext uri="{FF2B5EF4-FFF2-40B4-BE49-F238E27FC236}">
                <a16:creationId xmlns:a16="http://schemas.microsoft.com/office/drawing/2014/main" id="{A4E3D24F-090A-4BA1-B80D-8C8240A6573E}"/>
              </a:ext>
            </a:extLst>
          </p:cNvPr>
          <p:cNvGrpSpPr/>
          <p:nvPr/>
        </p:nvGrpSpPr>
        <p:grpSpPr>
          <a:xfrm>
            <a:off x="3860799" y="1447801"/>
            <a:ext cx="1292273" cy="1293728"/>
            <a:chOff x="3860799" y="1447801"/>
            <a:chExt cx="1292273" cy="1293728"/>
          </a:xfrm>
        </p:grpSpPr>
        <p:sp>
          <p:nvSpPr>
            <p:cNvPr id="33" name="Freeform 7">
              <a:extLst>
                <a:ext uri="{FF2B5EF4-FFF2-40B4-BE49-F238E27FC236}">
                  <a16:creationId xmlns:a16="http://schemas.microsoft.com/office/drawing/2014/main" id="{830919D4-28C7-4446-AF9D-B67258B4995C}"/>
                </a:ext>
              </a:extLst>
            </p:cNvPr>
            <p:cNvSpPr>
              <a:spLocks/>
            </p:cNvSpPr>
            <p:nvPr/>
          </p:nvSpPr>
          <p:spPr bwMode="auto">
            <a:xfrm>
              <a:off x="3860799" y="144780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
              <a:extLst>
                <a:ext uri="{FF2B5EF4-FFF2-40B4-BE49-F238E27FC236}">
                  <a16:creationId xmlns:a16="http://schemas.microsoft.com/office/drawing/2014/main" id="{5786B22C-C775-46E0-97F2-7819C15B3BFF}"/>
                </a:ext>
              </a:extLst>
            </p:cNvPr>
            <p:cNvSpPr>
              <a:spLocks/>
            </p:cNvSpPr>
            <p:nvPr/>
          </p:nvSpPr>
          <p:spPr bwMode="auto">
            <a:xfrm>
              <a:off x="3955901" y="154301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2AF53E5B-DE79-48BE-AFB5-8F554371C9AA}"/>
                </a:ext>
              </a:extLst>
            </p:cNvPr>
            <p:cNvGrpSpPr/>
            <p:nvPr/>
          </p:nvGrpSpPr>
          <p:grpSpPr>
            <a:xfrm>
              <a:off x="4156070" y="1776370"/>
              <a:ext cx="701730" cy="531814"/>
              <a:chOff x="7881938" y="2397125"/>
              <a:chExt cx="1009650" cy="765175"/>
            </a:xfrm>
          </p:grpSpPr>
          <p:sp>
            <p:nvSpPr>
              <p:cNvPr id="36" name="Freeform 7">
                <a:extLst>
                  <a:ext uri="{FF2B5EF4-FFF2-40B4-BE49-F238E27FC236}">
                    <a16:creationId xmlns:a16="http://schemas.microsoft.com/office/drawing/2014/main" id="{26237BFE-4E98-4AF2-A344-F05E21ADDC29}"/>
                  </a:ext>
                </a:extLst>
              </p:cNvPr>
              <p:cNvSpPr>
                <a:spLocks/>
              </p:cNvSpPr>
              <p:nvPr/>
            </p:nvSpPr>
            <p:spPr bwMode="auto">
              <a:xfrm>
                <a:off x="7881938" y="2543175"/>
                <a:ext cx="490538" cy="619125"/>
              </a:xfrm>
              <a:custGeom>
                <a:avLst/>
                <a:gdLst/>
                <a:ahLst/>
                <a:cxnLst>
                  <a:cxn ang="0">
                    <a:pos x="9" y="139"/>
                  </a:cxn>
                  <a:cxn ang="0">
                    <a:pos x="3" y="149"/>
                  </a:cxn>
                  <a:cxn ang="0">
                    <a:pos x="6" y="162"/>
                  </a:cxn>
                  <a:cxn ang="0">
                    <a:pos x="20" y="159"/>
                  </a:cxn>
                  <a:cxn ang="0">
                    <a:pos x="47" y="116"/>
                  </a:cxn>
                  <a:cxn ang="0">
                    <a:pos x="83" y="120"/>
                  </a:cxn>
                  <a:cxn ang="0">
                    <a:pos x="120" y="93"/>
                  </a:cxn>
                  <a:cxn ang="0">
                    <a:pos x="128" y="48"/>
                  </a:cxn>
                  <a:cxn ang="0">
                    <a:pos x="102" y="11"/>
                  </a:cxn>
                  <a:cxn ang="0">
                    <a:pos x="57" y="4"/>
                  </a:cxn>
                  <a:cxn ang="0">
                    <a:pos x="20" y="30"/>
                  </a:cxn>
                  <a:cxn ang="0">
                    <a:pos x="12" y="75"/>
                  </a:cxn>
                  <a:cxn ang="0">
                    <a:pos x="30" y="106"/>
                  </a:cxn>
                  <a:cxn ang="0">
                    <a:pos x="18" y="126"/>
                  </a:cxn>
                </a:cxnLst>
                <a:rect l="0" t="0" r="r" b="b"/>
                <a:pathLst>
                  <a:path w="131" h="165">
                    <a:moveTo>
                      <a:pt x="9" y="139"/>
                    </a:moveTo>
                    <a:cubicBezTo>
                      <a:pt x="3" y="149"/>
                      <a:pt x="3" y="149"/>
                      <a:pt x="3" y="149"/>
                    </a:cubicBezTo>
                    <a:cubicBezTo>
                      <a:pt x="0" y="153"/>
                      <a:pt x="1" y="159"/>
                      <a:pt x="6" y="162"/>
                    </a:cubicBezTo>
                    <a:cubicBezTo>
                      <a:pt x="11" y="165"/>
                      <a:pt x="17" y="164"/>
                      <a:pt x="20" y="159"/>
                    </a:cubicBezTo>
                    <a:cubicBezTo>
                      <a:pt x="47" y="116"/>
                      <a:pt x="47" y="116"/>
                      <a:pt x="47" y="116"/>
                    </a:cubicBezTo>
                    <a:cubicBezTo>
                      <a:pt x="59" y="121"/>
                      <a:pt x="71" y="122"/>
                      <a:pt x="83" y="120"/>
                    </a:cubicBezTo>
                    <a:cubicBezTo>
                      <a:pt x="98" y="116"/>
                      <a:pt x="111" y="107"/>
                      <a:pt x="120" y="93"/>
                    </a:cubicBezTo>
                    <a:cubicBezTo>
                      <a:pt x="129" y="79"/>
                      <a:pt x="131" y="63"/>
                      <a:pt x="128" y="48"/>
                    </a:cubicBezTo>
                    <a:cubicBezTo>
                      <a:pt x="125" y="34"/>
                      <a:pt x="115" y="20"/>
                      <a:pt x="102" y="11"/>
                    </a:cubicBezTo>
                    <a:cubicBezTo>
                      <a:pt x="88" y="3"/>
                      <a:pt x="72" y="0"/>
                      <a:pt x="57" y="4"/>
                    </a:cubicBezTo>
                    <a:cubicBezTo>
                      <a:pt x="42" y="7"/>
                      <a:pt x="28" y="16"/>
                      <a:pt x="20" y="30"/>
                    </a:cubicBezTo>
                    <a:cubicBezTo>
                      <a:pt x="11" y="44"/>
                      <a:pt x="8" y="60"/>
                      <a:pt x="12" y="75"/>
                    </a:cubicBezTo>
                    <a:cubicBezTo>
                      <a:pt x="15" y="86"/>
                      <a:pt x="21" y="97"/>
                      <a:pt x="30" y="106"/>
                    </a:cubicBezTo>
                    <a:cubicBezTo>
                      <a:pt x="18" y="126"/>
                      <a:pt x="18" y="126"/>
                      <a:pt x="18" y="126"/>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3AC40A8-A474-44DB-BBDE-644C7039F506}"/>
                  </a:ext>
                </a:extLst>
              </p:cNvPr>
              <p:cNvSpPr>
                <a:spLocks/>
              </p:cNvSpPr>
              <p:nvPr/>
            </p:nvSpPr>
            <p:spPr bwMode="auto">
              <a:xfrm>
                <a:off x="8039101" y="2674938"/>
                <a:ext cx="214313" cy="212725"/>
              </a:xfrm>
              <a:custGeom>
                <a:avLst/>
                <a:gdLst/>
                <a:ahLst/>
                <a:cxnLst>
                  <a:cxn ang="0">
                    <a:pos x="0" y="0"/>
                  </a:cxn>
                  <a:cxn ang="0">
                    <a:pos x="135" y="0"/>
                  </a:cxn>
                  <a:cxn ang="0">
                    <a:pos x="135" y="134"/>
                  </a:cxn>
                  <a:cxn ang="0">
                    <a:pos x="0" y="134"/>
                  </a:cxn>
                  <a:cxn ang="0">
                    <a:pos x="0" y="0"/>
                  </a:cxn>
                  <a:cxn ang="0">
                    <a:pos x="0" y="0"/>
                  </a:cxn>
                </a:cxnLst>
                <a:rect l="0" t="0" r="r" b="b"/>
                <a:pathLst>
                  <a:path w="135" h="134">
                    <a:moveTo>
                      <a:pt x="0" y="0"/>
                    </a:moveTo>
                    <a:lnTo>
                      <a:pt x="135" y="0"/>
                    </a:lnTo>
                    <a:lnTo>
                      <a:pt x="135" y="134"/>
                    </a:lnTo>
                    <a:lnTo>
                      <a:pt x="0" y="134"/>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Line 9">
                <a:extLst>
                  <a:ext uri="{FF2B5EF4-FFF2-40B4-BE49-F238E27FC236}">
                    <a16:creationId xmlns:a16="http://schemas.microsoft.com/office/drawing/2014/main" id="{E73F1E75-D0FC-43F2-B225-4C955797CFF6}"/>
                  </a:ext>
                </a:extLst>
              </p:cNvPr>
              <p:cNvSpPr>
                <a:spLocks noChangeShapeType="1"/>
              </p:cNvSpPr>
              <p:nvPr/>
            </p:nvSpPr>
            <p:spPr bwMode="auto">
              <a:xfrm>
                <a:off x="8148638" y="2722563"/>
                <a:ext cx="1588" cy="123825"/>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10">
                <a:extLst>
                  <a:ext uri="{FF2B5EF4-FFF2-40B4-BE49-F238E27FC236}">
                    <a16:creationId xmlns:a16="http://schemas.microsoft.com/office/drawing/2014/main" id="{55458276-92EF-41C1-8188-5CB535EB1A9F}"/>
                  </a:ext>
                </a:extLst>
              </p:cNvPr>
              <p:cNvSpPr>
                <a:spLocks noChangeShapeType="1"/>
              </p:cNvSpPr>
              <p:nvPr/>
            </p:nvSpPr>
            <p:spPr bwMode="auto">
              <a:xfrm>
                <a:off x="8080376" y="2782888"/>
                <a:ext cx="127000" cy="1587"/>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B95AF0F6-91A3-4D7F-A974-127545EA719A}"/>
                  </a:ext>
                </a:extLst>
              </p:cNvPr>
              <p:cNvSpPr>
                <a:spLocks/>
              </p:cNvSpPr>
              <p:nvPr/>
            </p:nvSpPr>
            <p:spPr bwMode="auto">
              <a:xfrm>
                <a:off x="8372476" y="2397125"/>
                <a:ext cx="153988" cy="153987"/>
              </a:xfrm>
              <a:custGeom>
                <a:avLst/>
                <a:gdLst/>
                <a:ahLst/>
                <a:cxnLst>
                  <a:cxn ang="0">
                    <a:pos x="0" y="20"/>
                  </a:cxn>
                  <a:cxn ang="0">
                    <a:pos x="21" y="0"/>
                  </a:cxn>
                  <a:cxn ang="0">
                    <a:pos x="21" y="0"/>
                  </a:cxn>
                  <a:cxn ang="0">
                    <a:pos x="21" y="0"/>
                  </a:cxn>
                  <a:cxn ang="0">
                    <a:pos x="41" y="20"/>
                  </a:cxn>
                  <a:cxn ang="0">
                    <a:pos x="41" y="20"/>
                  </a:cxn>
                  <a:cxn ang="0">
                    <a:pos x="41" y="20"/>
                  </a:cxn>
                  <a:cxn ang="0">
                    <a:pos x="21" y="41"/>
                  </a:cxn>
                  <a:cxn ang="0">
                    <a:pos x="21" y="41"/>
                  </a:cxn>
                  <a:cxn ang="0">
                    <a:pos x="21" y="41"/>
                  </a:cxn>
                  <a:cxn ang="0">
                    <a:pos x="0" y="20"/>
                  </a:cxn>
                  <a:cxn ang="0">
                    <a:pos x="0" y="20"/>
                  </a:cxn>
                </a:cxnLst>
                <a:rect l="0" t="0" r="r" b="b"/>
                <a:pathLst>
                  <a:path w="41" h="41">
                    <a:moveTo>
                      <a:pt x="0" y="20"/>
                    </a:moveTo>
                    <a:cubicBezTo>
                      <a:pt x="0" y="9"/>
                      <a:pt x="9" y="0"/>
                      <a:pt x="21" y="0"/>
                    </a:cubicBezTo>
                    <a:cubicBezTo>
                      <a:pt x="21" y="0"/>
                      <a:pt x="21" y="0"/>
                      <a:pt x="21" y="0"/>
                    </a:cubicBezTo>
                    <a:cubicBezTo>
                      <a:pt x="21" y="0"/>
                      <a:pt x="21" y="0"/>
                      <a:pt x="21" y="0"/>
                    </a:cubicBezTo>
                    <a:cubicBezTo>
                      <a:pt x="32" y="0"/>
                      <a:pt x="41" y="9"/>
                      <a:pt x="41" y="20"/>
                    </a:cubicBezTo>
                    <a:cubicBezTo>
                      <a:pt x="41" y="20"/>
                      <a:pt x="41" y="20"/>
                      <a:pt x="41" y="20"/>
                    </a:cubicBezTo>
                    <a:cubicBezTo>
                      <a:pt x="41" y="20"/>
                      <a:pt x="41" y="20"/>
                      <a:pt x="41" y="20"/>
                    </a:cubicBezTo>
                    <a:cubicBezTo>
                      <a:pt x="41" y="32"/>
                      <a:pt x="32" y="41"/>
                      <a:pt x="21" y="41"/>
                    </a:cubicBezTo>
                    <a:cubicBezTo>
                      <a:pt x="21" y="41"/>
                      <a:pt x="21" y="41"/>
                      <a:pt x="21" y="41"/>
                    </a:cubicBezTo>
                    <a:cubicBezTo>
                      <a:pt x="21" y="41"/>
                      <a:pt x="21" y="41"/>
                      <a:pt x="21" y="41"/>
                    </a:cubicBezTo>
                    <a:cubicBezTo>
                      <a:pt x="9" y="41"/>
                      <a:pt x="0" y="32"/>
                      <a:pt x="0" y="20"/>
                    </a:cubicBezTo>
                    <a:cubicBezTo>
                      <a:pt x="0" y="20"/>
                      <a:pt x="0" y="20"/>
                      <a:pt x="0" y="20"/>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6BE83687-5867-47DC-9F5A-170D1230BF79}"/>
                  </a:ext>
                </a:extLst>
              </p:cNvPr>
              <p:cNvSpPr>
                <a:spLocks/>
              </p:cNvSpPr>
              <p:nvPr/>
            </p:nvSpPr>
            <p:spPr bwMode="auto">
              <a:xfrm>
                <a:off x="8148638" y="2474913"/>
                <a:ext cx="223838" cy="203200"/>
              </a:xfrm>
              <a:custGeom>
                <a:avLst/>
                <a:gdLst/>
                <a:ahLst/>
                <a:cxnLst>
                  <a:cxn ang="0">
                    <a:pos x="0" y="128"/>
                  </a:cxn>
                  <a:cxn ang="0">
                    <a:pos x="0" y="0"/>
                  </a:cxn>
                  <a:cxn ang="0">
                    <a:pos x="141" y="0"/>
                  </a:cxn>
                </a:cxnLst>
                <a:rect l="0" t="0" r="r" b="b"/>
                <a:pathLst>
                  <a:path w="141" h="128">
                    <a:moveTo>
                      <a:pt x="0" y="128"/>
                    </a:moveTo>
                    <a:lnTo>
                      <a:pt x="0" y="0"/>
                    </a:lnTo>
                    <a:lnTo>
                      <a:pt x="141" y="0"/>
                    </a:ln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18ED9992-43C6-47CB-9D4C-5321420BE073}"/>
                  </a:ext>
                </a:extLst>
              </p:cNvPr>
              <p:cNvSpPr>
                <a:spLocks/>
              </p:cNvSpPr>
              <p:nvPr/>
            </p:nvSpPr>
            <p:spPr bwMode="auto">
              <a:xfrm>
                <a:off x="8451851" y="2730500"/>
                <a:ext cx="109538" cy="107950"/>
              </a:xfrm>
              <a:custGeom>
                <a:avLst/>
                <a:gdLst/>
                <a:ahLst/>
                <a:cxnLst>
                  <a:cxn ang="0">
                    <a:pos x="0" y="0"/>
                  </a:cxn>
                  <a:cxn ang="0">
                    <a:pos x="69" y="0"/>
                  </a:cxn>
                  <a:cxn ang="0">
                    <a:pos x="69" y="68"/>
                  </a:cxn>
                  <a:cxn ang="0">
                    <a:pos x="0" y="68"/>
                  </a:cxn>
                  <a:cxn ang="0">
                    <a:pos x="0" y="0"/>
                  </a:cxn>
                  <a:cxn ang="0">
                    <a:pos x="0" y="0"/>
                  </a:cxn>
                </a:cxnLst>
                <a:rect l="0" t="0" r="r" b="b"/>
                <a:pathLst>
                  <a:path w="69" h="68">
                    <a:moveTo>
                      <a:pt x="0" y="0"/>
                    </a:moveTo>
                    <a:lnTo>
                      <a:pt x="69" y="0"/>
                    </a:lnTo>
                    <a:lnTo>
                      <a:pt x="69" y="68"/>
                    </a:lnTo>
                    <a:lnTo>
                      <a:pt x="0" y="68"/>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4">
                <a:extLst>
                  <a:ext uri="{FF2B5EF4-FFF2-40B4-BE49-F238E27FC236}">
                    <a16:creationId xmlns:a16="http://schemas.microsoft.com/office/drawing/2014/main" id="{677E6841-C42A-4EF2-9FDB-13F003C1AAEC}"/>
                  </a:ext>
                </a:extLst>
              </p:cNvPr>
              <p:cNvSpPr>
                <a:spLocks/>
              </p:cNvSpPr>
              <p:nvPr/>
            </p:nvSpPr>
            <p:spPr bwMode="auto">
              <a:xfrm>
                <a:off x="8643938" y="2730500"/>
                <a:ext cx="107950" cy="107950"/>
              </a:xfrm>
              <a:custGeom>
                <a:avLst/>
                <a:gdLst/>
                <a:ahLst/>
                <a:cxnLst>
                  <a:cxn ang="0">
                    <a:pos x="0" y="0"/>
                  </a:cxn>
                  <a:cxn ang="0">
                    <a:pos x="68" y="0"/>
                  </a:cxn>
                  <a:cxn ang="0">
                    <a:pos x="68" y="68"/>
                  </a:cxn>
                  <a:cxn ang="0">
                    <a:pos x="0" y="68"/>
                  </a:cxn>
                  <a:cxn ang="0">
                    <a:pos x="0" y="0"/>
                  </a:cxn>
                  <a:cxn ang="0">
                    <a:pos x="0" y="0"/>
                  </a:cxn>
                </a:cxnLst>
                <a:rect l="0" t="0" r="r" b="b"/>
                <a:pathLst>
                  <a:path w="68" h="68">
                    <a:moveTo>
                      <a:pt x="0" y="0"/>
                    </a:moveTo>
                    <a:lnTo>
                      <a:pt x="68" y="0"/>
                    </a:lnTo>
                    <a:lnTo>
                      <a:pt x="68" y="68"/>
                    </a:lnTo>
                    <a:lnTo>
                      <a:pt x="0" y="68"/>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15">
                <a:extLst>
                  <a:ext uri="{FF2B5EF4-FFF2-40B4-BE49-F238E27FC236}">
                    <a16:creationId xmlns:a16="http://schemas.microsoft.com/office/drawing/2014/main" id="{469DB326-35E0-4D4C-AEF6-02F5DA48F2AB}"/>
                  </a:ext>
                </a:extLst>
              </p:cNvPr>
              <p:cNvSpPr>
                <a:spLocks noChangeShapeType="1"/>
              </p:cNvSpPr>
              <p:nvPr/>
            </p:nvSpPr>
            <p:spPr bwMode="auto">
              <a:xfrm>
                <a:off x="8253413" y="2782888"/>
                <a:ext cx="201613" cy="1587"/>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16">
                <a:extLst>
                  <a:ext uri="{FF2B5EF4-FFF2-40B4-BE49-F238E27FC236}">
                    <a16:creationId xmlns:a16="http://schemas.microsoft.com/office/drawing/2014/main" id="{092AD1A8-6D17-4262-9652-3A781497EF9C}"/>
                  </a:ext>
                </a:extLst>
              </p:cNvPr>
              <p:cNvSpPr>
                <a:spLocks noChangeShapeType="1"/>
              </p:cNvSpPr>
              <p:nvPr/>
            </p:nvSpPr>
            <p:spPr bwMode="auto">
              <a:xfrm>
                <a:off x="8561388" y="2782888"/>
                <a:ext cx="82550" cy="1587"/>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7">
                <a:extLst>
                  <a:ext uri="{FF2B5EF4-FFF2-40B4-BE49-F238E27FC236}">
                    <a16:creationId xmlns:a16="http://schemas.microsoft.com/office/drawing/2014/main" id="{0F0998E0-98D1-453F-A49B-529B931D709E}"/>
                  </a:ext>
                </a:extLst>
              </p:cNvPr>
              <p:cNvSpPr>
                <a:spLocks/>
              </p:cNvSpPr>
              <p:nvPr/>
            </p:nvSpPr>
            <p:spPr bwMode="auto">
              <a:xfrm>
                <a:off x="8426451" y="2933700"/>
                <a:ext cx="325438" cy="149225"/>
              </a:xfrm>
              <a:custGeom>
                <a:avLst/>
                <a:gdLst/>
                <a:ahLst/>
                <a:cxnLst>
                  <a:cxn ang="0">
                    <a:pos x="0" y="0"/>
                  </a:cxn>
                  <a:cxn ang="0">
                    <a:pos x="205" y="0"/>
                  </a:cxn>
                  <a:cxn ang="0">
                    <a:pos x="205" y="94"/>
                  </a:cxn>
                  <a:cxn ang="0">
                    <a:pos x="0" y="94"/>
                  </a:cxn>
                  <a:cxn ang="0">
                    <a:pos x="0" y="0"/>
                  </a:cxn>
                  <a:cxn ang="0">
                    <a:pos x="0" y="0"/>
                  </a:cxn>
                </a:cxnLst>
                <a:rect l="0" t="0" r="r" b="b"/>
                <a:pathLst>
                  <a:path w="205" h="94">
                    <a:moveTo>
                      <a:pt x="0" y="0"/>
                    </a:moveTo>
                    <a:lnTo>
                      <a:pt x="205" y="0"/>
                    </a:lnTo>
                    <a:lnTo>
                      <a:pt x="205" y="94"/>
                    </a:lnTo>
                    <a:lnTo>
                      <a:pt x="0" y="94"/>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8">
                <a:extLst>
                  <a:ext uri="{FF2B5EF4-FFF2-40B4-BE49-F238E27FC236}">
                    <a16:creationId xmlns:a16="http://schemas.microsoft.com/office/drawing/2014/main" id="{13A16E57-CA9B-4D3E-8E42-0027FCF06830}"/>
                  </a:ext>
                </a:extLst>
              </p:cNvPr>
              <p:cNvSpPr>
                <a:spLocks/>
              </p:cNvSpPr>
              <p:nvPr/>
            </p:nvSpPr>
            <p:spPr bwMode="auto">
              <a:xfrm>
                <a:off x="8751888" y="2782888"/>
                <a:ext cx="139700" cy="220662"/>
              </a:xfrm>
              <a:custGeom>
                <a:avLst/>
                <a:gdLst/>
                <a:ahLst/>
                <a:cxnLst>
                  <a:cxn ang="0">
                    <a:pos x="0" y="0"/>
                  </a:cxn>
                  <a:cxn ang="0">
                    <a:pos x="88" y="0"/>
                  </a:cxn>
                  <a:cxn ang="0">
                    <a:pos x="88" y="139"/>
                  </a:cxn>
                  <a:cxn ang="0">
                    <a:pos x="0" y="139"/>
                  </a:cxn>
                </a:cxnLst>
                <a:rect l="0" t="0" r="r" b="b"/>
                <a:pathLst>
                  <a:path w="88" h="139">
                    <a:moveTo>
                      <a:pt x="0" y="0"/>
                    </a:moveTo>
                    <a:lnTo>
                      <a:pt x="88" y="0"/>
                    </a:lnTo>
                    <a:lnTo>
                      <a:pt x="88" y="139"/>
                    </a:lnTo>
                    <a:lnTo>
                      <a:pt x="0" y="139"/>
                    </a:ln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8" name="Group 47">
            <a:extLst>
              <a:ext uri="{FF2B5EF4-FFF2-40B4-BE49-F238E27FC236}">
                <a16:creationId xmlns:a16="http://schemas.microsoft.com/office/drawing/2014/main" id="{2F8E95F8-2449-4DD2-B0AB-124C9A812190}"/>
              </a:ext>
            </a:extLst>
          </p:cNvPr>
          <p:cNvGrpSpPr/>
          <p:nvPr/>
        </p:nvGrpSpPr>
        <p:grpSpPr>
          <a:xfrm>
            <a:off x="3860801" y="3231912"/>
            <a:ext cx="1292273" cy="1293728"/>
            <a:chOff x="3860801" y="3231912"/>
            <a:chExt cx="1292273" cy="1293728"/>
          </a:xfrm>
        </p:grpSpPr>
        <p:sp>
          <p:nvSpPr>
            <p:cNvPr id="49" name="Freeform 7">
              <a:extLst>
                <a:ext uri="{FF2B5EF4-FFF2-40B4-BE49-F238E27FC236}">
                  <a16:creationId xmlns:a16="http://schemas.microsoft.com/office/drawing/2014/main" id="{9CD53F0A-D374-40CC-B105-C3E9010CB99C}"/>
                </a:ext>
              </a:extLst>
            </p:cNvPr>
            <p:cNvSpPr>
              <a:spLocks/>
            </p:cNvSpPr>
            <p:nvPr/>
          </p:nvSpPr>
          <p:spPr bwMode="auto">
            <a:xfrm>
              <a:off x="3860801" y="3231912"/>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5">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76A3FA73-0C1B-42B6-BE11-7FD77051F6C1}"/>
                </a:ext>
              </a:extLst>
            </p:cNvPr>
            <p:cNvSpPr>
              <a:spLocks/>
            </p:cNvSpPr>
            <p:nvPr/>
          </p:nvSpPr>
          <p:spPr bwMode="auto">
            <a:xfrm>
              <a:off x="3955901" y="332835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7AD19494-AD37-4F1F-B21F-ECAD6BFBC72F}"/>
                </a:ext>
              </a:extLst>
            </p:cNvPr>
            <p:cNvGrpSpPr/>
            <p:nvPr/>
          </p:nvGrpSpPr>
          <p:grpSpPr>
            <a:xfrm>
              <a:off x="4260873" y="3633949"/>
              <a:ext cx="492124" cy="492124"/>
              <a:chOff x="3097213" y="3621088"/>
              <a:chExt cx="625475" cy="625475"/>
            </a:xfrm>
          </p:grpSpPr>
          <p:sp>
            <p:nvSpPr>
              <p:cNvPr id="52" name="Freeform 26">
                <a:extLst>
                  <a:ext uri="{FF2B5EF4-FFF2-40B4-BE49-F238E27FC236}">
                    <a16:creationId xmlns:a16="http://schemas.microsoft.com/office/drawing/2014/main" id="{EFC52336-6C8E-49B3-86F3-17CC3A763C4B}"/>
                  </a:ext>
                </a:extLst>
              </p:cNvPr>
              <p:cNvSpPr>
                <a:spLocks noEditPoints="1"/>
              </p:cNvSpPr>
              <p:nvPr/>
            </p:nvSpPr>
            <p:spPr bwMode="auto">
              <a:xfrm>
                <a:off x="3097213" y="3779838"/>
                <a:ext cx="625475" cy="466725"/>
              </a:xfrm>
              <a:custGeom>
                <a:avLst/>
                <a:gdLst/>
                <a:ahLst/>
                <a:cxnLst>
                  <a:cxn ang="0">
                    <a:pos x="70" y="0"/>
                  </a:cxn>
                  <a:cxn ang="0">
                    <a:pos x="4" y="0"/>
                  </a:cxn>
                  <a:cxn ang="0">
                    <a:pos x="0" y="4"/>
                  </a:cxn>
                  <a:cxn ang="0">
                    <a:pos x="0" y="18"/>
                  </a:cxn>
                  <a:cxn ang="0">
                    <a:pos x="4" y="18"/>
                  </a:cxn>
                  <a:cxn ang="0">
                    <a:pos x="4" y="51"/>
                  </a:cxn>
                  <a:cxn ang="0">
                    <a:pos x="9" y="56"/>
                  </a:cxn>
                  <a:cxn ang="0">
                    <a:pos x="66" y="56"/>
                  </a:cxn>
                  <a:cxn ang="0">
                    <a:pos x="70" y="51"/>
                  </a:cxn>
                  <a:cxn ang="0">
                    <a:pos x="70" y="18"/>
                  </a:cxn>
                  <a:cxn ang="0">
                    <a:pos x="75" y="18"/>
                  </a:cxn>
                  <a:cxn ang="0">
                    <a:pos x="75" y="4"/>
                  </a:cxn>
                  <a:cxn ang="0">
                    <a:pos x="70" y="0"/>
                  </a:cxn>
                  <a:cxn ang="0">
                    <a:pos x="33" y="51"/>
                  </a:cxn>
                  <a:cxn ang="0">
                    <a:pos x="9" y="51"/>
                  </a:cxn>
                  <a:cxn ang="0">
                    <a:pos x="9" y="18"/>
                  </a:cxn>
                  <a:cxn ang="0">
                    <a:pos x="33" y="18"/>
                  </a:cxn>
                  <a:cxn ang="0">
                    <a:pos x="33" y="51"/>
                  </a:cxn>
                  <a:cxn ang="0">
                    <a:pos x="33" y="14"/>
                  </a:cxn>
                  <a:cxn ang="0">
                    <a:pos x="4" y="14"/>
                  </a:cxn>
                  <a:cxn ang="0">
                    <a:pos x="4" y="4"/>
                  </a:cxn>
                  <a:cxn ang="0">
                    <a:pos x="33" y="4"/>
                  </a:cxn>
                  <a:cxn ang="0">
                    <a:pos x="33" y="14"/>
                  </a:cxn>
                  <a:cxn ang="0">
                    <a:pos x="66" y="51"/>
                  </a:cxn>
                  <a:cxn ang="0">
                    <a:pos x="42" y="51"/>
                  </a:cxn>
                  <a:cxn ang="0">
                    <a:pos x="42" y="18"/>
                  </a:cxn>
                  <a:cxn ang="0">
                    <a:pos x="66" y="18"/>
                  </a:cxn>
                  <a:cxn ang="0">
                    <a:pos x="66" y="51"/>
                  </a:cxn>
                  <a:cxn ang="0">
                    <a:pos x="70" y="14"/>
                  </a:cxn>
                  <a:cxn ang="0">
                    <a:pos x="42" y="14"/>
                  </a:cxn>
                  <a:cxn ang="0">
                    <a:pos x="42" y="4"/>
                  </a:cxn>
                  <a:cxn ang="0">
                    <a:pos x="70" y="4"/>
                  </a:cxn>
                  <a:cxn ang="0">
                    <a:pos x="70" y="14"/>
                  </a:cxn>
                </a:cxnLst>
                <a:rect l="0" t="0" r="r" b="b"/>
                <a:pathLst>
                  <a:path w="75" h="56">
                    <a:moveTo>
                      <a:pt x="70" y="0"/>
                    </a:moveTo>
                    <a:cubicBezTo>
                      <a:pt x="4" y="0"/>
                      <a:pt x="4" y="0"/>
                      <a:pt x="4" y="0"/>
                    </a:cubicBezTo>
                    <a:cubicBezTo>
                      <a:pt x="2" y="0"/>
                      <a:pt x="0" y="2"/>
                      <a:pt x="0" y="4"/>
                    </a:cubicBezTo>
                    <a:cubicBezTo>
                      <a:pt x="0" y="18"/>
                      <a:pt x="0" y="18"/>
                      <a:pt x="0" y="18"/>
                    </a:cubicBezTo>
                    <a:cubicBezTo>
                      <a:pt x="4" y="18"/>
                      <a:pt x="4" y="18"/>
                      <a:pt x="4" y="18"/>
                    </a:cubicBezTo>
                    <a:cubicBezTo>
                      <a:pt x="4" y="51"/>
                      <a:pt x="4" y="51"/>
                      <a:pt x="4" y="51"/>
                    </a:cubicBezTo>
                    <a:cubicBezTo>
                      <a:pt x="4" y="54"/>
                      <a:pt x="6" y="56"/>
                      <a:pt x="9" y="56"/>
                    </a:cubicBezTo>
                    <a:cubicBezTo>
                      <a:pt x="66" y="56"/>
                      <a:pt x="66" y="56"/>
                      <a:pt x="66" y="56"/>
                    </a:cubicBezTo>
                    <a:cubicBezTo>
                      <a:pt x="68" y="56"/>
                      <a:pt x="70" y="54"/>
                      <a:pt x="70" y="51"/>
                    </a:cubicBezTo>
                    <a:cubicBezTo>
                      <a:pt x="70" y="18"/>
                      <a:pt x="70" y="18"/>
                      <a:pt x="70" y="18"/>
                    </a:cubicBezTo>
                    <a:cubicBezTo>
                      <a:pt x="75" y="18"/>
                      <a:pt x="75" y="18"/>
                      <a:pt x="75" y="18"/>
                    </a:cubicBezTo>
                    <a:cubicBezTo>
                      <a:pt x="75" y="4"/>
                      <a:pt x="75" y="4"/>
                      <a:pt x="75" y="4"/>
                    </a:cubicBezTo>
                    <a:cubicBezTo>
                      <a:pt x="75" y="2"/>
                      <a:pt x="73" y="0"/>
                      <a:pt x="70" y="0"/>
                    </a:cubicBezTo>
                    <a:close/>
                    <a:moveTo>
                      <a:pt x="33" y="51"/>
                    </a:moveTo>
                    <a:cubicBezTo>
                      <a:pt x="9" y="51"/>
                      <a:pt x="9" y="51"/>
                      <a:pt x="9" y="51"/>
                    </a:cubicBezTo>
                    <a:cubicBezTo>
                      <a:pt x="9" y="18"/>
                      <a:pt x="9" y="18"/>
                      <a:pt x="9" y="18"/>
                    </a:cubicBezTo>
                    <a:cubicBezTo>
                      <a:pt x="33" y="18"/>
                      <a:pt x="33" y="18"/>
                      <a:pt x="33" y="18"/>
                    </a:cubicBezTo>
                    <a:lnTo>
                      <a:pt x="33" y="51"/>
                    </a:lnTo>
                    <a:close/>
                    <a:moveTo>
                      <a:pt x="33" y="14"/>
                    </a:moveTo>
                    <a:cubicBezTo>
                      <a:pt x="4" y="14"/>
                      <a:pt x="4" y="14"/>
                      <a:pt x="4" y="14"/>
                    </a:cubicBezTo>
                    <a:cubicBezTo>
                      <a:pt x="4" y="4"/>
                      <a:pt x="4" y="4"/>
                      <a:pt x="4" y="4"/>
                    </a:cubicBezTo>
                    <a:cubicBezTo>
                      <a:pt x="33" y="4"/>
                      <a:pt x="33" y="4"/>
                      <a:pt x="33" y="4"/>
                    </a:cubicBezTo>
                    <a:lnTo>
                      <a:pt x="33" y="14"/>
                    </a:lnTo>
                    <a:close/>
                    <a:moveTo>
                      <a:pt x="66" y="51"/>
                    </a:moveTo>
                    <a:cubicBezTo>
                      <a:pt x="42" y="51"/>
                      <a:pt x="42" y="51"/>
                      <a:pt x="42" y="51"/>
                    </a:cubicBezTo>
                    <a:cubicBezTo>
                      <a:pt x="42" y="18"/>
                      <a:pt x="42" y="18"/>
                      <a:pt x="42" y="18"/>
                    </a:cubicBezTo>
                    <a:cubicBezTo>
                      <a:pt x="66" y="18"/>
                      <a:pt x="66" y="18"/>
                      <a:pt x="66" y="18"/>
                    </a:cubicBezTo>
                    <a:lnTo>
                      <a:pt x="66" y="51"/>
                    </a:lnTo>
                    <a:close/>
                    <a:moveTo>
                      <a:pt x="70" y="14"/>
                    </a:moveTo>
                    <a:cubicBezTo>
                      <a:pt x="42" y="14"/>
                      <a:pt x="42" y="14"/>
                      <a:pt x="42" y="14"/>
                    </a:cubicBezTo>
                    <a:cubicBezTo>
                      <a:pt x="42" y="4"/>
                      <a:pt x="42" y="4"/>
                      <a:pt x="42" y="4"/>
                    </a:cubicBezTo>
                    <a:cubicBezTo>
                      <a:pt x="70" y="4"/>
                      <a:pt x="70" y="4"/>
                      <a:pt x="70" y="4"/>
                    </a:cubicBezTo>
                    <a:lnTo>
                      <a:pt x="70" y="14"/>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7">
                <a:extLst>
                  <a:ext uri="{FF2B5EF4-FFF2-40B4-BE49-F238E27FC236}">
                    <a16:creationId xmlns:a16="http://schemas.microsoft.com/office/drawing/2014/main" id="{9220C3FC-30A7-4AA3-BB76-48C38610403A}"/>
                  </a:ext>
                </a:extLst>
              </p:cNvPr>
              <p:cNvSpPr>
                <a:spLocks noEditPoints="1"/>
              </p:cNvSpPr>
              <p:nvPr/>
            </p:nvSpPr>
            <p:spPr bwMode="auto">
              <a:xfrm>
                <a:off x="3173413" y="3621088"/>
                <a:ext cx="474663" cy="115888"/>
              </a:xfrm>
              <a:custGeom>
                <a:avLst/>
                <a:gdLst/>
                <a:ahLst/>
                <a:cxnLst>
                  <a:cxn ang="0">
                    <a:pos x="9" y="14"/>
                  </a:cxn>
                  <a:cxn ang="0">
                    <a:pos x="28" y="14"/>
                  </a:cxn>
                  <a:cxn ang="0">
                    <a:pos x="28" y="14"/>
                  </a:cxn>
                  <a:cxn ang="0">
                    <a:pos x="28" y="14"/>
                  </a:cxn>
                  <a:cxn ang="0">
                    <a:pos x="28" y="14"/>
                  </a:cxn>
                  <a:cxn ang="0">
                    <a:pos x="47" y="14"/>
                  </a:cxn>
                  <a:cxn ang="0">
                    <a:pos x="57" y="7"/>
                  </a:cxn>
                  <a:cxn ang="0">
                    <a:pos x="47" y="0"/>
                  </a:cxn>
                  <a:cxn ang="0">
                    <a:pos x="33" y="6"/>
                  </a:cxn>
                  <a:cxn ang="0">
                    <a:pos x="28" y="4"/>
                  </a:cxn>
                  <a:cxn ang="0">
                    <a:pos x="23" y="6"/>
                  </a:cxn>
                  <a:cxn ang="0">
                    <a:pos x="9" y="0"/>
                  </a:cxn>
                  <a:cxn ang="0">
                    <a:pos x="0" y="7"/>
                  </a:cxn>
                  <a:cxn ang="0">
                    <a:pos x="9" y="14"/>
                  </a:cxn>
                  <a:cxn ang="0">
                    <a:pos x="47" y="5"/>
                  </a:cxn>
                  <a:cxn ang="0">
                    <a:pos x="52" y="7"/>
                  </a:cxn>
                  <a:cxn ang="0">
                    <a:pos x="47" y="9"/>
                  </a:cxn>
                  <a:cxn ang="0">
                    <a:pos x="36" y="9"/>
                  </a:cxn>
                  <a:cxn ang="0">
                    <a:pos x="36" y="9"/>
                  </a:cxn>
                  <a:cxn ang="0">
                    <a:pos x="47" y="5"/>
                  </a:cxn>
                  <a:cxn ang="0">
                    <a:pos x="9" y="5"/>
                  </a:cxn>
                  <a:cxn ang="0">
                    <a:pos x="20" y="9"/>
                  </a:cxn>
                  <a:cxn ang="0">
                    <a:pos x="20" y="9"/>
                  </a:cxn>
                  <a:cxn ang="0">
                    <a:pos x="9" y="9"/>
                  </a:cxn>
                  <a:cxn ang="0">
                    <a:pos x="5" y="7"/>
                  </a:cxn>
                  <a:cxn ang="0">
                    <a:pos x="9" y="5"/>
                  </a:cxn>
                </a:cxnLst>
                <a:rect l="0" t="0" r="r" b="b"/>
                <a:pathLst>
                  <a:path w="57" h="14">
                    <a:moveTo>
                      <a:pt x="9" y="14"/>
                    </a:moveTo>
                    <a:cubicBezTo>
                      <a:pt x="28" y="14"/>
                      <a:pt x="28" y="14"/>
                      <a:pt x="28" y="14"/>
                    </a:cubicBezTo>
                    <a:cubicBezTo>
                      <a:pt x="28" y="14"/>
                      <a:pt x="28" y="14"/>
                      <a:pt x="28" y="14"/>
                    </a:cubicBezTo>
                    <a:cubicBezTo>
                      <a:pt x="28" y="14"/>
                      <a:pt x="28" y="14"/>
                      <a:pt x="28" y="14"/>
                    </a:cubicBezTo>
                    <a:cubicBezTo>
                      <a:pt x="28" y="14"/>
                      <a:pt x="28" y="14"/>
                      <a:pt x="28" y="14"/>
                    </a:cubicBezTo>
                    <a:cubicBezTo>
                      <a:pt x="47" y="14"/>
                      <a:pt x="47" y="14"/>
                      <a:pt x="47" y="14"/>
                    </a:cubicBezTo>
                    <a:cubicBezTo>
                      <a:pt x="54" y="14"/>
                      <a:pt x="57" y="11"/>
                      <a:pt x="57" y="7"/>
                    </a:cubicBezTo>
                    <a:cubicBezTo>
                      <a:pt x="57" y="3"/>
                      <a:pt x="54" y="0"/>
                      <a:pt x="47" y="0"/>
                    </a:cubicBezTo>
                    <a:cubicBezTo>
                      <a:pt x="41" y="0"/>
                      <a:pt x="36" y="3"/>
                      <a:pt x="33" y="6"/>
                    </a:cubicBezTo>
                    <a:cubicBezTo>
                      <a:pt x="32" y="5"/>
                      <a:pt x="30" y="4"/>
                      <a:pt x="28" y="4"/>
                    </a:cubicBezTo>
                    <a:cubicBezTo>
                      <a:pt x="26" y="4"/>
                      <a:pt x="25" y="5"/>
                      <a:pt x="23" y="6"/>
                    </a:cubicBezTo>
                    <a:cubicBezTo>
                      <a:pt x="20" y="3"/>
                      <a:pt x="15" y="0"/>
                      <a:pt x="9" y="0"/>
                    </a:cubicBezTo>
                    <a:cubicBezTo>
                      <a:pt x="3" y="0"/>
                      <a:pt x="0" y="3"/>
                      <a:pt x="0" y="7"/>
                    </a:cubicBezTo>
                    <a:cubicBezTo>
                      <a:pt x="0" y="11"/>
                      <a:pt x="3" y="14"/>
                      <a:pt x="9" y="14"/>
                    </a:cubicBezTo>
                    <a:close/>
                    <a:moveTo>
                      <a:pt x="47" y="5"/>
                    </a:moveTo>
                    <a:cubicBezTo>
                      <a:pt x="49" y="5"/>
                      <a:pt x="52" y="5"/>
                      <a:pt x="52" y="7"/>
                    </a:cubicBezTo>
                    <a:cubicBezTo>
                      <a:pt x="52" y="9"/>
                      <a:pt x="49" y="9"/>
                      <a:pt x="47" y="9"/>
                    </a:cubicBezTo>
                    <a:cubicBezTo>
                      <a:pt x="36" y="9"/>
                      <a:pt x="36" y="9"/>
                      <a:pt x="36" y="9"/>
                    </a:cubicBezTo>
                    <a:cubicBezTo>
                      <a:pt x="36" y="9"/>
                      <a:pt x="36" y="9"/>
                      <a:pt x="36" y="9"/>
                    </a:cubicBezTo>
                    <a:cubicBezTo>
                      <a:pt x="39" y="7"/>
                      <a:pt x="42" y="5"/>
                      <a:pt x="47" y="5"/>
                    </a:cubicBezTo>
                    <a:close/>
                    <a:moveTo>
                      <a:pt x="9" y="5"/>
                    </a:moveTo>
                    <a:cubicBezTo>
                      <a:pt x="14" y="5"/>
                      <a:pt x="18" y="7"/>
                      <a:pt x="20" y="9"/>
                    </a:cubicBezTo>
                    <a:cubicBezTo>
                      <a:pt x="20" y="9"/>
                      <a:pt x="20" y="9"/>
                      <a:pt x="20" y="9"/>
                    </a:cubicBezTo>
                    <a:cubicBezTo>
                      <a:pt x="9" y="9"/>
                      <a:pt x="9" y="9"/>
                      <a:pt x="9" y="9"/>
                    </a:cubicBezTo>
                    <a:cubicBezTo>
                      <a:pt x="7" y="9"/>
                      <a:pt x="5" y="9"/>
                      <a:pt x="5" y="7"/>
                    </a:cubicBezTo>
                    <a:cubicBezTo>
                      <a:pt x="5" y="5"/>
                      <a:pt x="7" y="5"/>
                      <a:pt x="9" y="5"/>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4" name="Group 53">
            <a:extLst>
              <a:ext uri="{FF2B5EF4-FFF2-40B4-BE49-F238E27FC236}">
                <a16:creationId xmlns:a16="http://schemas.microsoft.com/office/drawing/2014/main" id="{E886AF21-9571-43A5-83FD-59535DF9BF89}"/>
              </a:ext>
            </a:extLst>
          </p:cNvPr>
          <p:cNvGrpSpPr/>
          <p:nvPr/>
        </p:nvGrpSpPr>
        <p:grpSpPr>
          <a:xfrm>
            <a:off x="4752928" y="4139695"/>
            <a:ext cx="1292273" cy="1293728"/>
            <a:chOff x="4752928" y="4139695"/>
            <a:chExt cx="1292273" cy="1293728"/>
          </a:xfrm>
        </p:grpSpPr>
        <p:sp>
          <p:nvSpPr>
            <p:cNvPr id="55" name="Freeform 7">
              <a:extLst>
                <a:ext uri="{FF2B5EF4-FFF2-40B4-BE49-F238E27FC236}">
                  <a16:creationId xmlns:a16="http://schemas.microsoft.com/office/drawing/2014/main" id="{D01C996F-C042-4223-9640-2DA6311742B5}"/>
                </a:ext>
              </a:extLst>
            </p:cNvPr>
            <p:cNvSpPr>
              <a:spLocks/>
            </p:cNvSpPr>
            <p:nvPr/>
          </p:nvSpPr>
          <p:spPr bwMode="auto">
            <a:xfrm>
              <a:off x="4752928" y="4139695"/>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316415ED-DDC3-461B-9581-14B9C46E3BF2}"/>
                </a:ext>
              </a:extLst>
            </p:cNvPr>
            <p:cNvSpPr>
              <a:spLocks/>
            </p:cNvSpPr>
            <p:nvPr/>
          </p:nvSpPr>
          <p:spPr bwMode="auto">
            <a:xfrm>
              <a:off x="4843900" y="423692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200DE58C-7F3C-4D8A-88C3-D7B07E3ECD59}"/>
              </a:ext>
            </a:extLst>
          </p:cNvPr>
          <p:cNvGrpSpPr/>
          <p:nvPr/>
        </p:nvGrpSpPr>
        <p:grpSpPr>
          <a:xfrm>
            <a:off x="4752928" y="2355583"/>
            <a:ext cx="1292273" cy="1293728"/>
            <a:chOff x="4752928" y="2355583"/>
            <a:chExt cx="1292273" cy="1293728"/>
          </a:xfrm>
        </p:grpSpPr>
        <p:sp>
          <p:nvSpPr>
            <p:cNvPr id="59" name="Freeform 7">
              <a:extLst>
                <a:ext uri="{FF2B5EF4-FFF2-40B4-BE49-F238E27FC236}">
                  <a16:creationId xmlns:a16="http://schemas.microsoft.com/office/drawing/2014/main" id="{308E9636-899F-488B-8E38-E586A56CD4FD}"/>
                </a:ext>
              </a:extLst>
            </p:cNvPr>
            <p:cNvSpPr>
              <a:spLocks/>
            </p:cNvSpPr>
            <p:nvPr/>
          </p:nvSpPr>
          <p:spPr bwMode="auto">
            <a:xfrm>
              <a:off x="4752928" y="2355583"/>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056CB7DC-7F9D-4C30-9865-00EC83FB1014}"/>
                </a:ext>
              </a:extLst>
            </p:cNvPr>
            <p:cNvGrpSpPr/>
            <p:nvPr/>
          </p:nvGrpSpPr>
          <p:grpSpPr>
            <a:xfrm>
              <a:off x="4843900" y="2451576"/>
              <a:ext cx="1102068" cy="1103307"/>
              <a:chOff x="4843900" y="2451576"/>
              <a:chExt cx="1102068" cy="1103307"/>
            </a:xfrm>
          </p:grpSpPr>
          <p:sp>
            <p:nvSpPr>
              <p:cNvPr id="61" name="Freeform 7">
                <a:extLst>
                  <a:ext uri="{FF2B5EF4-FFF2-40B4-BE49-F238E27FC236}">
                    <a16:creationId xmlns:a16="http://schemas.microsoft.com/office/drawing/2014/main" id="{2FE2713D-FC65-4302-924D-590FCCD85971}"/>
                  </a:ext>
                </a:extLst>
              </p:cNvPr>
              <p:cNvSpPr>
                <a:spLocks/>
              </p:cNvSpPr>
              <p:nvPr/>
            </p:nvSpPr>
            <p:spPr bwMode="auto">
              <a:xfrm>
                <a:off x="4843900" y="2451576"/>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2" name="Group 61">
                <a:extLst>
                  <a:ext uri="{FF2B5EF4-FFF2-40B4-BE49-F238E27FC236}">
                    <a16:creationId xmlns:a16="http://schemas.microsoft.com/office/drawing/2014/main" id="{7F466C0D-135B-4824-962A-32A53D07D287}"/>
                  </a:ext>
                </a:extLst>
              </p:cNvPr>
              <p:cNvGrpSpPr/>
              <p:nvPr/>
            </p:nvGrpSpPr>
            <p:grpSpPr>
              <a:xfrm>
                <a:off x="5056364" y="2812464"/>
                <a:ext cx="677141" cy="381530"/>
                <a:chOff x="6381750" y="2689225"/>
                <a:chExt cx="1050926" cy="592137"/>
              </a:xfrm>
            </p:grpSpPr>
            <p:sp>
              <p:nvSpPr>
                <p:cNvPr id="63" name="Freeform 35">
                  <a:extLst>
                    <a:ext uri="{FF2B5EF4-FFF2-40B4-BE49-F238E27FC236}">
                      <a16:creationId xmlns:a16="http://schemas.microsoft.com/office/drawing/2014/main" id="{80FC0F89-7763-4A9C-9522-62E70C88FFF0}"/>
                    </a:ext>
                  </a:extLst>
                </p:cNvPr>
                <p:cNvSpPr>
                  <a:spLocks/>
                </p:cNvSpPr>
                <p:nvPr/>
              </p:nvSpPr>
              <p:spPr bwMode="auto">
                <a:xfrm>
                  <a:off x="6381750" y="2708275"/>
                  <a:ext cx="423863" cy="514350"/>
                </a:xfrm>
                <a:custGeom>
                  <a:avLst/>
                  <a:gdLst/>
                  <a:ahLst/>
                  <a:cxnLst>
                    <a:cxn ang="0">
                      <a:pos x="90" y="65"/>
                    </a:cxn>
                    <a:cxn ang="0">
                      <a:pos x="47" y="0"/>
                    </a:cxn>
                    <a:cxn ang="0">
                      <a:pos x="0" y="63"/>
                    </a:cxn>
                    <a:cxn ang="0">
                      <a:pos x="26" y="64"/>
                    </a:cxn>
                    <a:cxn ang="0">
                      <a:pos x="26" y="89"/>
                    </a:cxn>
                    <a:cxn ang="0">
                      <a:pos x="66" y="137"/>
                    </a:cxn>
                    <a:cxn ang="0">
                      <a:pos x="113" y="110"/>
                    </a:cxn>
                    <a:cxn ang="0">
                      <a:pos x="82" y="110"/>
                    </a:cxn>
                    <a:cxn ang="0">
                      <a:pos x="65" y="86"/>
                    </a:cxn>
                    <a:cxn ang="0">
                      <a:pos x="65" y="65"/>
                    </a:cxn>
                  </a:cxnLst>
                  <a:rect l="0" t="0" r="r" b="b"/>
                  <a:pathLst>
                    <a:path w="113" h="137">
                      <a:moveTo>
                        <a:pt x="90" y="65"/>
                      </a:moveTo>
                      <a:cubicBezTo>
                        <a:pt x="47" y="0"/>
                        <a:pt x="47" y="0"/>
                        <a:pt x="47" y="0"/>
                      </a:cubicBezTo>
                      <a:cubicBezTo>
                        <a:pt x="0" y="63"/>
                        <a:pt x="0" y="63"/>
                        <a:pt x="0" y="63"/>
                      </a:cubicBezTo>
                      <a:cubicBezTo>
                        <a:pt x="26" y="64"/>
                        <a:pt x="26" y="64"/>
                        <a:pt x="26" y="64"/>
                      </a:cubicBezTo>
                      <a:cubicBezTo>
                        <a:pt x="26" y="64"/>
                        <a:pt x="26" y="76"/>
                        <a:pt x="26" y="89"/>
                      </a:cubicBezTo>
                      <a:cubicBezTo>
                        <a:pt x="26" y="106"/>
                        <a:pt x="39" y="136"/>
                        <a:pt x="66" y="137"/>
                      </a:cubicBezTo>
                      <a:cubicBezTo>
                        <a:pt x="89" y="137"/>
                        <a:pt x="110" y="120"/>
                        <a:pt x="113" y="110"/>
                      </a:cubicBezTo>
                      <a:cubicBezTo>
                        <a:pt x="113" y="110"/>
                        <a:pt x="86" y="112"/>
                        <a:pt x="82" y="110"/>
                      </a:cubicBezTo>
                      <a:cubicBezTo>
                        <a:pt x="79" y="110"/>
                        <a:pt x="66" y="108"/>
                        <a:pt x="65" y="86"/>
                      </a:cubicBezTo>
                      <a:cubicBezTo>
                        <a:pt x="65" y="65"/>
                        <a:pt x="65" y="65"/>
                        <a:pt x="65" y="65"/>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6">
                  <a:extLst>
                    <a:ext uri="{FF2B5EF4-FFF2-40B4-BE49-F238E27FC236}">
                      <a16:creationId xmlns:a16="http://schemas.microsoft.com/office/drawing/2014/main" id="{D9CD95D8-1236-45BF-8D3F-282D02364023}"/>
                    </a:ext>
                  </a:extLst>
                </p:cNvPr>
                <p:cNvSpPr>
                  <a:spLocks/>
                </p:cNvSpPr>
                <p:nvPr/>
              </p:nvSpPr>
              <p:spPr bwMode="auto">
                <a:xfrm>
                  <a:off x="6719888" y="2689225"/>
                  <a:ext cx="712788" cy="592137"/>
                </a:xfrm>
                <a:custGeom>
                  <a:avLst/>
                  <a:gdLst/>
                  <a:ahLst/>
                  <a:cxnLst>
                    <a:cxn ang="0">
                      <a:pos x="34" y="79"/>
                    </a:cxn>
                    <a:cxn ang="0">
                      <a:pos x="61" y="87"/>
                    </a:cxn>
                    <a:cxn ang="0">
                      <a:pos x="62" y="92"/>
                    </a:cxn>
                    <a:cxn ang="0">
                      <a:pos x="64" y="97"/>
                    </a:cxn>
                    <a:cxn ang="0">
                      <a:pos x="42" y="117"/>
                    </a:cxn>
                    <a:cxn ang="0">
                      <a:pos x="51" y="130"/>
                    </a:cxn>
                    <a:cxn ang="0">
                      <a:pos x="78" y="119"/>
                    </a:cxn>
                    <a:cxn ang="0">
                      <a:pos x="86" y="125"/>
                    </a:cxn>
                    <a:cxn ang="0">
                      <a:pos x="82" y="153"/>
                    </a:cxn>
                    <a:cxn ang="0">
                      <a:pos x="97" y="158"/>
                    </a:cxn>
                    <a:cxn ang="0">
                      <a:pos x="110" y="131"/>
                    </a:cxn>
                    <a:cxn ang="0">
                      <a:pos x="120" y="131"/>
                    </a:cxn>
                    <a:cxn ang="0">
                      <a:pos x="136" y="156"/>
                    </a:cxn>
                    <a:cxn ang="0">
                      <a:pos x="150" y="149"/>
                    </a:cxn>
                    <a:cxn ang="0">
                      <a:pos x="143" y="121"/>
                    </a:cxn>
                    <a:cxn ang="0">
                      <a:pos x="151" y="114"/>
                    </a:cxn>
                    <a:cxn ang="0">
                      <a:pos x="179" y="123"/>
                    </a:cxn>
                    <a:cxn ang="0">
                      <a:pos x="186" y="108"/>
                    </a:cxn>
                    <a:cxn ang="0">
                      <a:pos x="162" y="91"/>
                    </a:cxn>
                    <a:cxn ang="0">
                      <a:pos x="163" y="81"/>
                    </a:cxn>
                    <a:cxn ang="0">
                      <a:pos x="190" y="69"/>
                    </a:cxn>
                    <a:cxn ang="0">
                      <a:pos x="187" y="54"/>
                    </a:cxn>
                    <a:cxn ang="0">
                      <a:pos x="158" y="56"/>
                    </a:cxn>
                    <a:cxn ang="0">
                      <a:pos x="152" y="48"/>
                    </a:cxn>
                    <a:cxn ang="0">
                      <a:pos x="165" y="21"/>
                    </a:cxn>
                    <a:cxn ang="0">
                      <a:pos x="153" y="12"/>
                    </a:cxn>
                    <a:cxn ang="0">
                      <a:pos x="131" y="32"/>
                    </a:cxn>
                    <a:cxn ang="0">
                      <a:pos x="123" y="29"/>
                    </a:cxn>
                    <a:cxn ang="0">
                      <a:pos x="115" y="0"/>
                    </a:cxn>
                    <a:cxn ang="0">
                      <a:pos x="100" y="1"/>
                    </a:cxn>
                    <a:cxn ang="0">
                      <a:pos x="96" y="31"/>
                    </a:cxn>
                    <a:cxn ang="0">
                      <a:pos x="88" y="34"/>
                    </a:cxn>
                    <a:cxn ang="0">
                      <a:pos x="63" y="19"/>
                    </a:cxn>
                    <a:cxn ang="0">
                      <a:pos x="53" y="25"/>
                    </a:cxn>
                    <a:cxn ang="0">
                      <a:pos x="63" y="52"/>
                    </a:cxn>
                    <a:cxn ang="0">
                      <a:pos x="50" y="60"/>
                    </a:cxn>
                    <a:cxn ang="0">
                      <a:pos x="32" y="38"/>
                    </a:cxn>
                    <a:cxn ang="0">
                      <a:pos x="20" y="42"/>
                    </a:cxn>
                    <a:cxn ang="0">
                      <a:pos x="16" y="70"/>
                    </a:cxn>
                    <a:cxn ang="0">
                      <a:pos x="0" y="70"/>
                    </a:cxn>
                  </a:cxnLst>
                  <a:rect l="0" t="0" r="r" b="b"/>
                  <a:pathLst>
                    <a:path w="190" h="158">
                      <a:moveTo>
                        <a:pt x="34" y="79"/>
                      </a:moveTo>
                      <a:cubicBezTo>
                        <a:pt x="61" y="87"/>
                        <a:pt x="61" y="87"/>
                        <a:pt x="61" y="87"/>
                      </a:cubicBezTo>
                      <a:cubicBezTo>
                        <a:pt x="61" y="88"/>
                        <a:pt x="62" y="90"/>
                        <a:pt x="62" y="92"/>
                      </a:cubicBezTo>
                      <a:cubicBezTo>
                        <a:pt x="63" y="93"/>
                        <a:pt x="63" y="95"/>
                        <a:pt x="64" y="97"/>
                      </a:cubicBezTo>
                      <a:cubicBezTo>
                        <a:pt x="42" y="117"/>
                        <a:pt x="42" y="117"/>
                        <a:pt x="42" y="117"/>
                      </a:cubicBezTo>
                      <a:cubicBezTo>
                        <a:pt x="51" y="130"/>
                        <a:pt x="51" y="130"/>
                        <a:pt x="51" y="130"/>
                      </a:cubicBezTo>
                      <a:cubicBezTo>
                        <a:pt x="78" y="119"/>
                        <a:pt x="78" y="119"/>
                        <a:pt x="78" y="119"/>
                      </a:cubicBezTo>
                      <a:cubicBezTo>
                        <a:pt x="80" y="121"/>
                        <a:pt x="83" y="123"/>
                        <a:pt x="86" y="125"/>
                      </a:cubicBezTo>
                      <a:cubicBezTo>
                        <a:pt x="82" y="153"/>
                        <a:pt x="82" y="153"/>
                        <a:pt x="82" y="153"/>
                      </a:cubicBezTo>
                      <a:cubicBezTo>
                        <a:pt x="97" y="158"/>
                        <a:pt x="97" y="158"/>
                        <a:pt x="97" y="158"/>
                      </a:cubicBezTo>
                      <a:cubicBezTo>
                        <a:pt x="110" y="131"/>
                        <a:pt x="110" y="131"/>
                        <a:pt x="110" y="131"/>
                      </a:cubicBezTo>
                      <a:cubicBezTo>
                        <a:pt x="113" y="132"/>
                        <a:pt x="117" y="131"/>
                        <a:pt x="120" y="131"/>
                      </a:cubicBezTo>
                      <a:cubicBezTo>
                        <a:pt x="136" y="156"/>
                        <a:pt x="136" y="156"/>
                        <a:pt x="136" y="156"/>
                      </a:cubicBezTo>
                      <a:cubicBezTo>
                        <a:pt x="150" y="149"/>
                        <a:pt x="150" y="149"/>
                        <a:pt x="150" y="149"/>
                      </a:cubicBezTo>
                      <a:cubicBezTo>
                        <a:pt x="143" y="121"/>
                        <a:pt x="143" y="121"/>
                        <a:pt x="143" y="121"/>
                      </a:cubicBezTo>
                      <a:cubicBezTo>
                        <a:pt x="146" y="119"/>
                        <a:pt x="148" y="117"/>
                        <a:pt x="151" y="114"/>
                      </a:cubicBezTo>
                      <a:cubicBezTo>
                        <a:pt x="179" y="123"/>
                        <a:pt x="179" y="123"/>
                        <a:pt x="179" y="123"/>
                      </a:cubicBezTo>
                      <a:cubicBezTo>
                        <a:pt x="186" y="108"/>
                        <a:pt x="186" y="108"/>
                        <a:pt x="186" y="108"/>
                      </a:cubicBezTo>
                      <a:cubicBezTo>
                        <a:pt x="162" y="91"/>
                        <a:pt x="162" y="91"/>
                        <a:pt x="162" y="91"/>
                      </a:cubicBezTo>
                      <a:cubicBezTo>
                        <a:pt x="163" y="87"/>
                        <a:pt x="163" y="84"/>
                        <a:pt x="163" y="81"/>
                      </a:cubicBezTo>
                      <a:cubicBezTo>
                        <a:pt x="190" y="69"/>
                        <a:pt x="190" y="69"/>
                        <a:pt x="190" y="69"/>
                      </a:cubicBezTo>
                      <a:cubicBezTo>
                        <a:pt x="187" y="54"/>
                        <a:pt x="187" y="54"/>
                        <a:pt x="187" y="54"/>
                      </a:cubicBezTo>
                      <a:cubicBezTo>
                        <a:pt x="158" y="56"/>
                        <a:pt x="158" y="56"/>
                        <a:pt x="158" y="56"/>
                      </a:cubicBezTo>
                      <a:cubicBezTo>
                        <a:pt x="156" y="53"/>
                        <a:pt x="154" y="50"/>
                        <a:pt x="152" y="48"/>
                      </a:cubicBezTo>
                      <a:cubicBezTo>
                        <a:pt x="165" y="21"/>
                        <a:pt x="165" y="21"/>
                        <a:pt x="165" y="21"/>
                      </a:cubicBezTo>
                      <a:cubicBezTo>
                        <a:pt x="153" y="12"/>
                        <a:pt x="153" y="12"/>
                        <a:pt x="153" y="12"/>
                      </a:cubicBezTo>
                      <a:cubicBezTo>
                        <a:pt x="131" y="32"/>
                        <a:pt x="131" y="32"/>
                        <a:pt x="131" y="32"/>
                      </a:cubicBezTo>
                      <a:cubicBezTo>
                        <a:pt x="128" y="31"/>
                        <a:pt x="125" y="30"/>
                        <a:pt x="123" y="29"/>
                      </a:cubicBezTo>
                      <a:cubicBezTo>
                        <a:pt x="115" y="0"/>
                        <a:pt x="115" y="0"/>
                        <a:pt x="115" y="0"/>
                      </a:cubicBezTo>
                      <a:cubicBezTo>
                        <a:pt x="100" y="1"/>
                        <a:pt x="100" y="1"/>
                        <a:pt x="100" y="1"/>
                      </a:cubicBezTo>
                      <a:cubicBezTo>
                        <a:pt x="96" y="31"/>
                        <a:pt x="96" y="31"/>
                        <a:pt x="96" y="31"/>
                      </a:cubicBezTo>
                      <a:cubicBezTo>
                        <a:pt x="93" y="32"/>
                        <a:pt x="90" y="33"/>
                        <a:pt x="88" y="34"/>
                      </a:cubicBezTo>
                      <a:cubicBezTo>
                        <a:pt x="63" y="19"/>
                        <a:pt x="63" y="19"/>
                        <a:pt x="63" y="19"/>
                      </a:cubicBezTo>
                      <a:cubicBezTo>
                        <a:pt x="53" y="25"/>
                        <a:pt x="53" y="25"/>
                        <a:pt x="53" y="25"/>
                      </a:cubicBezTo>
                      <a:cubicBezTo>
                        <a:pt x="63" y="52"/>
                        <a:pt x="63" y="52"/>
                        <a:pt x="63" y="52"/>
                      </a:cubicBezTo>
                      <a:cubicBezTo>
                        <a:pt x="50" y="60"/>
                        <a:pt x="50" y="60"/>
                        <a:pt x="50" y="60"/>
                      </a:cubicBezTo>
                      <a:cubicBezTo>
                        <a:pt x="32" y="38"/>
                        <a:pt x="32" y="38"/>
                        <a:pt x="32" y="38"/>
                      </a:cubicBezTo>
                      <a:cubicBezTo>
                        <a:pt x="28" y="40"/>
                        <a:pt x="24" y="41"/>
                        <a:pt x="20" y="42"/>
                      </a:cubicBezTo>
                      <a:cubicBezTo>
                        <a:pt x="16" y="70"/>
                        <a:pt x="16" y="70"/>
                        <a:pt x="16" y="70"/>
                      </a:cubicBezTo>
                      <a:cubicBezTo>
                        <a:pt x="0" y="70"/>
                        <a:pt x="0" y="70"/>
                        <a:pt x="0" y="70"/>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7">
                  <a:extLst>
                    <a:ext uri="{FF2B5EF4-FFF2-40B4-BE49-F238E27FC236}">
                      <a16:creationId xmlns:a16="http://schemas.microsoft.com/office/drawing/2014/main" id="{97DD56C0-7337-4A01-850E-AFB3712D8E81}"/>
                    </a:ext>
                  </a:extLst>
                </p:cNvPr>
                <p:cNvSpPr>
                  <a:spLocks/>
                </p:cNvSpPr>
                <p:nvPr/>
              </p:nvSpPr>
              <p:spPr bwMode="auto">
                <a:xfrm>
                  <a:off x="7042150" y="2884488"/>
                  <a:ext cx="195263" cy="201612"/>
                </a:xfrm>
                <a:custGeom>
                  <a:avLst/>
                  <a:gdLst/>
                  <a:ahLst/>
                  <a:cxnLst>
                    <a:cxn ang="0">
                      <a:pos x="27" y="54"/>
                    </a:cxn>
                    <a:cxn ang="0">
                      <a:pos x="0" y="28"/>
                    </a:cxn>
                    <a:cxn ang="0">
                      <a:pos x="26" y="0"/>
                    </a:cxn>
                    <a:cxn ang="0">
                      <a:pos x="52" y="27"/>
                    </a:cxn>
                    <a:cxn ang="0">
                      <a:pos x="27" y="54"/>
                    </a:cxn>
                  </a:cxnLst>
                  <a:rect l="0" t="0" r="r" b="b"/>
                  <a:pathLst>
                    <a:path w="52" h="54">
                      <a:moveTo>
                        <a:pt x="27" y="54"/>
                      </a:moveTo>
                      <a:cubicBezTo>
                        <a:pt x="12" y="54"/>
                        <a:pt x="1" y="42"/>
                        <a:pt x="0" y="28"/>
                      </a:cubicBezTo>
                      <a:cubicBezTo>
                        <a:pt x="0" y="13"/>
                        <a:pt x="11" y="1"/>
                        <a:pt x="26" y="0"/>
                      </a:cubicBezTo>
                      <a:cubicBezTo>
                        <a:pt x="40" y="0"/>
                        <a:pt x="51" y="12"/>
                        <a:pt x="52" y="27"/>
                      </a:cubicBezTo>
                      <a:cubicBezTo>
                        <a:pt x="52" y="41"/>
                        <a:pt x="41" y="53"/>
                        <a:pt x="27" y="54"/>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6" name="Group 65">
            <a:extLst>
              <a:ext uri="{FF2B5EF4-FFF2-40B4-BE49-F238E27FC236}">
                <a16:creationId xmlns:a16="http://schemas.microsoft.com/office/drawing/2014/main" id="{F4DCD533-FCC4-41B8-8257-669AF81C34FF}"/>
              </a:ext>
            </a:extLst>
          </p:cNvPr>
          <p:cNvGrpSpPr/>
          <p:nvPr/>
        </p:nvGrpSpPr>
        <p:grpSpPr>
          <a:xfrm>
            <a:off x="3860800" y="5000521"/>
            <a:ext cx="1292273" cy="1293728"/>
            <a:chOff x="3860800" y="5000521"/>
            <a:chExt cx="1292273" cy="1293728"/>
          </a:xfrm>
        </p:grpSpPr>
        <p:sp>
          <p:nvSpPr>
            <p:cNvPr id="67" name="Freeform 7">
              <a:extLst>
                <a:ext uri="{FF2B5EF4-FFF2-40B4-BE49-F238E27FC236}">
                  <a16:creationId xmlns:a16="http://schemas.microsoft.com/office/drawing/2014/main" id="{CA820A29-353C-4B5A-8DC8-D68F3D511CBF}"/>
                </a:ext>
              </a:extLst>
            </p:cNvPr>
            <p:cNvSpPr>
              <a:spLocks/>
            </p:cNvSpPr>
            <p:nvPr/>
          </p:nvSpPr>
          <p:spPr bwMode="auto">
            <a:xfrm>
              <a:off x="3860800" y="500052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
              <a:extLst>
                <a:ext uri="{FF2B5EF4-FFF2-40B4-BE49-F238E27FC236}">
                  <a16:creationId xmlns:a16="http://schemas.microsoft.com/office/drawing/2014/main" id="{BC82A823-DAAE-4A30-B88A-22BEFCC58C28}"/>
                </a:ext>
              </a:extLst>
            </p:cNvPr>
            <p:cNvSpPr>
              <a:spLocks/>
            </p:cNvSpPr>
            <p:nvPr/>
          </p:nvSpPr>
          <p:spPr bwMode="auto">
            <a:xfrm>
              <a:off x="3955901" y="510061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9" name="Group 68">
              <a:extLst>
                <a:ext uri="{FF2B5EF4-FFF2-40B4-BE49-F238E27FC236}">
                  <a16:creationId xmlns:a16="http://schemas.microsoft.com/office/drawing/2014/main" id="{0AD0ED98-9008-423C-9466-1A6DBAFB5D62}"/>
                </a:ext>
              </a:extLst>
            </p:cNvPr>
            <p:cNvGrpSpPr/>
            <p:nvPr/>
          </p:nvGrpSpPr>
          <p:grpSpPr>
            <a:xfrm>
              <a:off x="4200525" y="5325113"/>
              <a:ext cx="686956" cy="720087"/>
              <a:chOff x="-3419475" y="3797300"/>
              <a:chExt cx="3719513" cy="3898901"/>
            </a:xfrm>
          </p:grpSpPr>
          <p:sp>
            <p:nvSpPr>
              <p:cNvPr id="70" name="Freeform 41">
                <a:extLst>
                  <a:ext uri="{FF2B5EF4-FFF2-40B4-BE49-F238E27FC236}">
                    <a16:creationId xmlns:a16="http://schemas.microsoft.com/office/drawing/2014/main" id="{2616B6F0-ED8E-4E9D-A53A-5F58A6113540}"/>
                  </a:ext>
                </a:extLst>
              </p:cNvPr>
              <p:cNvSpPr>
                <a:spLocks/>
              </p:cNvSpPr>
              <p:nvPr/>
            </p:nvSpPr>
            <p:spPr bwMode="auto">
              <a:xfrm>
                <a:off x="-2039938" y="3797300"/>
                <a:ext cx="646113" cy="809625"/>
              </a:xfrm>
              <a:custGeom>
                <a:avLst/>
                <a:gdLst/>
                <a:ahLst/>
                <a:cxnLst>
                  <a:cxn ang="0">
                    <a:pos x="85" y="216"/>
                  </a:cxn>
                  <a:cxn ang="0">
                    <a:pos x="172" y="98"/>
                  </a:cxn>
                  <a:cxn ang="0">
                    <a:pos x="85" y="0"/>
                  </a:cxn>
                  <a:cxn ang="0">
                    <a:pos x="0" y="98"/>
                  </a:cxn>
                  <a:cxn ang="0">
                    <a:pos x="85" y="216"/>
                  </a:cxn>
                </a:cxnLst>
                <a:rect l="0" t="0" r="r" b="b"/>
                <a:pathLst>
                  <a:path w="172" h="216">
                    <a:moveTo>
                      <a:pt x="85" y="216"/>
                    </a:moveTo>
                    <a:cubicBezTo>
                      <a:pt x="138" y="216"/>
                      <a:pt x="172" y="152"/>
                      <a:pt x="172" y="98"/>
                    </a:cubicBezTo>
                    <a:cubicBezTo>
                      <a:pt x="172" y="43"/>
                      <a:pt x="132" y="0"/>
                      <a:pt x="85" y="0"/>
                    </a:cubicBezTo>
                    <a:cubicBezTo>
                      <a:pt x="38" y="0"/>
                      <a:pt x="0" y="43"/>
                      <a:pt x="0" y="98"/>
                    </a:cubicBezTo>
                    <a:cubicBezTo>
                      <a:pt x="0" y="152"/>
                      <a:pt x="34" y="216"/>
                      <a:pt x="85" y="216"/>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42">
                <a:extLst>
                  <a:ext uri="{FF2B5EF4-FFF2-40B4-BE49-F238E27FC236}">
                    <a16:creationId xmlns:a16="http://schemas.microsoft.com/office/drawing/2014/main" id="{51713C0C-5D9E-4615-8CE6-3E62D3824EB5}"/>
                  </a:ext>
                </a:extLst>
              </p:cNvPr>
              <p:cNvSpPr>
                <a:spLocks/>
              </p:cNvSpPr>
              <p:nvPr/>
            </p:nvSpPr>
            <p:spPr bwMode="auto">
              <a:xfrm>
                <a:off x="-3103563" y="4532313"/>
                <a:ext cx="2668588" cy="3163888"/>
              </a:xfrm>
              <a:custGeom>
                <a:avLst/>
                <a:gdLst/>
                <a:ahLst/>
                <a:cxnLst>
                  <a:cxn ang="0">
                    <a:pos x="496" y="569"/>
                  </a:cxn>
                  <a:cxn ang="0">
                    <a:pos x="496" y="173"/>
                  </a:cxn>
                  <a:cxn ang="0">
                    <a:pos x="712" y="173"/>
                  </a:cxn>
                  <a:cxn ang="0">
                    <a:pos x="712" y="65"/>
                  </a:cxn>
                  <a:cxn ang="0">
                    <a:pos x="440" y="65"/>
                  </a:cxn>
                  <a:cxn ang="0">
                    <a:pos x="389" y="205"/>
                  </a:cxn>
                  <a:cxn ang="0">
                    <a:pos x="389" y="113"/>
                  </a:cxn>
                  <a:cxn ang="0">
                    <a:pos x="378" y="92"/>
                  </a:cxn>
                  <a:cxn ang="0">
                    <a:pos x="389" y="65"/>
                  </a:cxn>
                  <a:cxn ang="0">
                    <a:pos x="345" y="65"/>
                  </a:cxn>
                  <a:cxn ang="0">
                    <a:pos x="357" y="92"/>
                  </a:cxn>
                  <a:cxn ang="0">
                    <a:pos x="345" y="113"/>
                  </a:cxn>
                  <a:cxn ang="0">
                    <a:pos x="345" y="205"/>
                  </a:cxn>
                  <a:cxn ang="0">
                    <a:pos x="294" y="65"/>
                  </a:cxn>
                  <a:cxn ang="0">
                    <a:pos x="109" y="65"/>
                  </a:cxn>
                  <a:cxn ang="0">
                    <a:pos x="109" y="0"/>
                  </a:cxn>
                  <a:cxn ang="0">
                    <a:pos x="0" y="0"/>
                  </a:cxn>
                  <a:cxn ang="0">
                    <a:pos x="0" y="119"/>
                  </a:cxn>
                  <a:cxn ang="0">
                    <a:pos x="54" y="173"/>
                  </a:cxn>
                  <a:cxn ang="0">
                    <a:pos x="238" y="173"/>
                  </a:cxn>
                  <a:cxn ang="0">
                    <a:pos x="238" y="790"/>
                  </a:cxn>
                  <a:cxn ang="0">
                    <a:pos x="291" y="844"/>
                  </a:cxn>
                  <a:cxn ang="0">
                    <a:pos x="345" y="790"/>
                  </a:cxn>
                  <a:cxn ang="0">
                    <a:pos x="345" y="432"/>
                  </a:cxn>
                  <a:cxn ang="0">
                    <a:pos x="389" y="432"/>
                  </a:cxn>
                  <a:cxn ang="0">
                    <a:pos x="389" y="790"/>
                  </a:cxn>
                  <a:cxn ang="0">
                    <a:pos x="442" y="844"/>
                  </a:cxn>
                  <a:cxn ang="0">
                    <a:pos x="496" y="790"/>
                  </a:cxn>
                  <a:cxn ang="0">
                    <a:pos x="496" y="682"/>
                  </a:cxn>
                </a:cxnLst>
                <a:rect l="0" t="0" r="r" b="b"/>
                <a:pathLst>
                  <a:path w="712" h="844">
                    <a:moveTo>
                      <a:pt x="496" y="569"/>
                    </a:moveTo>
                    <a:cubicBezTo>
                      <a:pt x="496" y="173"/>
                      <a:pt x="496" y="173"/>
                      <a:pt x="496" y="173"/>
                    </a:cubicBezTo>
                    <a:cubicBezTo>
                      <a:pt x="712" y="173"/>
                      <a:pt x="712" y="173"/>
                      <a:pt x="712" y="173"/>
                    </a:cubicBezTo>
                    <a:cubicBezTo>
                      <a:pt x="712" y="65"/>
                      <a:pt x="712" y="65"/>
                      <a:pt x="712" y="65"/>
                    </a:cubicBezTo>
                    <a:cubicBezTo>
                      <a:pt x="440" y="65"/>
                      <a:pt x="440" y="65"/>
                      <a:pt x="440" y="65"/>
                    </a:cubicBezTo>
                    <a:cubicBezTo>
                      <a:pt x="389" y="205"/>
                      <a:pt x="389" y="205"/>
                      <a:pt x="389" y="205"/>
                    </a:cubicBezTo>
                    <a:cubicBezTo>
                      <a:pt x="389" y="113"/>
                      <a:pt x="389" y="113"/>
                      <a:pt x="389" y="113"/>
                    </a:cubicBezTo>
                    <a:cubicBezTo>
                      <a:pt x="378" y="92"/>
                      <a:pt x="378" y="92"/>
                      <a:pt x="378" y="92"/>
                    </a:cubicBezTo>
                    <a:cubicBezTo>
                      <a:pt x="389" y="65"/>
                      <a:pt x="389" y="65"/>
                      <a:pt x="389" y="65"/>
                    </a:cubicBezTo>
                    <a:cubicBezTo>
                      <a:pt x="345" y="65"/>
                      <a:pt x="345" y="65"/>
                      <a:pt x="345" y="65"/>
                    </a:cubicBezTo>
                    <a:cubicBezTo>
                      <a:pt x="357" y="92"/>
                      <a:pt x="357" y="92"/>
                      <a:pt x="357" y="92"/>
                    </a:cubicBezTo>
                    <a:cubicBezTo>
                      <a:pt x="345" y="113"/>
                      <a:pt x="345" y="113"/>
                      <a:pt x="345" y="113"/>
                    </a:cubicBezTo>
                    <a:cubicBezTo>
                      <a:pt x="345" y="205"/>
                      <a:pt x="345" y="205"/>
                      <a:pt x="345" y="205"/>
                    </a:cubicBezTo>
                    <a:cubicBezTo>
                      <a:pt x="294" y="65"/>
                      <a:pt x="294" y="65"/>
                      <a:pt x="294" y="65"/>
                    </a:cubicBezTo>
                    <a:cubicBezTo>
                      <a:pt x="109" y="65"/>
                      <a:pt x="109" y="65"/>
                      <a:pt x="109" y="65"/>
                    </a:cubicBezTo>
                    <a:cubicBezTo>
                      <a:pt x="109" y="0"/>
                      <a:pt x="109" y="0"/>
                      <a:pt x="109" y="0"/>
                    </a:cubicBezTo>
                    <a:cubicBezTo>
                      <a:pt x="0" y="0"/>
                      <a:pt x="0" y="0"/>
                      <a:pt x="0" y="0"/>
                    </a:cubicBezTo>
                    <a:cubicBezTo>
                      <a:pt x="0" y="119"/>
                      <a:pt x="0" y="119"/>
                      <a:pt x="0" y="119"/>
                    </a:cubicBezTo>
                    <a:cubicBezTo>
                      <a:pt x="0" y="148"/>
                      <a:pt x="24" y="173"/>
                      <a:pt x="54" y="173"/>
                    </a:cubicBezTo>
                    <a:cubicBezTo>
                      <a:pt x="238" y="173"/>
                      <a:pt x="238" y="173"/>
                      <a:pt x="238" y="173"/>
                    </a:cubicBezTo>
                    <a:cubicBezTo>
                      <a:pt x="238" y="790"/>
                      <a:pt x="238" y="790"/>
                      <a:pt x="238" y="790"/>
                    </a:cubicBezTo>
                    <a:cubicBezTo>
                      <a:pt x="238" y="820"/>
                      <a:pt x="262" y="844"/>
                      <a:pt x="291" y="844"/>
                    </a:cubicBezTo>
                    <a:cubicBezTo>
                      <a:pt x="321" y="844"/>
                      <a:pt x="345" y="820"/>
                      <a:pt x="345" y="790"/>
                    </a:cubicBezTo>
                    <a:cubicBezTo>
                      <a:pt x="345" y="432"/>
                      <a:pt x="345" y="432"/>
                      <a:pt x="345" y="432"/>
                    </a:cubicBezTo>
                    <a:cubicBezTo>
                      <a:pt x="389" y="432"/>
                      <a:pt x="389" y="432"/>
                      <a:pt x="389" y="432"/>
                    </a:cubicBezTo>
                    <a:cubicBezTo>
                      <a:pt x="389" y="790"/>
                      <a:pt x="389" y="790"/>
                      <a:pt x="389" y="790"/>
                    </a:cubicBezTo>
                    <a:cubicBezTo>
                      <a:pt x="389" y="820"/>
                      <a:pt x="413" y="844"/>
                      <a:pt x="442" y="844"/>
                    </a:cubicBezTo>
                    <a:cubicBezTo>
                      <a:pt x="473" y="844"/>
                      <a:pt x="496" y="820"/>
                      <a:pt x="496" y="790"/>
                    </a:cubicBezTo>
                    <a:cubicBezTo>
                      <a:pt x="496" y="682"/>
                      <a:pt x="496" y="682"/>
                      <a:pt x="496" y="682"/>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43">
                <a:extLst>
                  <a:ext uri="{FF2B5EF4-FFF2-40B4-BE49-F238E27FC236}">
                    <a16:creationId xmlns:a16="http://schemas.microsoft.com/office/drawing/2014/main" id="{91FB20BE-B9D5-44DE-8187-C40A202A02FD}"/>
                  </a:ext>
                </a:extLst>
              </p:cNvPr>
              <p:cNvSpPr>
                <a:spLocks/>
              </p:cNvSpPr>
              <p:nvPr/>
            </p:nvSpPr>
            <p:spPr bwMode="auto">
              <a:xfrm>
                <a:off x="-3419475" y="3797300"/>
                <a:ext cx="1050925" cy="569913"/>
              </a:xfrm>
              <a:custGeom>
                <a:avLst/>
                <a:gdLst/>
                <a:ahLst/>
                <a:cxnLst>
                  <a:cxn ang="0">
                    <a:pos x="662" y="359"/>
                  </a:cxn>
                  <a:cxn ang="0">
                    <a:pos x="329" y="0"/>
                  </a:cxn>
                  <a:cxn ang="0">
                    <a:pos x="0" y="359"/>
                  </a:cxn>
                  <a:cxn ang="0">
                    <a:pos x="662" y="359"/>
                  </a:cxn>
                  <a:cxn ang="0">
                    <a:pos x="662" y="359"/>
                  </a:cxn>
                  <a:cxn ang="0">
                    <a:pos x="662" y="359"/>
                  </a:cxn>
                </a:cxnLst>
                <a:rect l="0" t="0" r="r" b="b"/>
                <a:pathLst>
                  <a:path w="662" h="359">
                    <a:moveTo>
                      <a:pt x="662" y="359"/>
                    </a:moveTo>
                    <a:lnTo>
                      <a:pt x="329" y="0"/>
                    </a:lnTo>
                    <a:lnTo>
                      <a:pt x="0" y="359"/>
                    </a:lnTo>
                    <a:lnTo>
                      <a:pt x="662" y="359"/>
                    </a:lnTo>
                    <a:lnTo>
                      <a:pt x="662" y="359"/>
                    </a:lnTo>
                    <a:lnTo>
                      <a:pt x="662" y="359"/>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44">
                <a:extLst>
                  <a:ext uri="{FF2B5EF4-FFF2-40B4-BE49-F238E27FC236}">
                    <a16:creationId xmlns:a16="http://schemas.microsoft.com/office/drawing/2014/main" id="{55BC7571-8030-42C0-BB42-B96F694CC357}"/>
                  </a:ext>
                </a:extLst>
              </p:cNvPr>
              <p:cNvSpPr>
                <a:spLocks/>
              </p:cNvSpPr>
              <p:nvPr/>
            </p:nvSpPr>
            <p:spPr bwMode="auto">
              <a:xfrm>
                <a:off x="-269875" y="4457700"/>
                <a:ext cx="569913" cy="1049338"/>
              </a:xfrm>
              <a:custGeom>
                <a:avLst/>
                <a:gdLst/>
                <a:ahLst/>
                <a:cxnLst>
                  <a:cxn ang="0">
                    <a:pos x="0" y="0"/>
                  </a:cxn>
                  <a:cxn ang="0">
                    <a:pos x="0" y="661"/>
                  </a:cxn>
                  <a:cxn ang="0">
                    <a:pos x="359" y="330"/>
                  </a:cxn>
                  <a:cxn ang="0">
                    <a:pos x="0" y="0"/>
                  </a:cxn>
                  <a:cxn ang="0">
                    <a:pos x="0" y="0"/>
                  </a:cxn>
                  <a:cxn ang="0">
                    <a:pos x="0" y="0"/>
                  </a:cxn>
                </a:cxnLst>
                <a:rect l="0" t="0" r="r" b="b"/>
                <a:pathLst>
                  <a:path w="359" h="661">
                    <a:moveTo>
                      <a:pt x="0" y="0"/>
                    </a:moveTo>
                    <a:lnTo>
                      <a:pt x="0" y="661"/>
                    </a:lnTo>
                    <a:lnTo>
                      <a:pt x="359" y="330"/>
                    </a:lnTo>
                    <a:lnTo>
                      <a:pt x="0" y="0"/>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74" name="Picture 73">
            <a:extLst>
              <a:ext uri="{FF2B5EF4-FFF2-40B4-BE49-F238E27FC236}">
                <a16:creationId xmlns:a16="http://schemas.microsoft.com/office/drawing/2014/main" id="{51D183D3-5E8B-40D1-83F6-4FF1DD06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900" y="4318879"/>
            <a:ext cx="937734" cy="937734"/>
          </a:xfrm>
          <a:prstGeom prst="rect">
            <a:avLst/>
          </a:prstGeom>
        </p:spPr>
      </p:pic>
    </p:spTree>
    <p:extLst>
      <p:ext uri="{BB962C8B-B14F-4D97-AF65-F5344CB8AC3E}">
        <p14:creationId xmlns:p14="http://schemas.microsoft.com/office/powerpoint/2010/main" val="418246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Implementation Approach</a:t>
            </a:r>
            <a:br>
              <a:rPr lang="en-IN" dirty="0"/>
            </a:br>
            <a:r>
              <a:rPr lang="en-IN" sz="1800" dirty="0"/>
              <a:t>Conversion to S/4HANA </a:t>
            </a:r>
          </a:p>
        </p:txBody>
      </p:sp>
      <p:pic>
        <p:nvPicPr>
          <p:cNvPr id="8194" name="Picture 1">
            <a:extLst>
              <a:ext uri="{FF2B5EF4-FFF2-40B4-BE49-F238E27FC236}">
                <a16:creationId xmlns:a16="http://schemas.microsoft.com/office/drawing/2014/main" id="{B672468A-029E-4719-90B6-8648FA4D5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 y="1011928"/>
            <a:ext cx="10515600" cy="547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72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p:txBody>
          <a:bodyPr>
            <a:normAutofit/>
          </a:bodyPr>
          <a:lstStyle/>
          <a:p>
            <a:r>
              <a:rPr lang="en-IN" dirty="0"/>
              <a:t>Castaliaz Migration Approach – RACI</a:t>
            </a:r>
          </a:p>
        </p:txBody>
      </p:sp>
      <p:grpSp>
        <p:nvGrpSpPr>
          <p:cNvPr id="110" name="Group 109">
            <a:extLst>
              <a:ext uri="{FF2B5EF4-FFF2-40B4-BE49-F238E27FC236}">
                <a16:creationId xmlns:a16="http://schemas.microsoft.com/office/drawing/2014/main" id="{1B6089F6-E9FE-4ADA-A37B-8FBAE12C8643}"/>
              </a:ext>
            </a:extLst>
          </p:cNvPr>
          <p:cNvGrpSpPr/>
          <p:nvPr/>
        </p:nvGrpSpPr>
        <p:grpSpPr>
          <a:xfrm>
            <a:off x="327025" y="1488285"/>
            <a:ext cx="10289381" cy="5266476"/>
            <a:chOff x="341313" y="1488285"/>
            <a:chExt cx="9223375" cy="4804176"/>
          </a:xfrm>
        </p:grpSpPr>
        <p:sp>
          <p:nvSpPr>
            <p:cNvPr id="111" name="Rectangle 5">
              <a:extLst>
                <a:ext uri="{FF2B5EF4-FFF2-40B4-BE49-F238E27FC236}">
                  <a16:creationId xmlns:a16="http://schemas.microsoft.com/office/drawing/2014/main" id="{51E42BB0-F2AB-4799-B76A-3E43F323B322}"/>
                </a:ext>
              </a:extLst>
            </p:cNvPr>
            <p:cNvSpPr>
              <a:spLocks noChangeArrowheads="1"/>
            </p:cNvSpPr>
            <p:nvPr/>
          </p:nvSpPr>
          <p:spPr bwMode="auto">
            <a:xfrm>
              <a:off x="919013" y="1805940"/>
              <a:ext cx="8645675" cy="1685441"/>
            </a:xfrm>
            <a:prstGeom prst="rect">
              <a:avLst/>
            </a:prstGeom>
            <a:solidFill>
              <a:srgbClr val="E5F8FF"/>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12" name="Group 111">
              <a:extLst>
                <a:ext uri="{FF2B5EF4-FFF2-40B4-BE49-F238E27FC236}">
                  <a16:creationId xmlns:a16="http://schemas.microsoft.com/office/drawing/2014/main" id="{1DE1DB30-4AC5-49FC-A816-612BDEB4C720}"/>
                </a:ext>
              </a:extLst>
            </p:cNvPr>
            <p:cNvGrpSpPr/>
            <p:nvPr/>
          </p:nvGrpSpPr>
          <p:grpSpPr>
            <a:xfrm>
              <a:off x="3302036" y="6119506"/>
              <a:ext cx="3583744" cy="172955"/>
              <a:chOff x="335793" y="6096646"/>
              <a:chExt cx="3583744" cy="172955"/>
            </a:xfrm>
          </p:grpSpPr>
          <p:sp>
            <p:nvSpPr>
              <p:cNvPr id="175" name="Text Box 74">
                <a:extLst>
                  <a:ext uri="{FF2B5EF4-FFF2-40B4-BE49-F238E27FC236}">
                    <a16:creationId xmlns:a16="http://schemas.microsoft.com/office/drawing/2014/main" id="{E3CC7099-6EB0-466D-BC7D-6CDB5C89577A}"/>
                  </a:ext>
                </a:extLst>
              </p:cNvPr>
              <p:cNvSpPr txBox="1">
                <a:spLocks noChangeArrowheads="1"/>
              </p:cNvSpPr>
              <p:nvPr/>
            </p:nvSpPr>
            <p:spPr bwMode="auto">
              <a:xfrm>
                <a:off x="335793" y="6097293"/>
                <a:ext cx="1101911" cy="172308"/>
              </a:xfrm>
              <a:prstGeom prst="roundRect">
                <a:avLst/>
              </a:prstGeom>
              <a:solidFill>
                <a:srgbClr val="BDBD00">
                  <a:lumMod val="75000"/>
                </a:srgbClr>
              </a:solidFill>
              <a:ln w="9525" algn="ctr">
                <a:noFill/>
                <a:miter lim="800000"/>
                <a:headEnd/>
                <a:tailEnd/>
              </a:ln>
              <a:effectLst/>
            </p:spPr>
            <p:txBody>
              <a:bodyPr wrap="square" lIns="0" tIns="0" rIns="0" bIns="0"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Client’s Team</a:t>
                </a:r>
              </a:p>
            </p:txBody>
          </p:sp>
          <p:sp>
            <p:nvSpPr>
              <p:cNvPr id="176" name="Text Box 74">
                <a:extLst>
                  <a:ext uri="{FF2B5EF4-FFF2-40B4-BE49-F238E27FC236}">
                    <a16:creationId xmlns:a16="http://schemas.microsoft.com/office/drawing/2014/main" id="{CDF8F2F4-39B1-428E-8235-776FBA956816}"/>
                  </a:ext>
                </a:extLst>
              </p:cNvPr>
              <p:cNvSpPr txBox="1">
                <a:spLocks noChangeArrowheads="1"/>
              </p:cNvSpPr>
              <p:nvPr/>
            </p:nvSpPr>
            <p:spPr bwMode="auto">
              <a:xfrm>
                <a:off x="1495399" y="6097293"/>
                <a:ext cx="1101911" cy="172308"/>
              </a:xfrm>
              <a:prstGeom prst="roundRect">
                <a:avLst/>
              </a:prstGeom>
              <a:solidFill>
                <a:srgbClr val="0098CC"/>
              </a:solidFill>
              <a:ln w="9525" algn="ctr">
                <a:noFill/>
                <a:miter lim="800000"/>
                <a:headEnd/>
                <a:tailEnd/>
              </a:ln>
              <a:effectLst/>
            </p:spPr>
            <p:txBody>
              <a:bodyPr wrap="square" lIns="0" tIns="0" rIns="0" bIns="0"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FFFFFF"/>
                    </a:solidFill>
                    <a:effectLst/>
                    <a:uLnTx/>
                    <a:uFillTx/>
                    <a:latin typeface="Arial"/>
                  </a:rPr>
                  <a:t>CastaliazTeam</a:t>
                </a:r>
                <a:endParaRPr kumimoji="0" lang="en-US" sz="800" b="0" i="0" u="none" strike="noStrike" kern="0" cap="none" spc="0" normalizeH="0" baseline="0" noProof="0" dirty="0">
                  <a:ln>
                    <a:noFill/>
                  </a:ln>
                  <a:solidFill>
                    <a:srgbClr val="FFFFFF"/>
                  </a:solidFill>
                  <a:effectLst/>
                  <a:uLnTx/>
                  <a:uFillTx/>
                  <a:latin typeface="Arial"/>
                </a:endParaRPr>
              </a:p>
            </p:txBody>
          </p:sp>
          <p:sp>
            <p:nvSpPr>
              <p:cNvPr id="177" name="Rounded Rectangle 97">
                <a:extLst>
                  <a:ext uri="{FF2B5EF4-FFF2-40B4-BE49-F238E27FC236}">
                    <a16:creationId xmlns:a16="http://schemas.microsoft.com/office/drawing/2014/main" id="{EA3343C4-92A7-4728-9C97-1D6CD3E4F056}"/>
                  </a:ext>
                </a:extLst>
              </p:cNvPr>
              <p:cNvSpPr>
                <a:spLocks/>
              </p:cNvSpPr>
              <p:nvPr/>
            </p:nvSpPr>
            <p:spPr>
              <a:xfrm>
                <a:off x="2817626" y="6096646"/>
                <a:ext cx="1101911" cy="172308"/>
              </a:xfrm>
              <a:prstGeom prst="roundRect">
                <a:avLst/>
              </a:prstGeom>
              <a:solidFill>
                <a:srgbClr val="FECC26"/>
              </a:solidFill>
              <a:ln w="9525" algn="ctr">
                <a:noFill/>
                <a:miter lim="800000"/>
                <a:headEnd/>
                <a:tailEnd/>
              </a:ln>
              <a:effectLst/>
            </p:spPr>
            <p:txBody>
              <a:bodyPr wrap="square" lIns="0" tIns="0" rIns="0" bIns="0"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Release Milestone</a:t>
                </a:r>
              </a:p>
            </p:txBody>
          </p:sp>
          <p:sp>
            <p:nvSpPr>
              <p:cNvPr id="178" name="Diamond 177">
                <a:extLst>
                  <a:ext uri="{FF2B5EF4-FFF2-40B4-BE49-F238E27FC236}">
                    <a16:creationId xmlns:a16="http://schemas.microsoft.com/office/drawing/2014/main" id="{B3D0521F-CB31-4AF6-ABA1-A82DFC8A6A55}"/>
                  </a:ext>
                </a:extLst>
              </p:cNvPr>
              <p:cNvSpPr/>
              <p:nvPr/>
            </p:nvSpPr>
            <p:spPr>
              <a:xfrm>
                <a:off x="2655005" y="6122112"/>
                <a:ext cx="104925" cy="121377"/>
              </a:xfrm>
              <a:prstGeom prst="diamond">
                <a:avLst/>
              </a:prstGeom>
              <a:solidFill>
                <a:srgbClr val="FECC26"/>
              </a:solidFill>
              <a:ln w="9525"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grpSp>
        <p:sp>
          <p:nvSpPr>
            <p:cNvPr id="113" name="Rectangle 21">
              <a:extLst>
                <a:ext uri="{FF2B5EF4-FFF2-40B4-BE49-F238E27FC236}">
                  <a16:creationId xmlns:a16="http://schemas.microsoft.com/office/drawing/2014/main" id="{6E1E55BF-4F21-49F4-A140-06C8C9CEAFD3}"/>
                </a:ext>
              </a:extLst>
            </p:cNvPr>
            <p:cNvSpPr>
              <a:spLocks noChangeArrowheads="1"/>
            </p:cNvSpPr>
            <p:nvPr/>
          </p:nvSpPr>
          <p:spPr bwMode="auto">
            <a:xfrm>
              <a:off x="919012" y="1488285"/>
              <a:ext cx="1828800" cy="295275"/>
            </a:xfrm>
            <a:prstGeom prst="round2SameRect">
              <a:avLst/>
            </a:prstGeom>
            <a:solidFill>
              <a:srgbClr val="0098CC"/>
            </a:solidFill>
            <a:ln w="25400" cap="flat" cmpd="sng" algn="ctr">
              <a:noFill/>
              <a:prstDash val="solid"/>
            </a:ln>
            <a:effec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Migration Assessment</a:t>
              </a:r>
            </a:p>
          </p:txBody>
        </p:sp>
        <p:sp>
          <p:nvSpPr>
            <p:cNvPr id="114" name="Rectangle 23">
              <a:extLst>
                <a:ext uri="{FF2B5EF4-FFF2-40B4-BE49-F238E27FC236}">
                  <a16:creationId xmlns:a16="http://schemas.microsoft.com/office/drawing/2014/main" id="{38229654-CCE1-458C-99CB-1F4E457DD743}"/>
                </a:ext>
              </a:extLst>
            </p:cNvPr>
            <p:cNvSpPr>
              <a:spLocks noChangeArrowheads="1"/>
            </p:cNvSpPr>
            <p:nvPr/>
          </p:nvSpPr>
          <p:spPr bwMode="auto">
            <a:xfrm>
              <a:off x="2795211" y="1927849"/>
              <a:ext cx="711733" cy="255198"/>
            </a:xfrm>
            <a:prstGeom prst="rect">
              <a:avLst/>
            </a:prstGeom>
            <a:noFill/>
            <a:ln w="9525">
              <a:noFill/>
              <a:miter lim="800000"/>
              <a:headEnd/>
              <a:tailEnd/>
            </a:ln>
            <a:effectLst/>
          </p:spPr>
          <p:txBody>
            <a:bodyPr wrap="none" lIns="69850" tIns="34925" rIns="69850" bIns="34925" anchor="ctr">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2E2E"/>
                  </a:solidFill>
                  <a:effectLst/>
                  <a:uLnTx/>
                  <a:uFillTx/>
                  <a:latin typeface="Arial"/>
                </a:rPr>
                <a:t>Prepare</a:t>
              </a:r>
            </a:p>
          </p:txBody>
        </p:sp>
        <p:sp>
          <p:nvSpPr>
            <p:cNvPr id="115" name="Rectangle 24">
              <a:extLst>
                <a:ext uri="{FF2B5EF4-FFF2-40B4-BE49-F238E27FC236}">
                  <a16:creationId xmlns:a16="http://schemas.microsoft.com/office/drawing/2014/main" id="{0B64A89D-5E7F-41B4-8DFA-CDC346830ABC}"/>
                </a:ext>
              </a:extLst>
            </p:cNvPr>
            <p:cNvSpPr>
              <a:spLocks noChangeArrowheads="1"/>
            </p:cNvSpPr>
            <p:nvPr/>
          </p:nvSpPr>
          <p:spPr bwMode="auto">
            <a:xfrm>
              <a:off x="5534039" y="1927849"/>
              <a:ext cx="577081" cy="255198"/>
            </a:xfrm>
            <a:prstGeom prst="rect">
              <a:avLst/>
            </a:prstGeom>
            <a:noFill/>
            <a:ln w="9525">
              <a:noFill/>
              <a:miter lim="800000"/>
              <a:headEnd/>
              <a:tailEnd/>
            </a:ln>
            <a:effectLst/>
          </p:spPr>
          <p:txBody>
            <a:bodyPr wrap="none" lIns="69850" tIns="34925" rIns="69850" bIns="34925" anchor="ctr">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2E2E"/>
                  </a:solidFill>
                  <a:effectLst/>
                  <a:uLnTx/>
                  <a:uFillTx/>
                  <a:latin typeface="Arial"/>
                </a:rPr>
                <a:t>Adapt</a:t>
              </a:r>
            </a:p>
          </p:txBody>
        </p:sp>
        <p:sp>
          <p:nvSpPr>
            <p:cNvPr id="116" name="Rectangle 25">
              <a:extLst>
                <a:ext uri="{FF2B5EF4-FFF2-40B4-BE49-F238E27FC236}">
                  <a16:creationId xmlns:a16="http://schemas.microsoft.com/office/drawing/2014/main" id="{7456B94E-63BF-4EE3-BE32-91E46A0F397B}"/>
                </a:ext>
              </a:extLst>
            </p:cNvPr>
            <p:cNvSpPr>
              <a:spLocks noChangeArrowheads="1"/>
            </p:cNvSpPr>
            <p:nvPr/>
          </p:nvSpPr>
          <p:spPr bwMode="auto">
            <a:xfrm>
              <a:off x="7987309" y="1927849"/>
              <a:ext cx="1325959" cy="255198"/>
            </a:xfrm>
            <a:prstGeom prst="rect">
              <a:avLst/>
            </a:prstGeom>
            <a:noFill/>
            <a:ln w="9525">
              <a:noFill/>
              <a:miter lim="800000"/>
              <a:headEnd/>
              <a:tailEnd/>
            </a:ln>
            <a:effectLst/>
          </p:spPr>
          <p:txBody>
            <a:bodyPr lIns="69850" tIns="34925" rIns="69850" bIns="34925" anchor="ctr">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2E2E">
                      <a:lumMod val="75000"/>
                      <a:lumOff val="25000"/>
                    </a:srgbClr>
                  </a:solidFill>
                  <a:effectLst/>
                  <a:uLnTx/>
                  <a:uFillTx/>
                  <a:latin typeface="Arial"/>
                </a:rPr>
                <a:t>Optimize</a:t>
              </a:r>
            </a:p>
          </p:txBody>
        </p:sp>
        <p:sp>
          <p:nvSpPr>
            <p:cNvPr id="117" name="Rectangle 27">
              <a:extLst>
                <a:ext uri="{FF2B5EF4-FFF2-40B4-BE49-F238E27FC236}">
                  <a16:creationId xmlns:a16="http://schemas.microsoft.com/office/drawing/2014/main" id="{101BFF34-AB3C-4A7E-889D-CF9834DD3F99}"/>
                </a:ext>
              </a:extLst>
            </p:cNvPr>
            <p:cNvSpPr>
              <a:spLocks noChangeArrowheads="1"/>
            </p:cNvSpPr>
            <p:nvPr/>
          </p:nvSpPr>
          <p:spPr bwMode="auto">
            <a:xfrm>
              <a:off x="1404157" y="1927849"/>
              <a:ext cx="721351" cy="255198"/>
            </a:xfrm>
            <a:prstGeom prst="rect">
              <a:avLst/>
            </a:prstGeom>
            <a:noFill/>
            <a:ln w="9525">
              <a:noFill/>
              <a:miter lim="800000"/>
              <a:headEnd/>
              <a:tailEnd/>
            </a:ln>
            <a:effectLst/>
          </p:spPr>
          <p:txBody>
            <a:bodyPr wrap="none" lIns="69850" tIns="34925" rIns="69850" bIns="34925" anchor="ctr">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ECC26">
                      <a:lumMod val="50000"/>
                    </a:srgbClr>
                  </a:solidFill>
                  <a:effectLst/>
                  <a:uLnTx/>
                  <a:uFillTx/>
                  <a:latin typeface="Arial"/>
                </a:rPr>
                <a:t>Analyze</a:t>
              </a:r>
            </a:p>
          </p:txBody>
        </p:sp>
        <p:sp>
          <p:nvSpPr>
            <p:cNvPr id="118" name="Rectangle 28">
              <a:extLst>
                <a:ext uri="{FF2B5EF4-FFF2-40B4-BE49-F238E27FC236}">
                  <a16:creationId xmlns:a16="http://schemas.microsoft.com/office/drawing/2014/main" id="{67D51DBE-7705-449B-9EAD-8F3BF3C595A0}"/>
                </a:ext>
              </a:extLst>
            </p:cNvPr>
            <p:cNvSpPr>
              <a:spLocks noChangeArrowheads="1"/>
            </p:cNvSpPr>
            <p:nvPr/>
          </p:nvSpPr>
          <p:spPr bwMode="auto">
            <a:xfrm>
              <a:off x="4176647" y="1927849"/>
              <a:ext cx="687689" cy="255198"/>
            </a:xfrm>
            <a:prstGeom prst="rect">
              <a:avLst/>
            </a:prstGeom>
            <a:noFill/>
            <a:ln w="9525">
              <a:noFill/>
              <a:miter lim="800000"/>
              <a:headEnd/>
              <a:tailEnd/>
            </a:ln>
            <a:effectLst/>
          </p:spPr>
          <p:txBody>
            <a:bodyPr wrap="none" lIns="69850" tIns="34925" rIns="69850" bIns="34925" anchor="ctr">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2E2E"/>
                  </a:solidFill>
                  <a:effectLst/>
                  <a:uLnTx/>
                  <a:uFillTx/>
                  <a:latin typeface="Arial"/>
                </a:rPr>
                <a:t>Migrate</a:t>
              </a:r>
            </a:p>
          </p:txBody>
        </p:sp>
        <p:sp>
          <p:nvSpPr>
            <p:cNvPr id="119" name="Freeform 29">
              <a:extLst>
                <a:ext uri="{FF2B5EF4-FFF2-40B4-BE49-F238E27FC236}">
                  <a16:creationId xmlns:a16="http://schemas.microsoft.com/office/drawing/2014/main" id="{7A2FE9D8-17BD-4355-933B-E5C2B070B689}"/>
                </a:ext>
              </a:extLst>
            </p:cNvPr>
            <p:cNvSpPr>
              <a:spLocks/>
            </p:cNvSpPr>
            <p:nvPr/>
          </p:nvSpPr>
          <p:spPr bwMode="auto">
            <a:xfrm>
              <a:off x="3545316" y="1943237"/>
              <a:ext cx="592959" cy="234950"/>
            </a:xfrm>
            <a:custGeom>
              <a:avLst/>
              <a:gdLst/>
              <a:ahLst/>
              <a:cxnLst>
                <a:cxn ang="0">
                  <a:pos x="0" y="36"/>
                </a:cxn>
                <a:cxn ang="0">
                  <a:pos x="0" y="109"/>
                </a:cxn>
                <a:cxn ang="0">
                  <a:pos x="231" y="109"/>
                </a:cxn>
                <a:cxn ang="0">
                  <a:pos x="231" y="147"/>
                </a:cxn>
                <a:cxn ang="0">
                  <a:pos x="286" y="73"/>
                </a:cxn>
                <a:cxn ang="0">
                  <a:pos x="231" y="0"/>
                </a:cxn>
                <a:cxn ang="0">
                  <a:pos x="231" y="36"/>
                </a:cxn>
                <a:cxn ang="0">
                  <a:pos x="0" y="36"/>
                </a:cxn>
              </a:cxnLst>
              <a:rect l="0" t="0" r="r" b="b"/>
              <a:pathLst>
                <a:path w="287" h="148">
                  <a:moveTo>
                    <a:pt x="0" y="36"/>
                  </a:moveTo>
                  <a:lnTo>
                    <a:pt x="0" y="109"/>
                  </a:lnTo>
                  <a:lnTo>
                    <a:pt x="231" y="109"/>
                  </a:lnTo>
                  <a:lnTo>
                    <a:pt x="231" y="147"/>
                  </a:lnTo>
                  <a:lnTo>
                    <a:pt x="286" y="73"/>
                  </a:lnTo>
                  <a:lnTo>
                    <a:pt x="231" y="0"/>
                  </a:lnTo>
                  <a:lnTo>
                    <a:pt x="231" y="36"/>
                  </a:lnTo>
                  <a:lnTo>
                    <a:pt x="0" y="36"/>
                  </a:lnTo>
                </a:path>
              </a:pathLst>
            </a:custGeom>
            <a:solidFill>
              <a:srgbClr val="FECC26">
                <a:lumMod val="50000"/>
              </a:srgbClr>
            </a:solidFill>
            <a:ln w="9525" cap="rnd">
              <a:noFill/>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CC26"/>
                </a:solidFill>
                <a:effectLst/>
                <a:uLnTx/>
                <a:uFillTx/>
                <a:latin typeface="Arial"/>
              </a:endParaRPr>
            </a:p>
          </p:txBody>
        </p:sp>
        <p:sp>
          <p:nvSpPr>
            <p:cNvPr id="120" name="Freeform 30">
              <a:extLst>
                <a:ext uri="{FF2B5EF4-FFF2-40B4-BE49-F238E27FC236}">
                  <a16:creationId xmlns:a16="http://schemas.microsoft.com/office/drawing/2014/main" id="{A33441F9-CABF-490B-A0EF-6962F263C1A7}"/>
                </a:ext>
              </a:extLst>
            </p:cNvPr>
            <p:cNvSpPr>
              <a:spLocks/>
            </p:cNvSpPr>
            <p:nvPr/>
          </p:nvSpPr>
          <p:spPr bwMode="auto">
            <a:xfrm>
              <a:off x="4902708" y="1943237"/>
              <a:ext cx="592959" cy="234950"/>
            </a:xfrm>
            <a:custGeom>
              <a:avLst/>
              <a:gdLst/>
              <a:ahLst/>
              <a:cxnLst>
                <a:cxn ang="0">
                  <a:pos x="0" y="36"/>
                </a:cxn>
                <a:cxn ang="0">
                  <a:pos x="0" y="109"/>
                </a:cxn>
                <a:cxn ang="0">
                  <a:pos x="301" y="109"/>
                </a:cxn>
                <a:cxn ang="0">
                  <a:pos x="301" y="147"/>
                </a:cxn>
                <a:cxn ang="0">
                  <a:pos x="372" y="73"/>
                </a:cxn>
                <a:cxn ang="0">
                  <a:pos x="301" y="0"/>
                </a:cxn>
                <a:cxn ang="0">
                  <a:pos x="301" y="36"/>
                </a:cxn>
                <a:cxn ang="0">
                  <a:pos x="0" y="36"/>
                </a:cxn>
              </a:cxnLst>
              <a:rect l="0" t="0" r="r" b="b"/>
              <a:pathLst>
                <a:path w="373" h="148">
                  <a:moveTo>
                    <a:pt x="0" y="36"/>
                  </a:moveTo>
                  <a:lnTo>
                    <a:pt x="0" y="109"/>
                  </a:lnTo>
                  <a:lnTo>
                    <a:pt x="301" y="109"/>
                  </a:lnTo>
                  <a:lnTo>
                    <a:pt x="301" y="147"/>
                  </a:lnTo>
                  <a:lnTo>
                    <a:pt x="372" y="73"/>
                  </a:lnTo>
                  <a:lnTo>
                    <a:pt x="301" y="0"/>
                  </a:lnTo>
                  <a:lnTo>
                    <a:pt x="301" y="36"/>
                  </a:lnTo>
                  <a:lnTo>
                    <a:pt x="0" y="36"/>
                  </a:lnTo>
                </a:path>
              </a:pathLst>
            </a:custGeom>
            <a:solidFill>
              <a:srgbClr val="FECC26">
                <a:lumMod val="50000"/>
              </a:srgbClr>
            </a:solidFill>
            <a:ln w="9525" cap="rnd">
              <a:noFill/>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CC26"/>
                </a:solidFill>
                <a:effectLst/>
                <a:uLnTx/>
                <a:uFillTx/>
                <a:latin typeface="Arial"/>
              </a:endParaRPr>
            </a:p>
          </p:txBody>
        </p:sp>
        <p:sp>
          <p:nvSpPr>
            <p:cNvPr id="121" name="Freeform 31">
              <a:extLst>
                <a:ext uri="{FF2B5EF4-FFF2-40B4-BE49-F238E27FC236}">
                  <a16:creationId xmlns:a16="http://schemas.microsoft.com/office/drawing/2014/main" id="{528406AC-7DD6-4097-88FE-BDC3A3F95403}"/>
                </a:ext>
              </a:extLst>
            </p:cNvPr>
            <p:cNvSpPr>
              <a:spLocks/>
            </p:cNvSpPr>
            <p:nvPr/>
          </p:nvSpPr>
          <p:spPr bwMode="auto">
            <a:xfrm>
              <a:off x="6149492" y="1943237"/>
              <a:ext cx="592959" cy="234950"/>
            </a:xfrm>
            <a:custGeom>
              <a:avLst/>
              <a:gdLst/>
              <a:ahLst/>
              <a:cxnLst>
                <a:cxn ang="0">
                  <a:pos x="0" y="36"/>
                </a:cxn>
                <a:cxn ang="0">
                  <a:pos x="0" y="109"/>
                </a:cxn>
                <a:cxn ang="0">
                  <a:pos x="244" y="109"/>
                </a:cxn>
                <a:cxn ang="0">
                  <a:pos x="244" y="147"/>
                </a:cxn>
                <a:cxn ang="0">
                  <a:pos x="302" y="73"/>
                </a:cxn>
                <a:cxn ang="0">
                  <a:pos x="244" y="0"/>
                </a:cxn>
                <a:cxn ang="0">
                  <a:pos x="244" y="36"/>
                </a:cxn>
                <a:cxn ang="0">
                  <a:pos x="0" y="36"/>
                </a:cxn>
              </a:cxnLst>
              <a:rect l="0" t="0" r="r" b="b"/>
              <a:pathLst>
                <a:path w="303" h="148">
                  <a:moveTo>
                    <a:pt x="0" y="36"/>
                  </a:moveTo>
                  <a:lnTo>
                    <a:pt x="0" y="109"/>
                  </a:lnTo>
                  <a:lnTo>
                    <a:pt x="244" y="109"/>
                  </a:lnTo>
                  <a:lnTo>
                    <a:pt x="244" y="147"/>
                  </a:lnTo>
                  <a:lnTo>
                    <a:pt x="302" y="73"/>
                  </a:lnTo>
                  <a:lnTo>
                    <a:pt x="244" y="0"/>
                  </a:lnTo>
                  <a:lnTo>
                    <a:pt x="244" y="36"/>
                  </a:lnTo>
                  <a:lnTo>
                    <a:pt x="0" y="36"/>
                  </a:lnTo>
                </a:path>
              </a:pathLst>
            </a:custGeom>
            <a:solidFill>
              <a:srgbClr val="FECC26">
                <a:lumMod val="50000"/>
              </a:srgbClr>
            </a:solidFill>
            <a:ln w="9525" cap="rnd">
              <a:noFill/>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CC26"/>
                </a:solidFill>
                <a:effectLst/>
                <a:uLnTx/>
                <a:uFillTx/>
                <a:latin typeface="Arial"/>
              </a:endParaRPr>
            </a:p>
          </p:txBody>
        </p:sp>
        <p:sp>
          <p:nvSpPr>
            <p:cNvPr id="122" name="Rectangle 32">
              <a:extLst>
                <a:ext uri="{FF2B5EF4-FFF2-40B4-BE49-F238E27FC236}">
                  <a16:creationId xmlns:a16="http://schemas.microsoft.com/office/drawing/2014/main" id="{437566BE-B81D-4834-8817-6144F9FADA5E}"/>
                </a:ext>
              </a:extLst>
            </p:cNvPr>
            <p:cNvSpPr>
              <a:spLocks noChangeArrowheads="1"/>
            </p:cNvSpPr>
            <p:nvPr/>
          </p:nvSpPr>
          <p:spPr bwMode="auto">
            <a:xfrm>
              <a:off x="6780823" y="1927849"/>
              <a:ext cx="445443" cy="255198"/>
            </a:xfrm>
            <a:prstGeom prst="rect">
              <a:avLst/>
            </a:prstGeom>
            <a:noFill/>
            <a:ln w="9525">
              <a:noFill/>
              <a:miter lim="800000"/>
              <a:headEnd/>
              <a:tailEnd/>
            </a:ln>
            <a:effectLst/>
          </p:spPr>
          <p:txBody>
            <a:bodyPr wrap="none" lIns="69850" tIns="34925" rIns="69850" bIns="34925" anchor="ctr">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2E2E"/>
                  </a:solidFill>
                  <a:effectLst/>
                  <a:uLnTx/>
                  <a:uFillTx/>
                  <a:latin typeface="Arial"/>
                </a:rPr>
                <a:t>Test</a:t>
              </a:r>
            </a:p>
          </p:txBody>
        </p:sp>
        <p:sp>
          <p:nvSpPr>
            <p:cNvPr id="123" name="Freeform 33">
              <a:extLst>
                <a:ext uri="{FF2B5EF4-FFF2-40B4-BE49-F238E27FC236}">
                  <a16:creationId xmlns:a16="http://schemas.microsoft.com/office/drawing/2014/main" id="{B7A576E0-97B7-4A5A-A6E6-5E3AC88E22C3}"/>
                </a:ext>
              </a:extLst>
            </p:cNvPr>
            <p:cNvSpPr>
              <a:spLocks/>
            </p:cNvSpPr>
            <p:nvPr/>
          </p:nvSpPr>
          <p:spPr bwMode="auto">
            <a:xfrm>
              <a:off x="7264638" y="1943237"/>
              <a:ext cx="592959" cy="234950"/>
            </a:xfrm>
            <a:custGeom>
              <a:avLst/>
              <a:gdLst/>
              <a:ahLst/>
              <a:cxnLst>
                <a:cxn ang="0">
                  <a:pos x="0" y="36"/>
                </a:cxn>
                <a:cxn ang="0">
                  <a:pos x="0" y="109"/>
                </a:cxn>
                <a:cxn ang="0">
                  <a:pos x="315" y="109"/>
                </a:cxn>
                <a:cxn ang="0">
                  <a:pos x="315" y="147"/>
                </a:cxn>
                <a:cxn ang="0">
                  <a:pos x="389" y="73"/>
                </a:cxn>
                <a:cxn ang="0">
                  <a:pos x="315" y="0"/>
                </a:cxn>
                <a:cxn ang="0">
                  <a:pos x="315" y="36"/>
                </a:cxn>
                <a:cxn ang="0">
                  <a:pos x="0" y="36"/>
                </a:cxn>
              </a:cxnLst>
              <a:rect l="0" t="0" r="r" b="b"/>
              <a:pathLst>
                <a:path w="390" h="148">
                  <a:moveTo>
                    <a:pt x="0" y="36"/>
                  </a:moveTo>
                  <a:lnTo>
                    <a:pt x="0" y="109"/>
                  </a:lnTo>
                  <a:lnTo>
                    <a:pt x="315" y="109"/>
                  </a:lnTo>
                  <a:lnTo>
                    <a:pt x="315" y="147"/>
                  </a:lnTo>
                  <a:lnTo>
                    <a:pt x="389" y="73"/>
                  </a:lnTo>
                  <a:lnTo>
                    <a:pt x="315" y="0"/>
                  </a:lnTo>
                  <a:lnTo>
                    <a:pt x="315" y="36"/>
                  </a:lnTo>
                  <a:lnTo>
                    <a:pt x="0" y="36"/>
                  </a:lnTo>
                </a:path>
              </a:pathLst>
            </a:custGeom>
            <a:solidFill>
              <a:srgbClr val="FECC26">
                <a:lumMod val="50000"/>
              </a:srgbClr>
            </a:solidFill>
            <a:ln w="9525" cap="rnd">
              <a:noFill/>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CC26"/>
                </a:solidFill>
                <a:effectLst/>
                <a:uLnTx/>
                <a:uFillTx/>
                <a:latin typeface="Arial"/>
              </a:endParaRPr>
            </a:p>
          </p:txBody>
        </p:sp>
        <p:sp>
          <p:nvSpPr>
            <p:cNvPr id="124" name="Freeform 36">
              <a:extLst>
                <a:ext uri="{FF2B5EF4-FFF2-40B4-BE49-F238E27FC236}">
                  <a16:creationId xmlns:a16="http://schemas.microsoft.com/office/drawing/2014/main" id="{F2C4B612-3C0F-4C8A-838A-0EA3632C2B43}"/>
                </a:ext>
              </a:extLst>
            </p:cNvPr>
            <p:cNvSpPr>
              <a:spLocks/>
            </p:cNvSpPr>
            <p:nvPr/>
          </p:nvSpPr>
          <p:spPr bwMode="auto">
            <a:xfrm>
              <a:off x="1237469" y="2514601"/>
              <a:ext cx="1217613" cy="664741"/>
            </a:xfrm>
            <a:custGeom>
              <a:avLst/>
              <a:gdLst/>
              <a:ahLst/>
              <a:cxnLst>
                <a:cxn ang="0">
                  <a:pos x="0" y="0"/>
                </a:cxn>
                <a:cxn ang="0">
                  <a:pos x="571" y="0"/>
                </a:cxn>
                <a:cxn ang="0">
                  <a:pos x="707" y="154"/>
                </a:cxn>
                <a:cxn ang="0">
                  <a:pos x="571" y="309"/>
                </a:cxn>
                <a:cxn ang="0">
                  <a:pos x="0" y="309"/>
                </a:cxn>
                <a:cxn ang="0">
                  <a:pos x="133" y="154"/>
                </a:cxn>
                <a:cxn ang="0">
                  <a:pos x="0" y="0"/>
                </a:cxn>
              </a:cxnLst>
              <a:rect l="0" t="0" r="r" b="b"/>
              <a:pathLst>
                <a:path w="708" h="310">
                  <a:moveTo>
                    <a:pt x="0" y="0"/>
                  </a:moveTo>
                  <a:lnTo>
                    <a:pt x="571" y="0"/>
                  </a:lnTo>
                  <a:lnTo>
                    <a:pt x="707" y="154"/>
                  </a:lnTo>
                  <a:lnTo>
                    <a:pt x="571" y="309"/>
                  </a:lnTo>
                  <a:lnTo>
                    <a:pt x="0" y="309"/>
                  </a:lnTo>
                  <a:lnTo>
                    <a:pt x="133" y="154"/>
                  </a:lnTo>
                  <a:lnTo>
                    <a:pt x="0" y="0"/>
                  </a:lnTo>
                </a:path>
              </a:pathLst>
            </a:custGeom>
            <a:solidFill>
              <a:srgbClr val="1E5FBB"/>
            </a:solidFill>
            <a:ln w="12700" cap="rnd" cmpd="sng">
              <a:noFill/>
              <a:prstDash val="solid"/>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25" name="Rectangle 38">
              <a:extLst>
                <a:ext uri="{FF2B5EF4-FFF2-40B4-BE49-F238E27FC236}">
                  <a16:creationId xmlns:a16="http://schemas.microsoft.com/office/drawing/2014/main" id="{27E46BD9-CAA7-487B-A613-49C4C35C3027}"/>
                </a:ext>
              </a:extLst>
            </p:cNvPr>
            <p:cNvSpPr>
              <a:spLocks noChangeArrowheads="1"/>
            </p:cNvSpPr>
            <p:nvPr/>
          </p:nvSpPr>
          <p:spPr bwMode="auto">
            <a:xfrm>
              <a:off x="2795017" y="2262800"/>
              <a:ext cx="4892040" cy="1075486"/>
            </a:xfrm>
            <a:prstGeom prst="roundRect">
              <a:avLst>
                <a:gd name="adj" fmla="val 9582"/>
              </a:avLst>
            </a:prstGeom>
            <a:solidFill>
              <a:srgbClr val="FFFFFF"/>
            </a:solidFill>
            <a:ln w="9525" cap="flat" cmpd="sng" algn="ctr">
              <a:solidFill>
                <a:srgbClr val="FFFFFF">
                  <a:lumMod val="95000"/>
                </a:srgbClr>
              </a:solidFill>
              <a:prstDash val="solid"/>
              <a:round/>
              <a:headEnd type="none" w="med" len="med"/>
              <a:tailEnd type="none" w="med" len="med"/>
            </a:ln>
            <a:effectLst/>
            <a:scene3d>
              <a:camera prst="orthographicFront">
                <a:rot lat="0" lon="0" rev="0"/>
              </a:camera>
              <a:lightRig rig="contrasting" dir="t">
                <a:rot lat="0" lon="0" rev="7800000"/>
              </a:lightRig>
            </a:scene3d>
            <a:sp3d/>
          </p:spPr>
          <p:txBody>
            <a:bodyPr wrap="none" anchor="ctr"/>
            <a:lstStyle/>
            <a:p>
              <a:pPr marL="0" marR="0" lvl="0" indent="0" algn="ctr" defTabSz="957756" eaLnBrk="0"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234B">
                    <a:lumMod val="50000"/>
                  </a:srgbClr>
                </a:solidFill>
                <a:effectLst/>
                <a:uLnTx/>
                <a:uFillTx/>
                <a:latin typeface="Arial"/>
                <a:cs typeface="Arial" charset="0"/>
              </a:endParaRPr>
            </a:p>
          </p:txBody>
        </p:sp>
        <p:sp>
          <p:nvSpPr>
            <p:cNvPr id="126" name="Freeform 40">
              <a:extLst>
                <a:ext uri="{FF2B5EF4-FFF2-40B4-BE49-F238E27FC236}">
                  <a16:creationId xmlns:a16="http://schemas.microsoft.com/office/drawing/2014/main" id="{840E9E2A-02F7-42B8-9D55-02F34199A7EC}"/>
                </a:ext>
              </a:extLst>
            </p:cNvPr>
            <p:cNvSpPr>
              <a:spLocks/>
            </p:cNvSpPr>
            <p:nvPr/>
          </p:nvSpPr>
          <p:spPr bwMode="auto">
            <a:xfrm>
              <a:off x="5251487" y="2514601"/>
              <a:ext cx="1183515" cy="666885"/>
            </a:xfrm>
            <a:custGeom>
              <a:avLst/>
              <a:gdLst/>
              <a:ahLst/>
              <a:cxnLst>
                <a:cxn ang="0">
                  <a:pos x="0" y="0"/>
                </a:cxn>
                <a:cxn ang="0">
                  <a:pos x="571" y="0"/>
                </a:cxn>
                <a:cxn ang="0">
                  <a:pos x="707" y="155"/>
                </a:cxn>
                <a:cxn ang="0">
                  <a:pos x="571" y="310"/>
                </a:cxn>
                <a:cxn ang="0">
                  <a:pos x="0" y="310"/>
                </a:cxn>
                <a:cxn ang="0">
                  <a:pos x="134" y="155"/>
                </a:cxn>
                <a:cxn ang="0">
                  <a:pos x="0" y="0"/>
                </a:cxn>
              </a:cxnLst>
              <a:rect l="0" t="0" r="r" b="b"/>
              <a:pathLst>
                <a:path w="708" h="311">
                  <a:moveTo>
                    <a:pt x="0" y="0"/>
                  </a:moveTo>
                  <a:lnTo>
                    <a:pt x="571" y="0"/>
                  </a:lnTo>
                  <a:lnTo>
                    <a:pt x="707" y="155"/>
                  </a:lnTo>
                  <a:lnTo>
                    <a:pt x="571" y="310"/>
                  </a:lnTo>
                  <a:lnTo>
                    <a:pt x="0" y="310"/>
                  </a:lnTo>
                  <a:lnTo>
                    <a:pt x="134" y="155"/>
                  </a:lnTo>
                  <a:lnTo>
                    <a:pt x="0" y="0"/>
                  </a:lnTo>
                </a:path>
              </a:pathLst>
            </a:custGeom>
            <a:solidFill>
              <a:srgbClr val="1E5FBB"/>
            </a:solidFill>
            <a:ln w="12700" cap="rnd" cmpd="sng">
              <a:noFill/>
              <a:prstDash val="solid"/>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27" name="Freeform 43">
              <a:extLst>
                <a:ext uri="{FF2B5EF4-FFF2-40B4-BE49-F238E27FC236}">
                  <a16:creationId xmlns:a16="http://schemas.microsoft.com/office/drawing/2014/main" id="{68B291AE-204F-42C7-AA41-F7F5A88A267D}"/>
                </a:ext>
              </a:extLst>
            </p:cNvPr>
            <p:cNvSpPr>
              <a:spLocks/>
            </p:cNvSpPr>
            <p:nvPr/>
          </p:nvSpPr>
          <p:spPr bwMode="auto">
            <a:xfrm>
              <a:off x="6391121" y="2514601"/>
              <a:ext cx="1181844" cy="666885"/>
            </a:xfrm>
            <a:custGeom>
              <a:avLst/>
              <a:gdLst/>
              <a:ahLst/>
              <a:cxnLst>
                <a:cxn ang="0">
                  <a:pos x="0" y="0"/>
                </a:cxn>
                <a:cxn ang="0">
                  <a:pos x="570" y="0"/>
                </a:cxn>
                <a:cxn ang="0">
                  <a:pos x="706" y="155"/>
                </a:cxn>
                <a:cxn ang="0">
                  <a:pos x="570" y="310"/>
                </a:cxn>
                <a:cxn ang="0">
                  <a:pos x="0" y="310"/>
                </a:cxn>
                <a:cxn ang="0">
                  <a:pos x="133" y="155"/>
                </a:cxn>
                <a:cxn ang="0">
                  <a:pos x="0" y="0"/>
                </a:cxn>
              </a:cxnLst>
              <a:rect l="0" t="0" r="r" b="b"/>
              <a:pathLst>
                <a:path w="707" h="311">
                  <a:moveTo>
                    <a:pt x="0" y="0"/>
                  </a:moveTo>
                  <a:lnTo>
                    <a:pt x="570" y="0"/>
                  </a:lnTo>
                  <a:lnTo>
                    <a:pt x="706" y="155"/>
                  </a:lnTo>
                  <a:lnTo>
                    <a:pt x="570" y="310"/>
                  </a:lnTo>
                  <a:lnTo>
                    <a:pt x="0" y="310"/>
                  </a:lnTo>
                  <a:lnTo>
                    <a:pt x="133" y="155"/>
                  </a:lnTo>
                  <a:lnTo>
                    <a:pt x="0" y="0"/>
                  </a:lnTo>
                </a:path>
              </a:pathLst>
            </a:custGeom>
            <a:solidFill>
              <a:srgbClr val="1E5FBB"/>
            </a:solidFill>
            <a:ln w="12700" cap="rnd" cmpd="sng">
              <a:noFill/>
              <a:prstDash val="solid"/>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28" name="Freeform 51">
              <a:extLst>
                <a:ext uri="{FF2B5EF4-FFF2-40B4-BE49-F238E27FC236}">
                  <a16:creationId xmlns:a16="http://schemas.microsoft.com/office/drawing/2014/main" id="{7F96D8CF-2510-475C-943D-960BCF8EC500}"/>
                </a:ext>
              </a:extLst>
            </p:cNvPr>
            <p:cNvSpPr>
              <a:spLocks/>
            </p:cNvSpPr>
            <p:nvPr/>
          </p:nvSpPr>
          <p:spPr bwMode="auto">
            <a:xfrm>
              <a:off x="4111854" y="2514601"/>
              <a:ext cx="1183515" cy="664742"/>
            </a:xfrm>
            <a:custGeom>
              <a:avLst/>
              <a:gdLst/>
              <a:ahLst/>
              <a:cxnLst>
                <a:cxn ang="0">
                  <a:pos x="0" y="0"/>
                </a:cxn>
                <a:cxn ang="0">
                  <a:pos x="571" y="0"/>
                </a:cxn>
                <a:cxn ang="0">
                  <a:pos x="707" y="154"/>
                </a:cxn>
                <a:cxn ang="0">
                  <a:pos x="571" y="309"/>
                </a:cxn>
                <a:cxn ang="0">
                  <a:pos x="0" y="309"/>
                </a:cxn>
                <a:cxn ang="0">
                  <a:pos x="134" y="154"/>
                </a:cxn>
                <a:cxn ang="0">
                  <a:pos x="0" y="0"/>
                </a:cxn>
              </a:cxnLst>
              <a:rect l="0" t="0" r="r" b="b"/>
              <a:pathLst>
                <a:path w="708" h="310">
                  <a:moveTo>
                    <a:pt x="0" y="0"/>
                  </a:moveTo>
                  <a:lnTo>
                    <a:pt x="571" y="0"/>
                  </a:lnTo>
                  <a:lnTo>
                    <a:pt x="707" y="154"/>
                  </a:lnTo>
                  <a:lnTo>
                    <a:pt x="571" y="309"/>
                  </a:lnTo>
                  <a:lnTo>
                    <a:pt x="0" y="309"/>
                  </a:lnTo>
                  <a:lnTo>
                    <a:pt x="134" y="154"/>
                  </a:lnTo>
                  <a:lnTo>
                    <a:pt x="0" y="0"/>
                  </a:lnTo>
                </a:path>
              </a:pathLst>
            </a:custGeom>
            <a:solidFill>
              <a:srgbClr val="1E5FBB"/>
            </a:solidFill>
            <a:ln w="12700" cap="rnd" cmpd="sng">
              <a:noFill/>
              <a:prstDash val="solid"/>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29" name="Freeform 56">
              <a:extLst>
                <a:ext uri="{FF2B5EF4-FFF2-40B4-BE49-F238E27FC236}">
                  <a16:creationId xmlns:a16="http://schemas.microsoft.com/office/drawing/2014/main" id="{6825037B-B7A7-435A-86AC-1D7FEAC8D2EE}"/>
                </a:ext>
              </a:extLst>
            </p:cNvPr>
            <p:cNvSpPr>
              <a:spLocks/>
            </p:cNvSpPr>
            <p:nvPr/>
          </p:nvSpPr>
          <p:spPr bwMode="auto">
            <a:xfrm>
              <a:off x="2853946" y="2514601"/>
              <a:ext cx="1301790" cy="664742"/>
            </a:xfrm>
            <a:custGeom>
              <a:avLst/>
              <a:gdLst/>
              <a:ahLst/>
              <a:cxnLst>
                <a:cxn ang="0">
                  <a:pos x="0" y="0"/>
                </a:cxn>
                <a:cxn ang="0">
                  <a:pos x="572" y="0"/>
                </a:cxn>
                <a:cxn ang="0">
                  <a:pos x="708" y="154"/>
                </a:cxn>
                <a:cxn ang="0">
                  <a:pos x="572" y="309"/>
                </a:cxn>
                <a:cxn ang="0">
                  <a:pos x="0" y="309"/>
                </a:cxn>
                <a:cxn ang="0">
                  <a:pos x="134" y="154"/>
                </a:cxn>
                <a:cxn ang="0">
                  <a:pos x="0" y="0"/>
                </a:cxn>
              </a:cxnLst>
              <a:rect l="0" t="0" r="r" b="b"/>
              <a:pathLst>
                <a:path w="709" h="310">
                  <a:moveTo>
                    <a:pt x="0" y="0"/>
                  </a:moveTo>
                  <a:lnTo>
                    <a:pt x="572" y="0"/>
                  </a:lnTo>
                  <a:lnTo>
                    <a:pt x="708" y="154"/>
                  </a:lnTo>
                  <a:lnTo>
                    <a:pt x="572" y="309"/>
                  </a:lnTo>
                  <a:lnTo>
                    <a:pt x="0" y="309"/>
                  </a:lnTo>
                  <a:lnTo>
                    <a:pt x="134" y="154"/>
                  </a:lnTo>
                  <a:lnTo>
                    <a:pt x="0" y="0"/>
                  </a:lnTo>
                </a:path>
              </a:pathLst>
            </a:custGeom>
            <a:solidFill>
              <a:srgbClr val="1E5FBB"/>
            </a:solidFill>
            <a:ln w="12700" cap="rnd" cmpd="sng">
              <a:noFill/>
              <a:prstDash val="solid"/>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30" name="Rectangle 59">
              <a:extLst>
                <a:ext uri="{FF2B5EF4-FFF2-40B4-BE49-F238E27FC236}">
                  <a16:creationId xmlns:a16="http://schemas.microsoft.com/office/drawing/2014/main" id="{27C786CE-EE0F-4724-AE69-8ACDFF1D5A90}"/>
                </a:ext>
              </a:extLst>
            </p:cNvPr>
            <p:cNvSpPr>
              <a:spLocks noChangeArrowheads="1"/>
            </p:cNvSpPr>
            <p:nvPr/>
          </p:nvSpPr>
          <p:spPr bwMode="auto">
            <a:xfrm>
              <a:off x="1544910" y="2235823"/>
              <a:ext cx="602730" cy="255198"/>
            </a:xfrm>
            <a:prstGeom prst="rect">
              <a:avLst/>
            </a:prstGeom>
            <a:noFill/>
            <a:ln w="9525">
              <a:noFill/>
              <a:miter lim="800000"/>
              <a:headEnd/>
              <a:tailEnd/>
            </a:ln>
            <a:effectLst/>
          </p:spPr>
          <p:txBody>
            <a:bodyPr wrap="none" lIns="69850" tIns="34925" rIns="69850" bIns="34925" anchor="ctr">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234B">
                      <a:lumMod val="50000"/>
                    </a:srgbClr>
                  </a:solidFill>
                  <a:effectLst/>
                  <a:uLnTx/>
                  <a:uFillTx/>
                  <a:latin typeface="Arial"/>
                </a:rPr>
                <a:t>Step 1</a:t>
              </a:r>
            </a:p>
          </p:txBody>
        </p:sp>
        <p:sp>
          <p:nvSpPr>
            <p:cNvPr id="131" name="Rectangle 60">
              <a:extLst>
                <a:ext uri="{FF2B5EF4-FFF2-40B4-BE49-F238E27FC236}">
                  <a16:creationId xmlns:a16="http://schemas.microsoft.com/office/drawing/2014/main" id="{A6C97FF2-A288-4B80-BC22-9382744CE528}"/>
                </a:ext>
              </a:extLst>
            </p:cNvPr>
            <p:cNvSpPr>
              <a:spLocks noChangeArrowheads="1"/>
            </p:cNvSpPr>
            <p:nvPr/>
          </p:nvSpPr>
          <p:spPr bwMode="auto">
            <a:xfrm>
              <a:off x="3203476" y="2235823"/>
              <a:ext cx="602730" cy="255198"/>
            </a:xfrm>
            <a:prstGeom prst="rect">
              <a:avLst/>
            </a:prstGeom>
            <a:noFill/>
            <a:ln w="9525">
              <a:noFill/>
              <a:miter lim="800000"/>
              <a:headEnd/>
              <a:tailEnd/>
            </a:ln>
            <a:effectLst/>
          </p:spPr>
          <p:txBody>
            <a:bodyPr wrap="none" lIns="69850" tIns="34925" rIns="69850" bIns="34925" anchor="ctr">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234B">
                      <a:lumMod val="50000"/>
                    </a:srgbClr>
                  </a:solidFill>
                  <a:effectLst/>
                  <a:uLnTx/>
                  <a:uFillTx/>
                  <a:latin typeface="Arial"/>
                </a:rPr>
                <a:t>Step 2</a:t>
              </a:r>
            </a:p>
          </p:txBody>
        </p:sp>
        <p:sp>
          <p:nvSpPr>
            <p:cNvPr id="132" name="Rectangle 61">
              <a:extLst>
                <a:ext uri="{FF2B5EF4-FFF2-40B4-BE49-F238E27FC236}">
                  <a16:creationId xmlns:a16="http://schemas.microsoft.com/office/drawing/2014/main" id="{A9E4B023-F8B6-43D8-A107-CF8B1D41269E}"/>
                </a:ext>
              </a:extLst>
            </p:cNvPr>
            <p:cNvSpPr>
              <a:spLocks noChangeArrowheads="1"/>
            </p:cNvSpPr>
            <p:nvPr/>
          </p:nvSpPr>
          <p:spPr bwMode="auto">
            <a:xfrm>
              <a:off x="4402246" y="2235823"/>
              <a:ext cx="602730" cy="255198"/>
            </a:xfrm>
            <a:prstGeom prst="rect">
              <a:avLst/>
            </a:prstGeom>
            <a:noFill/>
            <a:ln w="9525">
              <a:noFill/>
              <a:miter lim="800000"/>
              <a:headEnd/>
              <a:tailEnd/>
            </a:ln>
            <a:effectLst/>
          </p:spPr>
          <p:txBody>
            <a:bodyPr wrap="none" lIns="69850" tIns="34925" rIns="69850" bIns="34925" anchor="ctr">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234B">
                      <a:lumMod val="50000"/>
                    </a:srgbClr>
                  </a:solidFill>
                  <a:effectLst/>
                  <a:uLnTx/>
                  <a:uFillTx/>
                  <a:latin typeface="Arial"/>
                </a:rPr>
                <a:t>Step 3</a:t>
              </a:r>
            </a:p>
          </p:txBody>
        </p:sp>
        <p:sp>
          <p:nvSpPr>
            <p:cNvPr id="133" name="Rectangle 62">
              <a:extLst>
                <a:ext uri="{FF2B5EF4-FFF2-40B4-BE49-F238E27FC236}">
                  <a16:creationId xmlns:a16="http://schemas.microsoft.com/office/drawing/2014/main" id="{CEDA2E24-590C-4C48-A259-C47622504CB2}"/>
                </a:ext>
              </a:extLst>
            </p:cNvPr>
            <p:cNvSpPr>
              <a:spLocks noChangeArrowheads="1"/>
            </p:cNvSpPr>
            <p:nvPr/>
          </p:nvSpPr>
          <p:spPr bwMode="auto">
            <a:xfrm>
              <a:off x="5541879" y="2235823"/>
              <a:ext cx="602730" cy="255198"/>
            </a:xfrm>
            <a:prstGeom prst="rect">
              <a:avLst/>
            </a:prstGeom>
            <a:noFill/>
            <a:ln w="9525">
              <a:noFill/>
              <a:miter lim="800000"/>
              <a:headEnd/>
              <a:tailEnd/>
            </a:ln>
            <a:effectLst/>
          </p:spPr>
          <p:txBody>
            <a:bodyPr wrap="none" lIns="69850" tIns="34925" rIns="69850" bIns="34925" anchor="ctr">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234B">
                      <a:lumMod val="50000"/>
                    </a:srgbClr>
                  </a:solidFill>
                  <a:effectLst/>
                  <a:uLnTx/>
                  <a:uFillTx/>
                  <a:latin typeface="Arial"/>
                </a:rPr>
                <a:t>Step 4</a:t>
              </a:r>
            </a:p>
          </p:txBody>
        </p:sp>
        <p:sp>
          <p:nvSpPr>
            <p:cNvPr id="134" name="Rectangle 63">
              <a:extLst>
                <a:ext uri="{FF2B5EF4-FFF2-40B4-BE49-F238E27FC236}">
                  <a16:creationId xmlns:a16="http://schemas.microsoft.com/office/drawing/2014/main" id="{2E474E24-6634-4792-B83A-8929FA250EA4}"/>
                </a:ext>
              </a:extLst>
            </p:cNvPr>
            <p:cNvSpPr>
              <a:spLocks noChangeArrowheads="1"/>
            </p:cNvSpPr>
            <p:nvPr/>
          </p:nvSpPr>
          <p:spPr bwMode="auto">
            <a:xfrm>
              <a:off x="6680678" y="2235823"/>
              <a:ext cx="602730" cy="255198"/>
            </a:xfrm>
            <a:prstGeom prst="rect">
              <a:avLst/>
            </a:prstGeom>
            <a:noFill/>
            <a:ln w="9525">
              <a:noFill/>
              <a:miter lim="800000"/>
              <a:headEnd/>
              <a:tailEnd/>
            </a:ln>
            <a:effectLst/>
          </p:spPr>
          <p:txBody>
            <a:bodyPr wrap="none" lIns="69850" tIns="34925" rIns="69850" bIns="34925" anchor="ctr">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234B">
                      <a:lumMod val="50000"/>
                    </a:srgbClr>
                  </a:solidFill>
                  <a:effectLst/>
                  <a:uLnTx/>
                  <a:uFillTx/>
                  <a:latin typeface="Arial"/>
                </a:rPr>
                <a:t>Step 5</a:t>
              </a:r>
            </a:p>
          </p:txBody>
        </p:sp>
        <p:sp>
          <p:nvSpPr>
            <p:cNvPr id="135" name="Rectangle 66">
              <a:extLst>
                <a:ext uri="{FF2B5EF4-FFF2-40B4-BE49-F238E27FC236}">
                  <a16:creationId xmlns:a16="http://schemas.microsoft.com/office/drawing/2014/main" id="{E9159F32-B7D6-430C-98BD-63CC2E6836A1}"/>
                </a:ext>
              </a:extLst>
            </p:cNvPr>
            <p:cNvSpPr>
              <a:spLocks noChangeArrowheads="1"/>
            </p:cNvSpPr>
            <p:nvPr/>
          </p:nvSpPr>
          <p:spPr bwMode="auto">
            <a:xfrm>
              <a:off x="7944266" y="1941650"/>
              <a:ext cx="1403350" cy="1382121"/>
            </a:xfrm>
            <a:prstGeom prst="roundRect">
              <a:avLst>
                <a:gd name="adj" fmla="val 6847"/>
              </a:avLst>
            </a:prstGeom>
            <a:noFill/>
            <a:ln w="9525">
              <a:solidFill>
                <a:srgbClr val="9F958F"/>
              </a:solidFill>
              <a:prstDash val="dash"/>
              <a:miter lim="800000"/>
              <a:headEnd/>
              <a:tailEnd/>
            </a:ln>
            <a:effectLst/>
          </p:spPr>
          <p:txBody>
            <a:bodyPr wrap="none"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36" name="Rectangle 67">
              <a:extLst>
                <a:ext uri="{FF2B5EF4-FFF2-40B4-BE49-F238E27FC236}">
                  <a16:creationId xmlns:a16="http://schemas.microsoft.com/office/drawing/2014/main" id="{088BAD47-5E25-40E8-92A5-9E69FADEE7ED}"/>
                </a:ext>
              </a:extLst>
            </p:cNvPr>
            <p:cNvSpPr>
              <a:spLocks noChangeArrowheads="1"/>
            </p:cNvSpPr>
            <p:nvPr/>
          </p:nvSpPr>
          <p:spPr bwMode="auto">
            <a:xfrm>
              <a:off x="1062050" y="1941650"/>
              <a:ext cx="1568450" cy="1396636"/>
            </a:xfrm>
            <a:prstGeom prst="roundRect">
              <a:avLst>
                <a:gd name="adj" fmla="val 4391"/>
              </a:avLst>
            </a:prstGeom>
            <a:noFill/>
            <a:ln w="9525">
              <a:solidFill>
                <a:srgbClr val="9F958F"/>
              </a:solidFill>
              <a:prstDash val="dash"/>
              <a:miter lim="800000"/>
              <a:headEnd/>
              <a:tailEnd/>
            </a:ln>
            <a:effectLst/>
          </p:spPr>
          <p:txBody>
            <a:bodyPr wrap="none"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37" name="Text Box 71">
              <a:extLst>
                <a:ext uri="{FF2B5EF4-FFF2-40B4-BE49-F238E27FC236}">
                  <a16:creationId xmlns:a16="http://schemas.microsoft.com/office/drawing/2014/main" id="{7FA1C762-D9F9-4245-9A74-4AE7BBEF26F5}"/>
                </a:ext>
              </a:extLst>
            </p:cNvPr>
            <p:cNvSpPr txBox="1">
              <a:spLocks noChangeArrowheads="1"/>
            </p:cNvSpPr>
            <p:nvPr/>
          </p:nvSpPr>
          <p:spPr bwMode="auto">
            <a:xfrm>
              <a:off x="3036869" y="4642349"/>
              <a:ext cx="1670070" cy="246863"/>
            </a:xfrm>
            <a:prstGeom prst="roundRect">
              <a:avLst/>
            </a:prstGeom>
            <a:solidFill>
              <a:srgbClr val="0098CC"/>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Offshore Delivery Lead</a:t>
              </a:r>
            </a:p>
          </p:txBody>
        </p:sp>
        <p:sp>
          <p:nvSpPr>
            <p:cNvPr id="138" name="Text Box 72">
              <a:extLst>
                <a:ext uri="{FF2B5EF4-FFF2-40B4-BE49-F238E27FC236}">
                  <a16:creationId xmlns:a16="http://schemas.microsoft.com/office/drawing/2014/main" id="{5972663F-43E3-4AD1-A290-3F7BB4820130}"/>
                </a:ext>
              </a:extLst>
            </p:cNvPr>
            <p:cNvSpPr txBox="1">
              <a:spLocks noChangeArrowheads="1"/>
            </p:cNvSpPr>
            <p:nvPr/>
          </p:nvSpPr>
          <p:spPr bwMode="auto">
            <a:xfrm>
              <a:off x="3037689" y="4966946"/>
              <a:ext cx="1665157" cy="246863"/>
            </a:xfrm>
            <a:prstGeom prst="roundRect">
              <a:avLst/>
            </a:prstGeom>
            <a:solidFill>
              <a:srgbClr val="0098CC"/>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Delivery Team</a:t>
              </a:r>
            </a:p>
          </p:txBody>
        </p:sp>
        <p:sp>
          <p:nvSpPr>
            <p:cNvPr id="139" name="AutoShape 110">
              <a:extLst>
                <a:ext uri="{FF2B5EF4-FFF2-40B4-BE49-F238E27FC236}">
                  <a16:creationId xmlns:a16="http://schemas.microsoft.com/office/drawing/2014/main" id="{0469B999-ADEE-4AF9-BA54-42672BF476CA}"/>
                </a:ext>
              </a:extLst>
            </p:cNvPr>
            <p:cNvSpPr>
              <a:spLocks noChangeArrowheads="1"/>
            </p:cNvSpPr>
            <p:nvPr/>
          </p:nvSpPr>
          <p:spPr bwMode="auto">
            <a:xfrm>
              <a:off x="638174" y="5616138"/>
              <a:ext cx="8911469" cy="460812"/>
            </a:xfrm>
            <a:prstGeom prst="roundRect">
              <a:avLst>
                <a:gd name="adj" fmla="val 18843"/>
              </a:avLst>
            </a:prstGeom>
            <a:solidFill>
              <a:srgbClr val="2E2E2E">
                <a:lumMod val="75000"/>
                <a:lumOff val="25000"/>
              </a:srgbClr>
            </a:solidFill>
            <a:ln w="12700">
              <a:noFill/>
              <a:round/>
              <a:headEnd/>
              <a:tailEnd/>
            </a:ln>
            <a:effectLst/>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rPr>
                <a:t>Tools, Templates, Best Practices, Accelerators</a:t>
              </a:r>
            </a:p>
          </p:txBody>
        </p:sp>
        <p:sp>
          <p:nvSpPr>
            <p:cNvPr id="140" name="Line 111">
              <a:extLst>
                <a:ext uri="{FF2B5EF4-FFF2-40B4-BE49-F238E27FC236}">
                  <a16:creationId xmlns:a16="http://schemas.microsoft.com/office/drawing/2014/main" id="{B5407C1C-0068-43EA-8E60-5C7084B65263}"/>
                </a:ext>
              </a:extLst>
            </p:cNvPr>
            <p:cNvSpPr>
              <a:spLocks noChangeShapeType="1"/>
            </p:cNvSpPr>
            <p:nvPr/>
          </p:nvSpPr>
          <p:spPr bwMode="auto">
            <a:xfrm>
              <a:off x="2642538" y="3603762"/>
              <a:ext cx="0" cy="1295400"/>
            </a:xfrm>
            <a:prstGeom prst="line">
              <a:avLst/>
            </a:prstGeom>
            <a:noFill/>
            <a:ln w="19050">
              <a:solidFill>
                <a:srgbClr val="003366"/>
              </a:solidFill>
              <a:prstDash val="sysDot"/>
              <a:round/>
              <a:headEnd/>
              <a:tailEnd/>
            </a:ln>
            <a:effectLst/>
          </p:spPr>
          <p:txBody>
            <a:bodyPr wrap="none"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41" name="Line 112">
              <a:extLst>
                <a:ext uri="{FF2B5EF4-FFF2-40B4-BE49-F238E27FC236}">
                  <a16:creationId xmlns:a16="http://schemas.microsoft.com/office/drawing/2014/main" id="{9E3E65DD-8C34-4C1E-AE4A-B46C98DE49DB}"/>
                </a:ext>
              </a:extLst>
            </p:cNvPr>
            <p:cNvSpPr>
              <a:spLocks noChangeShapeType="1"/>
            </p:cNvSpPr>
            <p:nvPr/>
          </p:nvSpPr>
          <p:spPr bwMode="auto">
            <a:xfrm>
              <a:off x="7827711" y="3603762"/>
              <a:ext cx="0" cy="1295400"/>
            </a:xfrm>
            <a:prstGeom prst="line">
              <a:avLst/>
            </a:prstGeom>
            <a:noFill/>
            <a:ln w="19050">
              <a:solidFill>
                <a:srgbClr val="003366"/>
              </a:solidFill>
              <a:prstDash val="sysDot"/>
              <a:round/>
              <a:headEnd/>
              <a:tailEnd/>
            </a:ln>
            <a:effectLst/>
          </p:spPr>
          <p:txBody>
            <a:bodyPr wrap="none"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42" name="AutoShape 113">
              <a:extLst>
                <a:ext uri="{FF2B5EF4-FFF2-40B4-BE49-F238E27FC236}">
                  <a16:creationId xmlns:a16="http://schemas.microsoft.com/office/drawing/2014/main" id="{D76EEC67-2AAE-4B6E-B9AF-51D5BFAE6A5F}"/>
                </a:ext>
              </a:extLst>
            </p:cNvPr>
            <p:cNvSpPr>
              <a:spLocks noChangeArrowheads="1"/>
            </p:cNvSpPr>
            <p:nvPr/>
          </p:nvSpPr>
          <p:spPr bwMode="auto">
            <a:xfrm>
              <a:off x="2611582" y="3701499"/>
              <a:ext cx="5200650" cy="550247"/>
            </a:xfrm>
            <a:prstGeom prst="leftRightArrow">
              <a:avLst>
                <a:gd name="adj1" fmla="val 50000"/>
                <a:gd name="adj2" fmla="val 62118"/>
              </a:avLst>
            </a:prstGeom>
            <a:solidFill>
              <a:srgbClr val="FECC26">
                <a:lumMod val="50000"/>
              </a:srgbClr>
            </a:solidFill>
            <a:ln w="9525" algn="ctr">
              <a:noFill/>
              <a:miter lim="800000"/>
              <a:headEnd/>
              <a:tailEnd/>
            </a:ln>
            <a:effectLst/>
          </p:spPr>
          <p:txBody>
            <a:bodyPr wrap="square" lIns="0" tIns="0" rIns="0" bIns="0"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a:rPr>
                <a:t>SAP S/4 HANA Migration Factory</a:t>
              </a:r>
            </a:p>
          </p:txBody>
        </p:sp>
        <p:sp>
          <p:nvSpPr>
            <p:cNvPr id="143" name="AutoShape 119">
              <a:extLst>
                <a:ext uri="{FF2B5EF4-FFF2-40B4-BE49-F238E27FC236}">
                  <a16:creationId xmlns:a16="http://schemas.microsoft.com/office/drawing/2014/main" id="{64CE01DD-D65D-4681-B6EE-38FA963703EA}"/>
                </a:ext>
              </a:extLst>
            </p:cNvPr>
            <p:cNvSpPr>
              <a:spLocks noChangeArrowheads="1"/>
            </p:cNvSpPr>
            <p:nvPr/>
          </p:nvSpPr>
          <p:spPr bwMode="auto">
            <a:xfrm>
              <a:off x="1661397" y="3527561"/>
              <a:ext cx="412750" cy="1929809"/>
            </a:xfrm>
            <a:prstGeom prst="upArrow">
              <a:avLst>
                <a:gd name="adj1" fmla="val 42500"/>
                <a:gd name="adj2" fmla="val 41527"/>
              </a:avLst>
            </a:prstGeom>
            <a:solidFill>
              <a:srgbClr val="FECC26">
                <a:lumMod val="50000"/>
              </a:srgbClr>
            </a:solidFill>
            <a:ln w="19050">
              <a:noFill/>
              <a:miter lim="800000"/>
              <a:headEnd/>
              <a:tailEnd/>
            </a:ln>
            <a:effectLst/>
          </p:spPr>
          <p:txBody>
            <a:bodyPr wrap="none"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44" name="AutoShape 120">
              <a:extLst>
                <a:ext uri="{FF2B5EF4-FFF2-40B4-BE49-F238E27FC236}">
                  <a16:creationId xmlns:a16="http://schemas.microsoft.com/office/drawing/2014/main" id="{22291C1F-812C-4BA9-879C-7D95E6D72466}"/>
                </a:ext>
              </a:extLst>
            </p:cNvPr>
            <p:cNvSpPr>
              <a:spLocks noChangeArrowheads="1"/>
            </p:cNvSpPr>
            <p:nvPr/>
          </p:nvSpPr>
          <p:spPr bwMode="auto">
            <a:xfrm>
              <a:off x="8366005" y="3527561"/>
              <a:ext cx="412750" cy="1929809"/>
            </a:xfrm>
            <a:prstGeom prst="upArrow">
              <a:avLst>
                <a:gd name="adj1" fmla="val 42500"/>
                <a:gd name="adj2" fmla="val 47282"/>
              </a:avLst>
            </a:prstGeom>
            <a:solidFill>
              <a:srgbClr val="FECC26">
                <a:lumMod val="50000"/>
              </a:srgbClr>
            </a:solidFill>
            <a:ln w="19050">
              <a:noFill/>
              <a:miter lim="800000"/>
              <a:headEnd/>
              <a:tailEnd/>
            </a:ln>
            <a:effectLst/>
          </p:spPr>
          <p:txBody>
            <a:bodyPr wrap="none"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45" name="AutoShape 118">
              <a:extLst>
                <a:ext uri="{FF2B5EF4-FFF2-40B4-BE49-F238E27FC236}">
                  <a16:creationId xmlns:a16="http://schemas.microsoft.com/office/drawing/2014/main" id="{FDAD2069-B7CF-4DF1-8DA9-F8B1A78FDDC7}"/>
                </a:ext>
              </a:extLst>
            </p:cNvPr>
            <p:cNvSpPr>
              <a:spLocks noChangeArrowheads="1"/>
            </p:cNvSpPr>
            <p:nvPr/>
          </p:nvSpPr>
          <p:spPr bwMode="auto">
            <a:xfrm>
              <a:off x="1125682" y="3701499"/>
              <a:ext cx="1484181" cy="550247"/>
            </a:xfrm>
            <a:prstGeom prst="leftRightArrow">
              <a:avLst>
                <a:gd name="adj1" fmla="val 50000"/>
                <a:gd name="adj2" fmla="val 35066"/>
              </a:avLst>
            </a:prstGeom>
            <a:solidFill>
              <a:srgbClr val="FECC26">
                <a:lumMod val="50000"/>
              </a:srgbClr>
            </a:solidFill>
            <a:ln w="9525" algn="ctr">
              <a:noFill/>
              <a:miter lim="800000"/>
              <a:headEnd/>
              <a:tailEnd/>
            </a:ln>
            <a:effectLst/>
          </p:spPr>
          <p:txBody>
            <a:bodyPr wrap="square" lIns="0" tIns="0" rIns="0" bIns="0"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a:rPr>
                <a:t>Onshore</a:t>
              </a:r>
            </a:p>
          </p:txBody>
        </p:sp>
        <p:sp>
          <p:nvSpPr>
            <p:cNvPr id="146" name="AutoShape 115">
              <a:extLst>
                <a:ext uri="{FF2B5EF4-FFF2-40B4-BE49-F238E27FC236}">
                  <a16:creationId xmlns:a16="http://schemas.microsoft.com/office/drawing/2014/main" id="{8263EF85-8957-437D-B2A3-81C25A5C35DC}"/>
                </a:ext>
              </a:extLst>
            </p:cNvPr>
            <p:cNvSpPr>
              <a:spLocks noChangeArrowheads="1"/>
            </p:cNvSpPr>
            <p:nvPr/>
          </p:nvSpPr>
          <p:spPr bwMode="auto">
            <a:xfrm>
              <a:off x="7846628" y="3701499"/>
              <a:ext cx="1451504" cy="550247"/>
            </a:xfrm>
            <a:prstGeom prst="leftRightArrow">
              <a:avLst>
                <a:gd name="adj1" fmla="val 50000"/>
                <a:gd name="adj2" fmla="val 43061"/>
              </a:avLst>
            </a:prstGeom>
            <a:solidFill>
              <a:srgbClr val="FECC26">
                <a:lumMod val="50000"/>
              </a:srgbClr>
            </a:solidFill>
            <a:ln w="9525" algn="ctr">
              <a:noFill/>
              <a:miter lim="800000"/>
              <a:headEnd/>
              <a:tailEnd/>
            </a:ln>
            <a:effectLst/>
          </p:spPr>
          <p:txBody>
            <a:bodyPr wrap="square" lIns="0" tIns="0" rIns="0" bIns="0"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a:rPr>
                <a:t>Factory</a:t>
              </a:r>
            </a:p>
          </p:txBody>
        </p:sp>
        <p:sp>
          <p:nvSpPr>
            <p:cNvPr id="147" name="Rectangle 21">
              <a:extLst>
                <a:ext uri="{FF2B5EF4-FFF2-40B4-BE49-F238E27FC236}">
                  <a16:creationId xmlns:a16="http://schemas.microsoft.com/office/drawing/2014/main" id="{AE96D255-3BDA-4129-ABB2-EEF4044543C8}"/>
                </a:ext>
              </a:extLst>
            </p:cNvPr>
            <p:cNvSpPr>
              <a:spLocks noChangeArrowheads="1"/>
            </p:cNvSpPr>
            <p:nvPr/>
          </p:nvSpPr>
          <p:spPr bwMode="auto">
            <a:xfrm>
              <a:off x="2795831" y="1488285"/>
              <a:ext cx="4890412" cy="295275"/>
            </a:xfrm>
            <a:prstGeom prst="round2SameRect">
              <a:avLst/>
            </a:prstGeom>
            <a:solidFill>
              <a:srgbClr val="0098CC"/>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Technical Migration</a:t>
              </a:r>
            </a:p>
          </p:txBody>
        </p:sp>
        <p:sp>
          <p:nvSpPr>
            <p:cNvPr id="148" name="Rectangle 21">
              <a:extLst>
                <a:ext uri="{FF2B5EF4-FFF2-40B4-BE49-F238E27FC236}">
                  <a16:creationId xmlns:a16="http://schemas.microsoft.com/office/drawing/2014/main" id="{E6C45015-7AE2-442A-8FBF-57F6CC95B17B}"/>
                </a:ext>
              </a:extLst>
            </p:cNvPr>
            <p:cNvSpPr>
              <a:spLocks noChangeArrowheads="1"/>
            </p:cNvSpPr>
            <p:nvPr/>
          </p:nvSpPr>
          <p:spPr bwMode="auto">
            <a:xfrm>
              <a:off x="7735888" y="1488285"/>
              <a:ext cx="1828800" cy="295275"/>
            </a:xfrm>
            <a:prstGeom prst="round2SameRect">
              <a:avLst/>
            </a:prstGeom>
            <a:solidFill>
              <a:srgbClr val="0098CC"/>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Optimization</a:t>
              </a:r>
            </a:p>
          </p:txBody>
        </p:sp>
        <p:sp>
          <p:nvSpPr>
            <p:cNvPr id="149" name="Text Box 74">
              <a:extLst>
                <a:ext uri="{FF2B5EF4-FFF2-40B4-BE49-F238E27FC236}">
                  <a16:creationId xmlns:a16="http://schemas.microsoft.com/office/drawing/2014/main" id="{D485B3A0-C1D4-49A7-B56D-1B1688E98ED4}"/>
                </a:ext>
              </a:extLst>
            </p:cNvPr>
            <p:cNvSpPr txBox="1">
              <a:spLocks noChangeArrowheads="1"/>
            </p:cNvSpPr>
            <p:nvPr/>
          </p:nvSpPr>
          <p:spPr bwMode="auto">
            <a:xfrm>
              <a:off x="638174" y="4642349"/>
              <a:ext cx="1581257" cy="246863"/>
            </a:xfrm>
            <a:prstGeom prst="roundRect">
              <a:avLst/>
            </a:prstGeom>
            <a:solidFill>
              <a:srgbClr val="0098CC"/>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Project Coordinator</a:t>
              </a:r>
            </a:p>
          </p:txBody>
        </p:sp>
        <p:sp>
          <p:nvSpPr>
            <p:cNvPr id="150" name="Text Box 74">
              <a:extLst>
                <a:ext uri="{FF2B5EF4-FFF2-40B4-BE49-F238E27FC236}">
                  <a16:creationId xmlns:a16="http://schemas.microsoft.com/office/drawing/2014/main" id="{9098A564-8DA6-4D46-B645-883A6AC971E3}"/>
                </a:ext>
              </a:extLst>
            </p:cNvPr>
            <p:cNvSpPr txBox="1">
              <a:spLocks noChangeArrowheads="1"/>
            </p:cNvSpPr>
            <p:nvPr/>
          </p:nvSpPr>
          <p:spPr bwMode="auto">
            <a:xfrm>
              <a:off x="638174" y="4966946"/>
              <a:ext cx="1581257" cy="246863"/>
            </a:xfrm>
            <a:prstGeom prst="roundRect">
              <a:avLst/>
            </a:prstGeom>
            <a:solidFill>
              <a:srgbClr val="0098CC"/>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Solution Architect</a:t>
              </a:r>
            </a:p>
          </p:txBody>
        </p:sp>
        <p:sp>
          <p:nvSpPr>
            <p:cNvPr id="151" name="Text Box 74">
              <a:extLst>
                <a:ext uri="{FF2B5EF4-FFF2-40B4-BE49-F238E27FC236}">
                  <a16:creationId xmlns:a16="http://schemas.microsoft.com/office/drawing/2014/main" id="{AD3B25AD-CBB4-4FC4-95E5-45CE0D67BF3F}"/>
                </a:ext>
              </a:extLst>
            </p:cNvPr>
            <p:cNvSpPr txBox="1">
              <a:spLocks noChangeArrowheads="1"/>
            </p:cNvSpPr>
            <p:nvPr/>
          </p:nvSpPr>
          <p:spPr bwMode="auto">
            <a:xfrm>
              <a:off x="638174" y="5291543"/>
              <a:ext cx="1581257" cy="246863"/>
            </a:xfrm>
            <a:prstGeom prst="roundRect">
              <a:avLst/>
            </a:prstGeom>
            <a:solidFill>
              <a:srgbClr val="BDBD00">
                <a:lumMod val="75000"/>
              </a:srgbClr>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Key Users &amp; IS Team</a:t>
              </a:r>
            </a:p>
          </p:txBody>
        </p:sp>
        <p:sp>
          <p:nvSpPr>
            <p:cNvPr id="152" name="Text Box 74">
              <a:extLst>
                <a:ext uri="{FF2B5EF4-FFF2-40B4-BE49-F238E27FC236}">
                  <a16:creationId xmlns:a16="http://schemas.microsoft.com/office/drawing/2014/main" id="{0F575B46-D896-4F00-89DC-A8279C59AC4D}"/>
                </a:ext>
              </a:extLst>
            </p:cNvPr>
            <p:cNvSpPr txBox="1">
              <a:spLocks noChangeArrowheads="1"/>
            </p:cNvSpPr>
            <p:nvPr/>
          </p:nvSpPr>
          <p:spPr bwMode="auto">
            <a:xfrm>
              <a:off x="4862782" y="4642349"/>
              <a:ext cx="1683153" cy="246863"/>
            </a:xfrm>
            <a:prstGeom prst="roundRect">
              <a:avLst/>
            </a:prstGeom>
            <a:solidFill>
              <a:srgbClr val="ED771A"/>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Solution Architect</a:t>
              </a:r>
            </a:p>
          </p:txBody>
        </p:sp>
        <p:sp>
          <p:nvSpPr>
            <p:cNvPr id="153" name="Text Box 74">
              <a:extLst>
                <a:ext uri="{FF2B5EF4-FFF2-40B4-BE49-F238E27FC236}">
                  <a16:creationId xmlns:a16="http://schemas.microsoft.com/office/drawing/2014/main" id="{DAC485AA-E2C1-46D9-A3F4-80BC3DE2BBEA}"/>
                </a:ext>
              </a:extLst>
            </p:cNvPr>
            <p:cNvSpPr txBox="1">
              <a:spLocks noChangeArrowheads="1"/>
            </p:cNvSpPr>
            <p:nvPr/>
          </p:nvSpPr>
          <p:spPr bwMode="auto">
            <a:xfrm>
              <a:off x="3037688" y="5291543"/>
              <a:ext cx="1665157" cy="246863"/>
            </a:xfrm>
            <a:prstGeom prst="roundRect">
              <a:avLst/>
            </a:prstGeom>
            <a:solidFill>
              <a:srgbClr val="BDBD00">
                <a:lumMod val="75000"/>
              </a:srgbClr>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Key Users &amp; IS Team</a:t>
              </a:r>
            </a:p>
          </p:txBody>
        </p:sp>
        <p:sp>
          <p:nvSpPr>
            <p:cNvPr id="154" name="Text Box 74">
              <a:extLst>
                <a:ext uri="{FF2B5EF4-FFF2-40B4-BE49-F238E27FC236}">
                  <a16:creationId xmlns:a16="http://schemas.microsoft.com/office/drawing/2014/main" id="{8EFCD6FC-4217-48EE-862E-EB72EC018D6F}"/>
                </a:ext>
              </a:extLst>
            </p:cNvPr>
            <p:cNvSpPr txBox="1">
              <a:spLocks noChangeArrowheads="1"/>
            </p:cNvSpPr>
            <p:nvPr/>
          </p:nvSpPr>
          <p:spPr bwMode="auto">
            <a:xfrm>
              <a:off x="7895438" y="5291543"/>
              <a:ext cx="1665157" cy="246863"/>
            </a:xfrm>
            <a:prstGeom prst="roundRect">
              <a:avLst/>
            </a:prstGeom>
            <a:solidFill>
              <a:srgbClr val="BDBD00">
                <a:lumMod val="75000"/>
              </a:srgbClr>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Key Users &amp; IS Team</a:t>
              </a:r>
            </a:p>
          </p:txBody>
        </p:sp>
        <p:sp>
          <p:nvSpPr>
            <p:cNvPr id="155" name="Text Box 71">
              <a:extLst>
                <a:ext uri="{FF2B5EF4-FFF2-40B4-BE49-F238E27FC236}">
                  <a16:creationId xmlns:a16="http://schemas.microsoft.com/office/drawing/2014/main" id="{42F30B62-8556-4497-A745-45AD327CF9D0}"/>
                </a:ext>
              </a:extLst>
            </p:cNvPr>
            <p:cNvSpPr txBox="1">
              <a:spLocks noChangeArrowheads="1"/>
            </p:cNvSpPr>
            <p:nvPr/>
          </p:nvSpPr>
          <p:spPr bwMode="auto">
            <a:xfrm>
              <a:off x="7894618" y="4642349"/>
              <a:ext cx="1670070" cy="246863"/>
            </a:xfrm>
            <a:prstGeom prst="roundRect">
              <a:avLst/>
            </a:prstGeom>
            <a:solidFill>
              <a:srgbClr val="0098CC"/>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Offshore Delivery Lead</a:t>
              </a:r>
            </a:p>
          </p:txBody>
        </p:sp>
        <p:sp>
          <p:nvSpPr>
            <p:cNvPr id="156" name="Text Box 72">
              <a:extLst>
                <a:ext uri="{FF2B5EF4-FFF2-40B4-BE49-F238E27FC236}">
                  <a16:creationId xmlns:a16="http://schemas.microsoft.com/office/drawing/2014/main" id="{4E206048-94CA-4692-AA32-AFCD4D51C2D2}"/>
                </a:ext>
              </a:extLst>
            </p:cNvPr>
            <p:cNvSpPr txBox="1">
              <a:spLocks noChangeArrowheads="1"/>
            </p:cNvSpPr>
            <p:nvPr/>
          </p:nvSpPr>
          <p:spPr bwMode="auto">
            <a:xfrm>
              <a:off x="7895438" y="4966946"/>
              <a:ext cx="1665157" cy="246863"/>
            </a:xfrm>
            <a:prstGeom prst="roundRect">
              <a:avLst/>
            </a:prstGeom>
            <a:solidFill>
              <a:srgbClr val="0098CC"/>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Delivery Team</a:t>
              </a:r>
            </a:p>
          </p:txBody>
        </p:sp>
        <p:sp>
          <p:nvSpPr>
            <p:cNvPr id="157" name="Rectangle 45">
              <a:hlinkClick r:id="rId2" action="ppaction://program"/>
              <a:extLst>
                <a:ext uri="{FF2B5EF4-FFF2-40B4-BE49-F238E27FC236}">
                  <a16:creationId xmlns:a16="http://schemas.microsoft.com/office/drawing/2014/main" id="{2C665E16-6E20-4703-9F3B-21B3141A29E9}"/>
                </a:ext>
              </a:extLst>
            </p:cNvPr>
            <p:cNvSpPr>
              <a:spLocks noChangeArrowheads="1"/>
            </p:cNvSpPr>
            <p:nvPr/>
          </p:nvSpPr>
          <p:spPr bwMode="auto">
            <a:xfrm>
              <a:off x="6715124" y="2606539"/>
              <a:ext cx="590551" cy="492443"/>
            </a:xfrm>
            <a:prstGeom prst="rect">
              <a:avLst/>
            </a:prstGeom>
            <a:noFill/>
            <a:ln w="9525">
              <a:noFill/>
              <a:miter lim="800000"/>
              <a:headEnd/>
              <a:tailEnd/>
            </a:ln>
            <a:effectLst/>
          </p:spPr>
          <p:txBody>
            <a:bodyPr wrap="square" lIns="0" tIns="0" rIns="0" bIns="0" anchor="ctr">
              <a:sp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Unit Testing, IST, UAT, Performance Testing</a:t>
              </a:r>
            </a:p>
          </p:txBody>
        </p:sp>
        <p:sp>
          <p:nvSpPr>
            <p:cNvPr id="158" name="Rectangle 46">
              <a:hlinkClick r:id="rId3" action="ppaction://program"/>
              <a:extLst>
                <a:ext uri="{FF2B5EF4-FFF2-40B4-BE49-F238E27FC236}">
                  <a16:creationId xmlns:a16="http://schemas.microsoft.com/office/drawing/2014/main" id="{D87D5197-5266-4131-9712-F4B9A0E09AB8}"/>
                </a:ext>
              </a:extLst>
            </p:cNvPr>
            <p:cNvSpPr>
              <a:spLocks noChangeArrowheads="1"/>
            </p:cNvSpPr>
            <p:nvPr/>
          </p:nvSpPr>
          <p:spPr bwMode="auto">
            <a:xfrm>
              <a:off x="5510445" y="2666008"/>
              <a:ext cx="774467" cy="369332"/>
            </a:xfrm>
            <a:prstGeom prst="rect">
              <a:avLst/>
            </a:prstGeom>
            <a:noFill/>
            <a:ln w="9525">
              <a:noFill/>
              <a:miter lim="800000"/>
              <a:headEnd/>
              <a:tailEnd/>
            </a:ln>
            <a:effectLst/>
          </p:spPr>
          <p:txBody>
            <a:bodyPr wrap="square" lIns="0" tIns="0" rIns="0" bIns="0" anchor="ctr">
              <a:sp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Adapt custom code for compliance</a:t>
              </a:r>
            </a:p>
          </p:txBody>
        </p:sp>
        <p:grpSp>
          <p:nvGrpSpPr>
            <p:cNvPr id="159" name="Group 158">
              <a:extLst>
                <a:ext uri="{FF2B5EF4-FFF2-40B4-BE49-F238E27FC236}">
                  <a16:creationId xmlns:a16="http://schemas.microsoft.com/office/drawing/2014/main" id="{C57D188B-19D6-4330-87DB-6ADFD0FF4595}"/>
                </a:ext>
              </a:extLst>
            </p:cNvPr>
            <p:cNvGrpSpPr/>
            <p:nvPr/>
          </p:nvGrpSpPr>
          <p:grpSpPr>
            <a:xfrm>
              <a:off x="8037995" y="2241688"/>
              <a:ext cx="1215893" cy="939798"/>
              <a:chOff x="7939919" y="2241688"/>
              <a:chExt cx="1215893" cy="939798"/>
            </a:xfrm>
          </p:grpSpPr>
          <p:sp>
            <p:nvSpPr>
              <p:cNvPr id="172" name="Rectangle 64">
                <a:extLst>
                  <a:ext uri="{FF2B5EF4-FFF2-40B4-BE49-F238E27FC236}">
                    <a16:creationId xmlns:a16="http://schemas.microsoft.com/office/drawing/2014/main" id="{EF70904C-9B02-430A-9D14-BF665A1857FE}"/>
                  </a:ext>
                </a:extLst>
              </p:cNvPr>
              <p:cNvSpPr>
                <a:spLocks noChangeArrowheads="1"/>
              </p:cNvSpPr>
              <p:nvPr/>
            </p:nvSpPr>
            <p:spPr bwMode="auto">
              <a:xfrm>
                <a:off x="8246501" y="2241688"/>
                <a:ext cx="602729" cy="255198"/>
              </a:xfrm>
              <a:prstGeom prst="rect">
                <a:avLst/>
              </a:prstGeom>
              <a:noFill/>
              <a:ln w="9525">
                <a:noFill/>
                <a:miter lim="800000"/>
                <a:headEnd/>
                <a:tailEnd/>
              </a:ln>
              <a:effectLst/>
            </p:spPr>
            <p:txBody>
              <a:bodyPr wrap="none" lIns="69850" tIns="34925" rIns="69850" bIns="34925" anchor="ctr">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2E2E2E"/>
                    </a:solidFill>
                    <a:effectLst/>
                    <a:uLnTx/>
                    <a:uFillTx/>
                    <a:latin typeface="Arial"/>
                  </a:rPr>
                  <a:t>Step 6</a:t>
                </a:r>
              </a:p>
            </p:txBody>
          </p:sp>
          <p:sp>
            <p:nvSpPr>
              <p:cNvPr id="173" name="Freeform 43">
                <a:extLst>
                  <a:ext uri="{FF2B5EF4-FFF2-40B4-BE49-F238E27FC236}">
                    <a16:creationId xmlns:a16="http://schemas.microsoft.com/office/drawing/2014/main" id="{44555D1A-9632-40F3-A68C-F6D2623ACB70}"/>
                  </a:ext>
                </a:extLst>
              </p:cNvPr>
              <p:cNvSpPr>
                <a:spLocks/>
              </p:cNvSpPr>
              <p:nvPr/>
            </p:nvSpPr>
            <p:spPr bwMode="auto">
              <a:xfrm>
                <a:off x="7939919" y="2514601"/>
                <a:ext cx="1215893" cy="666885"/>
              </a:xfrm>
              <a:custGeom>
                <a:avLst/>
                <a:gdLst/>
                <a:ahLst/>
                <a:cxnLst>
                  <a:cxn ang="0">
                    <a:pos x="0" y="0"/>
                  </a:cxn>
                  <a:cxn ang="0">
                    <a:pos x="570" y="0"/>
                  </a:cxn>
                  <a:cxn ang="0">
                    <a:pos x="706" y="155"/>
                  </a:cxn>
                  <a:cxn ang="0">
                    <a:pos x="570" y="310"/>
                  </a:cxn>
                  <a:cxn ang="0">
                    <a:pos x="0" y="310"/>
                  </a:cxn>
                  <a:cxn ang="0">
                    <a:pos x="133" y="155"/>
                  </a:cxn>
                  <a:cxn ang="0">
                    <a:pos x="0" y="0"/>
                  </a:cxn>
                </a:cxnLst>
                <a:rect l="0" t="0" r="r" b="b"/>
                <a:pathLst>
                  <a:path w="707" h="311">
                    <a:moveTo>
                      <a:pt x="0" y="0"/>
                    </a:moveTo>
                    <a:lnTo>
                      <a:pt x="570" y="0"/>
                    </a:lnTo>
                    <a:lnTo>
                      <a:pt x="706" y="155"/>
                    </a:lnTo>
                    <a:lnTo>
                      <a:pt x="570" y="310"/>
                    </a:lnTo>
                    <a:lnTo>
                      <a:pt x="0" y="310"/>
                    </a:lnTo>
                    <a:lnTo>
                      <a:pt x="133" y="155"/>
                    </a:lnTo>
                    <a:lnTo>
                      <a:pt x="0" y="0"/>
                    </a:lnTo>
                  </a:path>
                </a:pathLst>
              </a:custGeom>
              <a:solidFill>
                <a:srgbClr val="1E5FBB"/>
              </a:solidFill>
              <a:ln w="12700" cap="rnd" cmpd="sng">
                <a:noFill/>
                <a:prstDash val="solid"/>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174" name="Rectangle 49">
                <a:hlinkClick r:id="rId4" action="ppaction://program"/>
                <a:extLst>
                  <a:ext uri="{FF2B5EF4-FFF2-40B4-BE49-F238E27FC236}">
                    <a16:creationId xmlns:a16="http://schemas.microsoft.com/office/drawing/2014/main" id="{07DAC702-BE16-4BAB-A251-53CDB2F74E2D}"/>
                  </a:ext>
                </a:extLst>
              </p:cNvPr>
              <p:cNvSpPr>
                <a:spLocks noChangeArrowheads="1"/>
              </p:cNvSpPr>
              <p:nvPr/>
            </p:nvSpPr>
            <p:spPr bwMode="auto">
              <a:xfrm>
                <a:off x="8098285" y="2683162"/>
                <a:ext cx="899160" cy="339196"/>
              </a:xfrm>
              <a:prstGeom prst="rect">
                <a:avLst/>
              </a:prstGeom>
              <a:noFill/>
              <a:ln w="9525">
                <a:noFill/>
                <a:miter lim="800000"/>
                <a:headEnd/>
                <a:tailEnd/>
              </a:ln>
              <a:effectLst/>
            </p:spPr>
            <p:txBody>
              <a:bodyPr wrap="square" lIns="92075" tIns="46038" rIns="92075" bIns="46038" anchor="ctr">
                <a:sp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Custom code optimization</a:t>
                </a:r>
              </a:p>
            </p:txBody>
          </p:sp>
        </p:grpSp>
        <p:sp>
          <p:nvSpPr>
            <p:cNvPr id="160" name="Rectangle 54">
              <a:extLst>
                <a:ext uri="{FF2B5EF4-FFF2-40B4-BE49-F238E27FC236}">
                  <a16:creationId xmlns:a16="http://schemas.microsoft.com/office/drawing/2014/main" id="{95D59198-9690-431C-AB4C-B1B0F8225770}"/>
                </a:ext>
              </a:extLst>
            </p:cNvPr>
            <p:cNvSpPr>
              <a:spLocks noChangeArrowheads="1"/>
            </p:cNvSpPr>
            <p:nvPr/>
          </p:nvSpPr>
          <p:spPr bwMode="auto">
            <a:xfrm>
              <a:off x="1465684" y="2727564"/>
              <a:ext cx="865401" cy="246221"/>
            </a:xfrm>
            <a:prstGeom prst="rect">
              <a:avLst/>
            </a:prstGeom>
            <a:noFill/>
            <a:ln w="9525">
              <a:noFill/>
              <a:miter lim="800000"/>
              <a:headEnd/>
              <a:tailEnd/>
            </a:ln>
            <a:effectLst/>
          </p:spPr>
          <p:txBody>
            <a:bodyPr wrap="square" lIns="0" tIns="0" rIns="0" bIns="0" anchor="ctr">
              <a:sp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Finalize scope,</a:t>
              </a:r>
            </a:p>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Plan, WBS</a:t>
              </a:r>
            </a:p>
          </p:txBody>
        </p:sp>
        <p:sp>
          <p:nvSpPr>
            <p:cNvPr id="161" name="Rectangle 58">
              <a:hlinkClick r:id="rId5" action="ppaction://program"/>
              <a:extLst>
                <a:ext uri="{FF2B5EF4-FFF2-40B4-BE49-F238E27FC236}">
                  <a16:creationId xmlns:a16="http://schemas.microsoft.com/office/drawing/2014/main" id="{C19BD17F-DFF5-4EB8-84FF-44366C332E80}"/>
                </a:ext>
              </a:extLst>
            </p:cNvPr>
            <p:cNvSpPr>
              <a:spLocks noChangeArrowheads="1"/>
            </p:cNvSpPr>
            <p:nvPr/>
          </p:nvSpPr>
          <p:spPr bwMode="auto">
            <a:xfrm>
              <a:off x="4401786" y="2727564"/>
              <a:ext cx="767114" cy="246221"/>
            </a:xfrm>
            <a:prstGeom prst="rect">
              <a:avLst/>
            </a:prstGeom>
            <a:noFill/>
            <a:ln w="9525">
              <a:noFill/>
              <a:miter lim="800000"/>
              <a:headEnd/>
              <a:tailEnd/>
            </a:ln>
            <a:effectLst/>
          </p:spPr>
          <p:txBody>
            <a:bodyPr wrap="square" lIns="0" tIns="0" rIns="0" bIns="0" anchor="ctr">
              <a:sp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Perform Migration</a:t>
              </a:r>
            </a:p>
          </p:txBody>
        </p:sp>
        <p:sp>
          <p:nvSpPr>
            <p:cNvPr id="162" name="Rectangle 109">
              <a:hlinkClick r:id="rId5" action="ppaction://program"/>
              <a:extLst>
                <a:ext uri="{FF2B5EF4-FFF2-40B4-BE49-F238E27FC236}">
                  <a16:creationId xmlns:a16="http://schemas.microsoft.com/office/drawing/2014/main" id="{BF2626A9-EA0C-477A-898A-A60CFD3CEDDC}"/>
                </a:ext>
              </a:extLst>
            </p:cNvPr>
            <p:cNvSpPr>
              <a:spLocks noChangeArrowheads="1"/>
            </p:cNvSpPr>
            <p:nvPr/>
          </p:nvSpPr>
          <p:spPr bwMode="auto">
            <a:xfrm>
              <a:off x="3145639" y="2727564"/>
              <a:ext cx="886611" cy="246221"/>
            </a:xfrm>
            <a:prstGeom prst="rect">
              <a:avLst/>
            </a:prstGeom>
            <a:noFill/>
            <a:ln w="9525">
              <a:noFill/>
              <a:miter lim="800000"/>
              <a:headEnd/>
              <a:tailEnd/>
            </a:ln>
            <a:effectLst/>
          </p:spPr>
          <p:txBody>
            <a:bodyPr wrap="square" lIns="0" tIns="0" rIns="0" bIns="0" anchor="ctr">
              <a:sp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a:rPr>
                <a:t>Prepare the system for migration</a:t>
              </a:r>
            </a:p>
          </p:txBody>
        </p:sp>
        <p:sp>
          <p:nvSpPr>
            <p:cNvPr id="163" name="Diamond 162">
              <a:extLst>
                <a:ext uri="{FF2B5EF4-FFF2-40B4-BE49-F238E27FC236}">
                  <a16:creationId xmlns:a16="http://schemas.microsoft.com/office/drawing/2014/main" id="{EBA03677-6233-436C-9980-4EC6316DFD2F}"/>
                </a:ext>
              </a:extLst>
            </p:cNvPr>
            <p:cNvSpPr/>
            <p:nvPr/>
          </p:nvSpPr>
          <p:spPr>
            <a:xfrm>
              <a:off x="7816698" y="2701925"/>
              <a:ext cx="255444" cy="295492"/>
            </a:xfrm>
            <a:prstGeom prst="diamond">
              <a:avLst/>
            </a:prstGeom>
            <a:solidFill>
              <a:srgbClr val="FECC26"/>
            </a:solidFill>
            <a:ln w="9525"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sp>
          <p:nvSpPr>
            <p:cNvPr id="164" name="Diamond 163">
              <a:extLst>
                <a:ext uri="{FF2B5EF4-FFF2-40B4-BE49-F238E27FC236}">
                  <a16:creationId xmlns:a16="http://schemas.microsoft.com/office/drawing/2014/main" id="{30B24FB9-1A63-41F0-B971-611C0C194EEC}"/>
                </a:ext>
              </a:extLst>
            </p:cNvPr>
            <p:cNvSpPr/>
            <p:nvPr/>
          </p:nvSpPr>
          <p:spPr>
            <a:xfrm>
              <a:off x="9224206" y="2705100"/>
              <a:ext cx="255444" cy="295492"/>
            </a:xfrm>
            <a:prstGeom prst="diamond">
              <a:avLst/>
            </a:prstGeom>
            <a:solidFill>
              <a:srgbClr val="FECC26"/>
            </a:solidFill>
            <a:ln w="9525"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sp>
          <p:nvSpPr>
            <p:cNvPr id="165" name="Text Box 74">
              <a:extLst>
                <a:ext uri="{FF2B5EF4-FFF2-40B4-BE49-F238E27FC236}">
                  <a16:creationId xmlns:a16="http://schemas.microsoft.com/office/drawing/2014/main" id="{87A9AC38-76A5-4B6D-B833-007B2999C0CB}"/>
                </a:ext>
              </a:extLst>
            </p:cNvPr>
            <p:cNvSpPr txBox="1">
              <a:spLocks noChangeArrowheads="1"/>
            </p:cNvSpPr>
            <p:nvPr/>
          </p:nvSpPr>
          <p:spPr bwMode="auto">
            <a:xfrm>
              <a:off x="638174" y="4317752"/>
              <a:ext cx="1581257" cy="246863"/>
            </a:xfrm>
            <a:prstGeom prst="roundRect">
              <a:avLst/>
            </a:prstGeom>
            <a:solidFill>
              <a:srgbClr val="BDBD00">
                <a:lumMod val="75000"/>
              </a:srgbClr>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Project Manager</a:t>
              </a:r>
            </a:p>
          </p:txBody>
        </p:sp>
        <p:sp>
          <p:nvSpPr>
            <p:cNvPr id="166" name="Text Box 74">
              <a:extLst>
                <a:ext uri="{FF2B5EF4-FFF2-40B4-BE49-F238E27FC236}">
                  <a16:creationId xmlns:a16="http://schemas.microsoft.com/office/drawing/2014/main" id="{A0AE4449-78C4-48D8-9461-16CE9A9F267C}"/>
                </a:ext>
              </a:extLst>
            </p:cNvPr>
            <p:cNvSpPr txBox="1">
              <a:spLocks noChangeArrowheads="1"/>
            </p:cNvSpPr>
            <p:nvPr/>
          </p:nvSpPr>
          <p:spPr bwMode="auto">
            <a:xfrm>
              <a:off x="3023785" y="4317752"/>
              <a:ext cx="1683153" cy="246863"/>
            </a:xfrm>
            <a:prstGeom prst="roundRect">
              <a:avLst/>
            </a:prstGeom>
            <a:solidFill>
              <a:srgbClr val="BDBD00">
                <a:lumMod val="75000"/>
              </a:srgbClr>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Project Manager</a:t>
              </a:r>
            </a:p>
          </p:txBody>
        </p:sp>
        <p:sp>
          <p:nvSpPr>
            <p:cNvPr id="167" name="Text Box 74">
              <a:extLst>
                <a:ext uri="{FF2B5EF4-FFF2-40B4-BE49-F238E27FC236}">
                  <a16:creationId xmlns:a16="http://schemas.microsoft.com/office/drawing/2014/main" id="{79FAE991-283C-42A4-8D9C-F95661611F34}"/>
                </a:ext>
              </a:extLst>
            </p:cNvPr>
            <p:cNvSpPr txBox="1">
              <a:spLocks noChangeArrowheads="1"/>
            </p:cNvSpPr>
            <p:nvPr/>
          </p:nvSpPr>
          <p:spPr bwMode="auto">
            <a:xfrm>
              <a:off x="4854211" y="4317752"/>
              <a:ext cx="1683153" cy="246863"/>
            </a:xfrm>
            <a:prstGeom prst="roundRect">
              <a:avLst/>
            </a:prstGeom>
            <a:solidFill>
              <a:srgbClr val="ED771A"/>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Project Coordinator</a:t>
              </a:r>
            </a:p>
          </p:txBody>
        </p:sp>
        <p:sp>
          <p:nvSpPr>
            <p:cNvPr id="168" name="Text Box 74">
              <a:extLst>
                <a:ext uri="{FF2B5EF4-FFF2-40B4-BE49-F238E27FC236}">
                  <a16:creationId xmlns:a16="http://schemas.microsoft.com/office/drawing/2014/main" id="{C44A6036-9201-4E34-8763-047EE5357673}"/>
                </a:ext>
              </a:extLst>
            </p:cNvPr>
            <p:cNvSpPr txBox="1">
              <a:spLocks noChangeArrowheads="1"/>
            </p:cNvSpPr>
            <p:nvPr/>
          </p:nvSpPr>
          <p:spPr bwMode="auto">
            <a:xfrm>
              <a:off x="7881535" y="4317752"/>
              <a:ext cx="1683153" cy="246863"/>
            </a:xfrm>
            <a:prstGeom prst="roundRect">
              <a:avLst/>
            </a:prstGeom>
            <a:solidFill>
              <a:srgbClr val="BDBD00">
                <a:lumMod val="75000"/>
              </a:srgbClr>
            </a:solidFill>
            <a:ln w="9525" algn="ctr">
              <a:noFill/>
              <a:miter lim="800000"/>
              <a:headEnd/>
              <a:tailEnd/>
            </a:ln>
            <a:effectLst/>
          </p:spPr>
          <p:txBody>
            <a:bodyPr wrap="square" lIns="0" tIns="0" rIns="0" bIns="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Project Manager</a:t>
              </a:r>
            </a:p>
          </p:txBody>
        </p:sp>
        <p:sp>
          <p:nvSpPr>
            <p:cNvPr id="169" name="Freeform 22">
              <a:extLst>
                <a:ext uri="{FF2B5EF4-FFF2-40B4-BE49-F238E27FC236}">
                  <a16:creationId xmlns:a16="http://schemas.microsoft.com/office/drawing/2014/main" id="{8EFE64B9-1455-478F-8D72-451FD780B83F}"/>
                </a:ext>
              </a:extLst>
            </p:cNvPr>
            <p:cNvSpPr>
              <a:spLocks/>
            </p:cNvSpPr>
            <p:nvPr/>
          </p:nvSpPr>
          <p:spPr bwMode="auto">
            <a:xfrm>
              <a:off x="2163880" y="1943237"/>
              <a:ext cx="592959" cy="234950"/>
            </a:xfrm>
            <a:custGeom>
              <a:avLst/>
              <a:gdLst/>
              <a:ahLst/>
              <a:cxnLst>
                <a:cxn ang="0">
                  <a:pos x="0" y="36"/>
                </a:cxn>
                <a:cxn ang="0">
                  <a:pos x="0" y="109"/>
                </a:cxn>
                <a:cxn ang="0">
                  <a:pos x="475" y="109"/>
                </a:cxn>
                <a:cxn ang="0">
                  <a:pos x="475" y="147"/>
                </a:cxn>
                <a:cxn ang="0">
                  <a:pos x="586" y="73"/>
                </a:cxn>
                <a:cxn ang="0">
                  <a:pos x="475" y="0"/>
                </a:cxn>
                <a:cxn ang="0">
                  <a:pos x="475" y="36"/>
                </a:cxn>
                <a:cxn ang="0">
                  <a:pos x="0" y="36"/>
                </a:cxn>
              </a:cxnLst>
              <a:rect l="0" t="0" r="r" b="b"/>
              <a:pathLst>
                <a:path w="587" h="148">
                  <a:moveTo>
                    <a:pt x="0" y="36"/>
                  </a:moveTo>
                  <a:lnTo>
                    <a:pt x="0" y="109"/>
                  </a:lnTo>
                  <a:lnTo>
                    <a:pt x="475" y="109"/>
                  </a:lnTo>
                  <a:lnTo>
                    <a:pt x="475" y="147"/>
                  </a:lnTo>
                  <a:lnTo>
                    <a:pt x="586" y="73"/>
                  </a:lnTo>
                  <a:lnTo>
                    <a:pt x="475" y="0"/>
                  </a:lnTo>
                  <a:lnTo>
                    <a:pt x="475" y="36"/>
                  </a:lnTo>
                  <a:lnTo>
                    <a:pt x="0" y="36"/>
                  </a:lnTo>
                </a:path>
              </a:pathLst>
            </a:custGeom>
            <a:solidFill>
              <a:srgbClr val="FECC26">
                <a:lumMod val="50000"/>
              </a:srgbClr>
            </a:solidFill>
            <a:ln w="9525" cap="rnd">
              <a:noFill/>
              <a:round/>
              <a:headEnd type="none" w="sm" len="sm"/>
              <a:tailEnd type="none" w="sm" len="sm"/>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ECC26"/>
                </a:solidFill>
                <a:effectLst/>
                <a:uLnTx/>
                <a:uFillTx/>
                <a:latin typeface="Arial"/>
              </a:endParaRPr>
            </a:p>
          </p:txBody>
        </p:sp>
        <p:sp>
          <p:nvSpPr>
            <p:cNvPr id="170" name="Right Brace 169">
              <a:extLst>
                <a:ext uri="{FF2B5EF4-FFF2-40B4-BE49-F238E27FC236}">
                  <a16:creationId xmlns:a16="http://schemas.microsoft.com/office/drawing/2014/main" id="{DB8A7CDE-A99A-476C-874F-CF3A032C4045}"/>
                </a:ext>
              </a:extLst>
            </p:cNvPr>
            <p:cNvSpPr/>
            <p:nvPr/>
          </p:nvSpPr>
          <p:spPr bwMode="auto">
            <a:xfrm>
              <a:off x="657225" y="1895709"/>
              <a:ext cx="284163" cy="1490663"/>
            </a:xfrm>
            <a:prstGeom prst="rightBrace">
              <a:avLst>
                <a:gd name="adj1" fmla="val 30696"/>
                <a:gd name="adj2" fmla="val 50000"/>
              </a:avLst>
            </a:prstGeom>
            <a:solidFill>
              <a:srgbClr val="2E2E2E">
                <a:lumMod val="75000"/>
                <a:lumOff val="25000"/>
              </a:srgbClr>
            </a:solidFill>
            <a:ln w="6350" cap="flat" cmpd="sng" algn="ctr">
              <a:solidFill>
                <a:srgbClr val="00234B"/>
              </a:solidFill>
              <a:prstDash val="solid"/>
              <a:round/>
              <a:headEnd type="none" w="med" len="med"/>
              <a:tailEnd type="none" w="med" len="me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2E2E2E"/>
                </a:solidFill>
                <a:effectLst/>
                <a:uLnTx/>
                <a:uFillTx/>
                <a:latin typeface="Arial"/>
              </a:endParaRPr>
            </a:p>
          </p:txBody>
        </p:sp>
        <p:sp>
          <p:nvSpPr>
            <p:cNvPr id="171" name="Rounded Rectangle 190">
              <a:extLst>
                <a:ext uri="{FF2B5EF4-FFF2-40B4-BE49-F238E27FC236}">
                  <a16:creationId xmlns:a16="http://schemas.microsoft.com/office/drawing/2014/main" id="{75BD8F0B-ABC5-4FC6-8E3F-331A2DB7062F}"/>
                </a:ext>
              </a:extLst>
            </p:cNvPr>
            <p:cNvSpPr/>
            <p:nvPr/>
          </p:nvSpPr>
          <p:spPr>
            <a:xfrm>
              <a:off x="341313" y="1790700"/>
              <a:ext cx="373062" cy="1700681"/>
            </a:xfrm>
            <a:prstGeom prst="roundRect">
              <a:avLst>
                <a:gd name="adj" fmla="val 27872"/>
              </a:avLst>
            </a:prstGeom>
            <a:solidFill>
              <a:srgbClr val="FFFFFF">
                <a:lumMod val="50000"/>
              </a:srgbClr>
            </a:solidFill>
            <a:ln w="9525" algn="ctr">
              <a:noFill/>
              <a:miter lim="800000"/>
              <a:headEnd/>
              <a:tailEnd/>
            </a:ln>
            <a:effectLst/>
          </p:spPr>
          <p:txBody>
            <a:bodyPr vert="vert270" wrap="none" lIns="92075" tIns="46038" rIns="92075" bIns="46038" anchor="ctr">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a:rPr>
                <a:t>Client’s Confirmation</a:t>
              </a:r>
            </a:p>
          </p:txBody>
        </p:sp>
      </p:grpSp>
    </p:spTree>
    <p:extLst>
      <p:ext uri="{BB962C8B-B14F-4D97-AF65-F5344CB8AC3E}">
        <p14:creationId xmlns:p14="http://schemas.microsoft.com/office/powerpoint/2010/main" val="197719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p:txBody>
          <a:bodyPr>
            <a:normAutofit/>
          </a:bodyPr>
          <a:lstStyle/>
          <a:p>
            <a:r>
              <a:rPr lang="en-IN" dirty="0"/>
              <a:t>Castaliaz Migration Approach – RACI</a:t>
            </a:r>
          </a:p>
        </p:txBody>
      </p:sp>
      <p:graphicFrame>
        <p:nvGraphicFramePr>
          <p:cNvPr id="233" name="Content Placeholder 3">
            <a:extLst>
              <a:ext uri="{FF2B5EF4-FFF2-40B4-BE49-F238E27FC236}">
                <a16:creationId xmlns:a16="http://schemas.microsoft.com/office/drawing/2014/main" id="{9CC72195-AFF8-4733-BCD6-20E478F5CDAF}"/>
              </a:ext>
            </a:extLst>
          </p:cNvPr>
          <p:cNvGraphicFramePr>
            <a:graphicFrameLocks/>
          </p:cNvGraphicFramePr>
          <p:nvPr>
            <p:extLst/>
          </p:nvPr>
        </p:nvGraphicFramePr>
        <p:xfrm>
          <a:off x="326800" y="1495417"/>
          <a:ext cx="5823959" cy="4473780"/>
        </p:xfrm>
        <a:graphic>
          <a:graphicData uri="http://schemas.openxmlformats.org/drawingml/2006/table">
            <a:tbl>
              <a:tblPr firstRow="1">
                <a:effectLst/>
              </a:tblPr>
              <a:tblGrid>
                <a:gridCol w="3164967">
                  <a:extLst>
                    <a:ext uri="{9D8B030D-6E8A-4147-A177-3AD203B41FA5}">
                      <a16:colId xmlns:a16="http://schemas.microsoft.com/office/drawing/2014/main" val="20000"/>
                    </a:ext>
                  </a:extLst>
                </a:gridCol>
                <a:gridCol w="664748">
                  <a:extLst>
                    <a:ext uri="{9D8B030D-6E8A-4147-A177-3AD203B41FA5}">
                      <a16:colId xmlns:a16="http://schemas.microsoft.com/office/drawing/2014/main" val="20001"/>
                    </a:ext>
                  </a:extLst>
                </a:gridCol>
                <a:gridCol w="664748">
                  <a:extLst>
                    <a:ext uri="{9D8B030D-6E8A-4147-A177-3AD203B41FA5}">
                      <a16:colId xmlns:a16="http://schemas.microsoft.com/office/drawing/2014/main" val="20002"/>
                    </a:ext>
                  </a:extLst>
                </a:gridCol>
                <a:gridCol w="664748">
                  <a:extLst>
                    <a:ext uri="{9D8B030D-6E8A-4147-A177-3AD203B41FA5}">
                      <a16:colId xmlns:a16="http://schemas.microsoft.com/office/drawing/2014/main" val="20003"/>
                    </a:ext>
                  </a:extLst>
                </a:gridCol>
                <a:gridCol w="664748">
                  <a:extLst>
                    <a:ext uri="{9D8B030D-6E8A-4147-A177-3AD203B41FA5}">
                      <a16:colId xmlns:a16="http://schemas.microsoft.com/office/drawing/2014/main" val="20004"/>
                    </a:ext>
                  </a:extLst>
                </a:gridCol>
              </a:tblGrid>
              <a:tr h="29825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dirty="0"/>
                        <a:t>Task</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CL</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PC</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SA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dirty="0"/>
                        <a:t>DL</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Final Statement</a:t>
                      </a:r>
                      <a:r>
                        <a:rPr lang="en-US" sz="1200" baseline="0" dirty="0">
                          <a:solidFill>
                            <a:schemeClr val="tx1"/>
                          </a:solidFill>
                        </a:rPr>
                        <a:t> of Work</a:t>
                      </a:r>
                      <a:endParaRPr lang="en-US" sz="1200" dirty="0">
                        <a:solidFill>
                          <a:schemeClr val="tx1"/>
                        </a:solidFill>
                      </a:endParaRP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Effort estimation for the Service</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02"/>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Schedule creation</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Infrastructure</a:t>
                      </a:r>
                      <a:r>
                        <a:rPr lang="en-US" sz="1200" baseline="0" dirty="0">
                          <a:solidFill>
                            <a:schemeClr val="tx1"/>
                          </a:solidFill>
                        </a:rPr>
                        <a:t> availability</a:t>
                      </a:r>
                      <a:endParaRPr lang="en-US" sz="1200" dirty="0">
                        <a:solidFill>
                          <a:schemeClr val="tx1"/>
                        </a:solidFill>
                      </a:endParaRP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04"/>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Code Adaptation</a:t>
                      </a:r>
                      <a:r>
                        <a:rPr lang="en-US" sz="1200" baseline="0" dirty="0">
                          <a:solidFill>
                            <a:schemeClr val="tx1"/>
                          </a:solidFill>
                        </a:rPr>
                        <a:t>/Optimization</a:t>
                      </a:r>
                      <a:endParaRPr lang="en-US" sz="1200" dirty="0">
                        <a:solidFill>
                          <a:schemeClr val="tx1"/>
                        </a:solidFill>
                      </a:endParaRP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dirty="0">
                          <a:solidFill>
                            <a:schemeClr val="tx1"/>
                          </a:solidFill>
                          <a:latin typeface="+mn-lt"/>
                          <a:ea typeface="+mn-ea"/>
                          <a:cs typeface="+mn-cs"/>
                        </a:rPr>
                        <a:t>Issue Resolution</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06"/>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Technical</a:t>
                      </a:r>
                      <a:r>
                        <a:rPr lang="en-US" sz="1200" baseline="0" dirty="0">
                          <a:solidFill>
                            <a:schemeClr val="tx1"/>
                          </a:solidFill>
                        </a:rPr>
                        <a:t> </a:t>
                      </a:r>
                      <a:r>
                        <a:rPr lang="en-US" sz="1200" dirty="0">
                          <a:solidFill>
                            <a:schemeClr val="tx1"/>
                          </a:solidFill>
                        </a:rPr>
                        <a:t>Unit</a:t>
                      </a:r>
                      <a:r>
                        <a:rPr lang="en-US" sz="1200" baseline="0" dirty="0">
                          <a:solidFill>
                            <a:schemeClr val="tx1"/>
                          </a:solidFill>
                        </a:rPr>
                        <a:t> Test</a:t>
                      </a:r>
                      <a:endParaRPr lang="en-US" sz="1200" dirty="0">
                        <a:solidFill>
                          <a:schemeClr val="tx1"/>
                        </a:solidFill>
                      </a:endParaRP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Functional Testing</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08"/>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342" rtl="0" eaLnBrk="1" latinLnBrk="0" hangingPunct="1"/>
                      <a:r>
                        <a:rPr lang="en-US" sz="1200" kern="1200" dirty="0">
                          <a:solidFill>
                            <a:schemeClr val="tx1"/>
                          </a:solidFill>
                          <a:latin typeface="+mn-lt"/>
                          <a:ea typeface="+mn-ea"/>
                          <a:cs typeface="+mn-cs"/>
                        </a:rPr>
                        <a:t>Bug qualification</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9"/>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Bug Fixing</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10"/>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QA check</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1"/>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Final Delivery </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12"/>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Sign off</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3"/>
                  </a:ext>
                </a:extLst>
              </a:tr>
              <a:tr h="2982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tx1"/>
                          </a:solidFill>
                        </a:rPr>
                        <a:t>Overall Service Delivery</a:t>
                      </a:r>
                    </a:p>
                  </a:txBody>
                  <a:tcPr marT="0" marB="0" anchor="ctr">
                    <a:lnL w="3175"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C/I</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A/R</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solidFill>
                            <a:schemeClr val="tx1"/>
                          </a:solidFill>
                        </a:rPr>
                        <a:t>R</a:t>
                      </a:r>
                    </a:p>
                  </a:txBody>
                  <a:tcPr marT="0" marB="0" anchor="ctr">
                    <a:lnL w="3175"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2E2E">
                        <a:lumMod val="10000"/>
                        <a:lumOff val="90000"/>
                      </a:srgbClr>
                    </a:solidFill>
                  </a:tcPr>
                </a:tc>
                <a:extLst>
                  <a:ext uri="{0D108BD9-81ED-4DB2-BD59-A6C34878D82A}">
                    <a16:rowId xmlns:a16="http://schemas.microsoft.com/office/drawing/2014/main" val="10014"/>
                  </a:ext>
                </a:extLst>
              </a:tr>
            </a:tbl>
          </a:graphicData>
        </a:graphic>
      </p:graphicFrame>
      <p:graphicFrame>
        <p:nvGraphicFramePr>
          <p:cNvPr id="234" name="Table 233">
            <a:extLst>
              <a:ext uri="{FF2B5EF4-FFF2-40B4-BE49-F238E27FC236}">
                <a16:creationId xmlns:a16="http://schemas.microsoft.com/office/drawing/2014/main" id="{55668F53-B91B-48B7-BDB4-AEE66A2DE514}"/>
              </a:ext>
            </a:extLst>
          </p:cNvPr>
          <p:cNvGraphicFramePr>
            <a:graphicFrameLocks noGrp="1"/>
          </p:cNvGraphicFramePr>
          <p:nvPr>
            <p:extLst/>
          </p:nvPr>
        </p:nvGraphicFramePr>
        <p:xfrm>
          <a:off x="6261100" y="4786086"/>
          <a:ext cx="3303588" cy="1100364"/>
        </p:xfrm>
        <a:graphic>
          <a:graphicData uri="http://schemas.openxmlformats.org/drawingml/2006/table">
            <a:tbl>
              <a:tblPr bandRow="1">
                <a:effectLst/>
              </a:tblPr>
              <a:tblGrid>
                <a:gridCol w="759600">
                  <a:extLst>
                    <a:ext uri="{9D8B030D-6E8A-4147-A177-3AD203B41FA5}">
                      <a16:colId xmlns:a16="http://schemas.microsoft.com/office/drawing/2014/main" val="20000"/>
                    </a:ext>
                  </a:extLst>
                </a:gridCol>
                <a:gridCol w="2543988">
                  <a:extLst>
                    <a:ext uri="{9D8B030D-6E8A-4147-A177-3AD203B41FA5}">
                      <a16:colId xmlns:a16="http://schemas.microsoft.com/office/drawing/2014/main" val="20001"/>
                    </a:ext>
                  </a:extLst>
                </a:gridCol>
              </a:tblGrid>
              <a:tr h="2750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900" b="1" dirty="0">
                          <a:solidFill>
                            <a:schemeClr val="bg1"/>
                          </a:solidFill>
                        </a:rPr>
                        <a:t>CL</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2E2E2E">
                        <a:lumMod val="50000"/>
                        <a:lumOff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900" dirty="0">
                          <a:solidFill>
                            <a:schemeClr val="tx1"/>
                          </a:solidFill>
                        </a:rPr>
                        <a:t>Client</a:t>
                      </a:r>
                      <a:r>
                        <a:rPr lang="en-US" sz="900" baseline="0" dirty="0">
                          <a:solidFill>
                            <a:schemeClr val="tx1"/>
                          </a:solidFill>
                        </a:rPr>
                        <a:t> Team</a:t>
                      </a:r>
                      <a:endParaRPr lang="en-US" sz="900" dirty="0">
                        <a:solidFill>
                          <a:schemeClr val="tx1"/>
                        </a:solidFill>
                      </a:endParaRP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0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900" b="1" dirty="0">
                          <a:solidFill>
                            <a:schemeClr val="bg1"/>
                          </a:solidFill>
                        </a:rPr>
                        <a:t>PC</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2E2E2E">
                        <a:lumMod val="50000"/>
                        <a:lumOff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900" dirty="0">
                          <a:solidFill>
                            <a:schemeClr val="tx1"/>
                          </a:solidFill>
                        </a:rPr>
                        <a:t>Project Coordinator</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50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900" b="1" dirty="0">
                          <a:solidFill>
                            <a:schemeClr val="bg1"/>
                          </a:solidFill>
                        </a:rPr>
                        <a:t>SA</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2E2E2E">
                        <a:lumMod val="50000"/>
                        <a:lumOff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900" dirty="0">
                          <a:solidFill>
                            <a:schemeClr val="tx1"/>
                          </a:solidFill>
                        </a:rPr>
                        <a:t>Solution Architect</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750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900" b="1" dirty="0">
                          <a:solidFill>
                            <a:schemeClr val="bg1"/>
                          </a:solidFill>
                        </a:rPr>
                        <a:t>DL</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2E2E2E">
                        <a:lumMod val="50000"/>
                        <a:lumOff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900" dirty="0">
                          <a:solidFill>
                            <a:schemeClr val="tx1"/>
                          </a:solidFill>
                        </a:rPr>
                        <a:t>Offshore Delivery Lead/Team</a:t>
                      </a:r>
                    </a:p>
                  </a:txBody>
                  <a:tcPr anchor="ctr">
                    <a:lnL w="3175" cap="flat" cmpd="sng" algn="ctr">
                      <a:solidFill>
                        <a:srgbClr val="FFFFFF">
                          <a:lumMod val="85000"/>
                        </a:srgbClr>
                      </a:solidFill>
                      <a:prstDash val="solid"/>
                      <a:round/>
                      <a:headEnd type="none" w="med" len="med"/>
                      <a:tailEnd type="none" w="med" len="med"/>
                    </a:lnL>
                    <a:lnR w="3175" cap="flat" cmpd="sng" algn="ctr">
                      <a:solidFill>
                        <a:srgbClr val="FFFFFF">
                          <a:lumMod val="85000"/>
                        </a:srgbClr>
                      </a:solidFill>
                      <a:prstDash val="solid"/>
                      <a:round/>
                      <a:headEnd type="none" w="med" len="med"/>
                      <a:tailEnd type="none" w="med" len="med"/>
                    </a:lnR>
                    <a:lnT w="3175" cap="flat" cmpd="sng" algn="ctr">
                      <a:solidFill>
                        <a:srgbClr val="FFFFFF">
                          <a:lumMod val="85000"/>
                        </a:srgbClr>
                      </a:solidFill>
                      <a:prstDash val="solid"/>
                      <a:round/>
                      <a:headEnd type="none" w="med" len="med"/>
                      <a:tailEnd type="none" w="med" len="med"/>
                    </a:lnT>
                    <a:lnB w="317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35" name="Group 102">
            <a:extLst>
              <a:ext uri="{FF2B5EF4-FFF2-40B4-BE49-F238E27FC236}">
                <a16:creationId xmlns:a16="http://schemas.microsoft.com/office/drawing/2014/main" id="{2539F316-A67A-470E-A99D-F04AC25ADA18}"/>
              </a:ext>
            </a:extLst>
          </p:cNvPr>
          <p:cNvGrpSpPr/>
          <p:nvPr/>
        </p:nvGrpSpPr>
        <p:grpSpPr>
          <a:xfrm>
            <a:off x="6756387" y="1952625"/>
            <a:ext cx="2313014" cy="2649629"/>
            <a:chOff x="6956538" y="2169886"/>
            <a:chExt cx="2313014" cy="2649629"/>
          </a:xfrm>
          <a:solidFill>
            <a:srgbClr val="FECC26">
              <a:lumMod val="75000"/>
            </a:srgbClr>
          </a:solidFill>
        </p:grpSpPr>
        <p:sp>
          <p:nvSpPr>
            <p:cNvPr id="236" name="Parallelogram 235">
              <a:extLst>
                <a:ext uri="{FF2B5EF4-FFF2-40B4-BE49-F238E27FC236}">
                  <a16:creationId xmlns:a16="http://schemas.microsoft.com/office/drawing/2014/main" id="{25260657-7A0B-4896-AD72-2974B7C0DB74}"/>
                </a:ext>
              </a:extLst>
            </p:cNvPr>
            <p:cNvSpPr/>
            <p:nvPr/>
          </p:nvSpPr>
          <p:spPr>
            <a:xfrm rot="5400000">
              <a:off x="7295991" y="3340259"/>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7" name="Parallelogram 236">
              <a:extLst>
                <a:ext uri="{FF2B5EF4-FFF2-40B4-BE49-F238E27FC236}">
                  <a16:creationId xmlns:a16="http://schemas.microsoft.com/office/drawing/2014/main" id="{746B85B0-6F5F-4981-8781-83F4A692159B}"/>
                </a:ext>
              </a:extLst>
            </p:cNvPr>
            <p:cNvSpPr/>
            <p:nvPr/>
          </p:nvSpPr>
          <p:spPr>
            <a:xfrm rot="16200000" flipH="1">
              <a:off x="7885206" y="3340259"/>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8" name="Parallelogram 237">
              <a:extLst>
                <a:ext uri="{FF2B5EF4-FFF2-40B4-BE49-F238E27FC236}">
                  <a16:creationId xmlns:a16="http://schemas.microsoft.com/office/drawing/2014/main" id="{73C2B045-9FC6-4118-8A9F-5929BB2FC23A}"/>
                </a:ext>
              </a:extLst>
            </p:cNvPr>
            <p:cNvSpPr/>
            <p:nvPr/>
          </p:nvSpPr>
          <p:spPr>
            <a:xfrm rot="1808976">
              <a:off x="7587106" y="2834993"/>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9" name="Parallelogram 238">
              <a:extLst>
                <a:ext uri="{FF2B5EF4-FFF2-40B4-BE49-F238E27FC236}">
                  <a16:creationId xmlns:a16="http://schemas.microsoft.com/office/drawing/2014/main" id="{6417E4A6-319A-44F8-B421-8905D53518B8}"/>
                </a:ext>
              </a:extLst>
            </p:cNvPr>
            <p:cNvSpPr/>
            <p:nvPr/>
          </p:nvSpPr>
          <p:spPr>
            <a:xfrm rot="5400000">
              <a:off x="7883253" y="3688602"/>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0" name="Parallelogram 239">
              <a:extLst>
                <a:ext uri="{FF2B5EF4-FFF2-40B4-BE49-F238E27FC236}">
                  <a16:creationId xmlns:a16="http://schemas.microsoft.com/office/drawing/2014/main" id="{1F64299E-A162-45F6-B4F9-B5C4D51CC969}"/>
                </a:ext>
              </a:extLst>
            </p:cNvPr>
            <p:cNvSpPr/>
            <p:nvPr/>
          </p:nvSpPr>
          <p:spPr>
            <a:xfrm rot="16200000" flipH="1">
              <a:off x="8472468" y="3688602"/>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1" name="Parallelogram 240">
              <a:extLst>
                <a:ext uri="{FF2B5EF4-FFF2-40B4-BE49-F238E27FC236}">
                  <a16:creationId xmlns:a16="http://schemas.microsoft.com/office/drawing/2014/main" id="{81643A65-48AA-4F21-B82C-E8A34B26DE33}"/>
                </a:ext>
              </a:extLst>
            </p:cNvPr>
            <p:cNvSpPr/>
            <p:nvPr/>
          </p:nvSpPr>
          <p:spPr>
            <a:xfrm rot="1808976">
              <a:off x="8174368" y="3183336"/>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2" name="Parallelogram 241">
              <a:extLst>
                <a:ext uri="{FF2B5EF4-FFF2-40B4-BE49-F238E27FC236}">
                  <a16:creationId xmlns:a16="http://schemas.microsoft.com/office/drawing/2014/main" id="{D2470DF4-A6E2-476F-8A7C-824079F3DE99}"/>
                </a:ext>
              </a:extLst>
            </p:cNvPr>
            <p:cNvSpPr/>
            <p:nvPr/>
          </p:nvSpPr>
          <p:spPr>
            <a:xfrm rot="5400000">
              <a:off x="7295991" y="2675152"/>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3" name="Parallelogram 242">
              <a:extLst>
                <a:ext uri="{FF2B5EF4-FFF2-40B4-BE49-F238E27FC236}">
                  <a16:creationId xmlns:a16="http://schemas.microsoft.com/office/drawing/2014/main" id="{B12D8772-1691-4393-B034-1C1091DE3C10}"/>
                </a:ext>
              </a:extLst>
            </p:cNvPr>
            <p:cNvSpPr/>
            <p:nvPr/>
          </p:nvSpPr>
          <p:spPr>
            <a:xfrm rot="16200000" flipH="1">
              <a:off x="7885206" y="2675152"/>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4" name="Parallelogram 243">
              <a:extLst>
                <a:ext uri="{FF2B5EF4-FFF2-40B4-BE49-F238E27FC236}">
                  <a16:creationId xmlns:a16="http://schemas.microsoft.com/office/drawing/2014/main" id="{63F8A21A-FB15-4E74-8753-A9564A245E58}"/>
                </a:ext>
              </a:extLst>
            </p:cNvPr>
            <p:cNvSpPr/>
            <p:nvPr/>
          </p:nvSpPr>
          <p:spPr>
            <a:xfrm rot="1808976">
              <a:off x="7587106" y="2169886"/>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5" name="Parallelogram 244">
              <a:extLst>
                <a:ext uri="{FF2B5EF4-FFF2-40B4-BE49-F238E27FC236}">
                  <a16:creationId xmlns:a16="http://schemas.microsoft.com/office/drawing/2014/main" id="{3A333B7A-BDBC-49E0-AFE3-62DF9E3A271B}"/>
                </a:ext>
              </a:extLst>
            </p:cNvPr>
            <p:cNvSpPr/>
            <p:nvPr/>
          </p:nvSpPr>
          <p:spPr>
            <a:xfrm rot="5400000">
              <a:off x="7883253" y="3023495"/>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6" name="Parallelogram 245">
              <a:extLst>
                <a:ext uri="{FF2B5EF4-FFF2-40B4-BE49-F238E27FC236}">
                  <a16:creationId xmlns:a16="http://schemas.microsoft.com/office/drawing/2014/main" id="{0E719986-EDE5-4F94-9E49-8B8DE047A48B}"/>
                </a:ext>
              </a:extLst>
            </p:cNvPr>
            <p:cNvSpPr/>
            <p:nvPr/>
          </p:nvSpPr>
          <p:spPr>
            <a:xfrm rot="16200000" flipH="1">
              <a:off x="8472468" y="3023495"/>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7" name="Parallelogram 246">
              <a:extLst>
                <a:ext uri="{FF2B5EF4-FFF2-40B4-BE49-F238E27FC236}">
                  <a16:creationId xmlns:a16="http://schemas.microsoft.com/office/drawing/2014/main" id="{CC5E030C-93F9-40FF-9421-A3C8153332B0}"/>
                </a:ext>
              </a:extLst>
            </p:cNvPr>
            <p:cNvSpPr/>
            <p:nvPr/>
          </p:nvSpPr>
          <p:spPr>
            <a:xfrm rot="1808976">
              <a:off x="8174368" y="2518229"/>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8" name="Parallelogram 247">
              <a:extLst>
                <a:ext uri="{FF2B5EF4-FFF2-40B4-BE49-F238E27FC236}">
                  <a16:creationId xmlns:a16="http://schemas.microsoft.com/office/drawing/2014/main" id="{5E086B62-C0C3-47FD-82A2-232BC6C483CD}"/>
                </a:ext>
              </a:extLst>
            </p:cNvPr>
            <p:cNvSpPr/>
            <p:nvPr/>
          </p:nvSpPr>
          <p:spPr>
            <a:xfrm rot="5400000">
              <a:off x="6744448" y="3674088"/>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49" name="Parallelogram 248">
              <a:extLst>
                <a:ext uri="{FF2B5EF4-FFF2-40B4-BE49-F238E27FC236}">
                  <a16:creationId xmlns:a16="http://schemas.microsoft.com/office/drawing/2014/main" id="{AEF35BD3-655E-40D7-B54B-537FD471E7B8}"/>
                </a:ext>
              </a:extLst>
            </p:cNvPr>
            <p:cNvSpPr/>
            <p:nvPr/>
          </p:nvSpPr>
          <p:spPr>
            <a:xfrm rot="16200000" flipH="1">
              <a:off x="7333663" y="3674088"/>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0" name="Parallelogram 249">
              <a:extLst>
                <a:ext uri="{FF2B5EF4-FFF2-40B4-BE49-F238E27FC236}">
                  <a16:creationId xmlns:a16="http://schemas.microsoft.com/office/drawing/2014/main" id="{AF31B70E-ABEF-44EB-84FB-8CE0554AC6B3}"/>
                </a:ext>
              </a:extLst>
            </p:cNvPr>
            <p:cNvSpPr/>
            <p:nvPr/>
          </p:nvSpPr>
          <p:spPr>
            <a:xfrm rot="1808976">
              <a:off x="7035563" y="3168822"/>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1" name="Parallelogram 250">
              <a:extLst>
                <a:ext uri="{FF2B5EF4-FFF2-40B4-BE49-F238E27FC236}">
                  <a16:creationId xmlns:a16="http://schemas.microsoft.com/office/drawing/2014/main" id="{BA3DA803-9F0B-4BD9-85CC-5C9D0EDAC503}"/>
                </a:ext>
              </a:extLst>
            </p:cNvPr>
            <p:cNvSpPr/>
            <p:nvPr/>
          </p:nvSpPr>
          <p:spPr>
            <a:xfrm rot="5400000">
              <a:off x="7331710" y="4022431"/>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2" name="Parallelogram 251">
              <a:extLst>
                <a:ext uri="{FF2B5EF4-FFF2-40B4-BE49-F238E27FC236}">
                  <a16:creationId xmlns:a16="http://schemas.microsoft.com/office/drawing/2014/main" id="{8B953501-3EF1-4D1C-9659-11461E093F5C}"/>
                </a:ext>
              </a:extLst>
            </p:cNvPr>
            <p:cNvSpPr/>
            <p:nvPr/>
          </p:nvSpPr>
          <p:spPr>
            <a:xfrm rot="16200000" flipH="1">
              <a:off x="7920925" y="4022431"/>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3" name="Parallelogram 252">
              <a:extLst>
                <a:ext uri="{FF2B5EF4-FFF2-40B4-BE49-F238E27FC236}">
                  <a16:creationId xmlns:a16="http://schemas.microsoft.com/office/drawing/2014/main" id="{4F3F5035-DECD-4940-B259-2683E99A567A}"/>
                </a:ext>
              </a:extLst>
            </p:cNvPr>
            <p:cNvSpPr/>
            <p:nvPr/>
          </p:nvSpPr>
          <p:spPr>
            <a:xfrm rot="1808976">
              <a:off x="7622825" y="3517165"/>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4" name="Parallelogram 253">
              <a:extLst>
                <a:ext uri="{FF2B5EF4-FFF2-40B4-BE49-F238E27FC236}">
                  <a16:creationId xmlns:a16="http://schemas.microsoft.com/office/drawing/2014/main" id="{54FDE4C7-5A90-40BD-8136-D3A876A4415A}"/>
                </a:ext>
              </a:extLst>
            </p:cNvPr>
            <p:cNvSpPr/>
            <p:nvPr/>
          </p:nvSpPr>
          <p:spPr>
            <a:xfrm rot="5400000">
              <a:off x="6744448" y="3008981"/>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5" name="Parallelogram 254">
              <a:extLst>
                <a:ext uri="{FF2B5EF4-FFF2-40B4-BE49-F238E27FC236}">
                  <a16:creationId xmlns:a16="http://schemas.microsoft.com/office/drawing/2014/main" id="{85BB8CA9-4406-4A35-AA14-1DE513680A7D}"/>
                </a:ext>
              </a:extLst>
            </p:cNvPr>
            <p:cNvSpPr/>
            <p:nvPr/>
          </p:nvSpPr>
          <p:spPr>
            <a:xfrm rot="16200000" flipH="1">
              <a:off x="7333663" y="3008981"/>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6" name="Parallelogram 255">
              <a:extLst>
                <a:ext uri="{FF2B5EF4-FFF2-40B4-BE49-F238E27FC236}">
                  <a16:creationId xmlns:a16="http://schemas.microsoft.com/office/drawing/2014/main" id="{059A2364-EA57-403F-800F-6E57F9883816}"/>
                </a:ext>
              </a:extLst>
            </p:cNvPr>
            <p:cNvSpPr/>
            <p:nvPr/>
          </p:nvSpPr>
          <p:spPr>
            <a:xfrm rot="1808976">
              <a:off x="7035563" y="2503715"/>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7" name="Parallelogram 256">
              <a:extLst>
                <a:ext uri="{FF2B5EF4-FFF2-40B4-BE49-F238E27FC236}">
                  <a16:creationId xmlns:a16="http://schemas.microsoft.com/office/drawing/2014/main" id="{6021DF42-69EC-45AD-91AE-9086609FFF80}"/>
                </a:ext>
              </a:extLst>
            </p:cNvPr>
            <p:cNvSpPr/>
            <p:nvPr/>
          </p:nvSpPr>
          <p:spPr>
            <a:xfrm rot="5400000">
              <a:off x="7331710" y="3357324"/>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8" name="Parallelogram 257">
              <a:extLst>
                <a:ext uri="{FF2B5EF4-FFF2-40B4-BE49-F238E27FC236}">
                  <a16:creationId xmlns:a16="http://schemas.microsoft.com/office/drawing/2014/main" id="{F18CE889-0AE9-4C05-A64D-3951C6EFBCB0}"/>
                </a:ext>
              </a:extLst>
            </p:cNvPr>
            <p:cNvSpPr/>
            <p:nvPr/>
          </p:nvSpPr>
          <p:spPr>
            <a:xfrm rot="16200000" flipH="1">
              <a:off x="7920925" y="3357324"/>
              <a:ext cx="1009174" cy="584994"/>
            </a:xfrm>
            <a:prstGeom prst="parallelogram">
              <a:avLst>
                <a:gd name="adj" fmla="val 5845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59" name="Parallelogram 258">
              <a:extLst>
                <a:ext uri="{FF2B5EF4-FFF2-40B4-BE49-F238E27FC236}">
                  <a16:creationId xmlns:a16="http://schemas.microsoft.com/office/drawing/2014/main" id="{5B88AE22-935A-4A1B-B190-D9D3D74D5694}"/>
                </a:ext>
              </a:extLst>
            </p:cNvPr>
            <p:cNvSpPr/>
            <p:nvPr/>
          </p:nvSpPr>
          <p:spPr>
            <a:xfrm rot="1808976">
              <a:off x="7622825" y="2852058"/>
              <a:ext cx="1016158" cy="587003"/>
            </a:xfrm>
            <a:prstGeom prst="parallelogram">
              <a:avLst>
                <a:gd name="adj" fmla="val 57409"/>
              </a:avLst>
            </a:prstGeom>
            <a:grpFill/>
            <a:ln w="57150" cap="flat" cmpd="sng" algn="ctr">
              <a:solidFill>
                <a:srgbClr val="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C3916F38-4651-4E4A-A42B-01E447FD5539}"/>
              </a:ext>
            </a:extLst>
          </p:cNvPr>
          <p:cNvPicPr>
            <a:picLocks noChangeAspect="1"/>
          </p:cNvPicPr>
          <p:nvPr/>
        </p:nvPicPr>
        <p:blipFill>
          <a:blip r:embed="rId2"/>
          <a:stretch>
            <a:fillRect/>
          </a:stretch>
        </p:blipFill>
        <p:spPr>
          <a:xfrm>
            <a:off x="282113" y="1412138"/>
            <a:ext cx="5867166" cy="399245"/>
          </a:xfrm>
          <a:prstGeom prst="rect">
            <a:avLst/>
          </a:prstGeom>
        </p:spPr>
      </p:pic>
    </p:spTree>
    <p:extLst>
      <p:ext uri="{BB962C8B-B14F-4D97-AF65-F5344CB8AC3E}">
        <p14:creationId xmlns:p14="http://schemas.microsoft.com/office/powerpoint/2010/main" val="270000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p:txBody>
          <a:bodyPr>
            <a:normAutofit/>
          </a:bodyPr>
          <a:lstStyle/>
          <a:p>
            <a:r>
              <a:rPr lang="en-IN" sz="1800" i="1" dirty="0"/>
              <a:t>Holistic Approach from Castaliaz for SAP Business Suite Powered by SAP S/4HANA</a:t>
            </a:r>
          </a:p>
        </p:txBody>
      </p:sp>
      <p:sp>
        <p:nvSpPr>
          <p:cNvPr id="50" name="Right Arrow 54">
            <a:extLst>
              <a:ext uri="{FF2B5EF4-FFF2-40B4-BE49-F238E27FC236}">
                <a16:creationId xmlns:a16="http://schemas.microsoft.com/office/drawing/2014/main" id="{DC7D492A-664B-471A-9630-C86A24CFA819}"/>
              </a:ext>
            </a:extLst>
          </p:cNvPr>
          <p:cNvSpPr/>
          <p:nvPr/>
        </p:nvSpPr>
        <p:spPr>
          <a:xfrm>
            <a:off x="1455174" y="4427799"/>
            <a:ext cx="9296400" cy="217714"/>
          </a:xfrm>
          <a:prstGeom prst="rightArrow">
            <a:avLst/>
          </a:prstGeom>
          <a:solidFill>
            <a:srgbClr val="2E2E2E">
              <a:lumMod val="50000"/>
              <a:lumOff val="50000"/>
            </a:srgbClr>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Freeform 229">
            <a:extLst>
              <a:ext uri="{FF2B5EF4-FFF2-40B4-BE49-F238E27FC236}">
                <a16:creationId xmlns:a16="http://schemas.microsoft.com/office/drawing/2014/main" id="{987628EA-FD79-4540-AD38-9CAEA3AFF9A6}"/>
              </a:ext>
            </a:extLst>
          </p:cNvPr>
          <p:cNvSpPr>
            <a:spLocks/>
          </p:cNvSpPr>
          <p:nvPr/>
        </p:nvSpPr>
        <p:spPr bwMode="auto">
          <a:xfrm>
            <a:off x="1477687" y="2961652"/>
            <a:ext cx="1956837" cy="1167846"/>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FECC26">
                <a:lumMod val="75000"/>
              </a:srgbClr>
            </a:solidFill>
            <a:prstDash val="solid"/>
            <a:round/>
            <a:headEnd/>
            <a:tailEnd/>
          </a:ln>
        </p:spPr>
        <p:txBody>
          <a:bodyPr vert="horz" wrap="square" lIns="0" tIns="0" rIns="0" bIns="36576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2E2E2E"/>
                </a:solidFill>
                <a:effectLst/>
                <a:uLnTx/>
                <a:uFillTx/>
                <a:latin typeface="Arial"/>
                <a:cs typeface="Arial" charset="0"/>
              </a:rPr>
              <a:t>Identify improvement areas</a:t>
            </a:r>
          </a:p>
        </p:txBody>
      </p:sp>
      <p:sp>
        <p:nvSpPr>
          <p:cNvPr id="52" name="Freeform 229">
            <a:extLst>
              <a:ext uri="{FF2B5EF4-FFF2-40B4-BE49-F238E27FC236}">
                <a16:creationId xmlns:a16="http://schemas.microsoft.com/office/drawing/2014/main" id="{38CC64FF-7A98-4144-B1D2-54C64F717C46}"/>
              </a:ext>
            </a:extLst>
          </p:cNvPr>
          <p:cNvSpPr>
            <a:spLocks/>
          </p:cNvSpPr>
          <p:nvPr/>
        </p:nvSpPr>
        <p:spPr bwMode="auto">
          <a:xfrm flipV="1">
            <a:off x="2593947" y="4945969"/>
            <a:ext cx="1956837" cy="1066168"/>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ED771A"/>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53" name="Freeform 229">
            <a:extLst>
              <a:ext uri="{FF2B5EF4-FFF2-40B4-BE49-F238E27FC236}">
                <a16:creationId xmlns:a16="http://schemas.microsoft.com/office/drawing/2014/main" id="{30178C44-24CF-42A4-AFE8-F66844DC6124}"/>
              </a:ext>
            </a:extLst>
          </p:cNvPr>
          <p:cNvSpPr>
            <a:spLocks/>
          </p:cNvSpPr>
          <p:nvPr/>
        </p:nvSpPr>
        <p:spPr bwMode="auto">
          <a:xfrm>
            <a:off x="3770529" y="2961652"/>
            <a:ext cx="1956837" cy="1153591"/>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BDBD00"/>
            </a:solidFill>
            <a:prstDash val="solid"/>
            <a:round/>
            <a:headEnd/>
            <a:tailEnd/>
          </a:ln>
        </p:spPr>
        <p:txBody>
          <a:bodyPr vert="horz" wrap="square" lIns="0" tIns="0" rIns="0" bIns="36576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2E2E2E"/>
                </a:solidFill>
                <a:effectLst/>
                <a:uLnTx/>
                <a:uFillTx/>
                <a:latin typeface="Arial"/>
                <a:cs typeface="Arial" charset="0"/>
              </a:rPr>
              <a:t>SAP HANA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2E2E2E"/>
                </a:solidFill>
                <a:effectLst/>
                <a:uLnTx/>
                <a:uFillTx/>
                <a:latin typeface="Arial"/>
                <a:cs typeface="Arial" charset="0"/>
              </a:rPr>
              <a:t>Adoption Roadmap</a:t>
            </a:r>
          </a:p>
        </p:txBody>
      </p:sp>
      <p:sp>
        <p:nvSpPr>
          <p:cNvPr id="54" name="Freeform 229">
            <a:extLst>
              <a:ext uri="{FF2B5EF4-FFF2-40B4-BE49-F238E27FC236}">
                <a16:creationId xmlns:a16="http://schemas.microsoft.com/office/drawing/2014/main" id="{B6A243ED-E4D2-404E-9F85-5ACB4E71618C}"/>
              </a:ext>
            </a:extLst>
          </p:cNvPr>
          <p:cNvSpPr>
            <a:spLocks/>
          </p:cNvSpPr>
          <p:nvPr/>
        </p:nvSpPr>
        <p:spPr bwMode="auto">
          <a:xfrm flipV="1">
            <a:off x="4984836" y="4960223"/>
            <a:ext cx="1956837" cy="1051914"/>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00234B">
                <a:lumMod val="50000"/>
                <a:lumOff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55" name="Freeform 229">
            <a:extLst>
              <a:ext uri="{FF2B5EF4-FFF2-40B4-BE49-F238E27FC236}">
                <a16:creationId xmlns:a16="http://schemas.microsoft.com/office/drawing/2014/main" id="{C223863E-212E-47FA-B8D7-A757AC07381A}"/>
              </a:ext>
            </a:extLst>
          </p:cNvPr>
          <p:cNvSpPr>
            <a:spLocks/>
          </p:cNvSpPr>
          <p:nvPr/>
        </p:nvSpPr>
        <p:spPr bwMode="auto">
          <a:xfrm>
            <a:off x="6198520" y="2961652"/>
            <a:ext cx="1956837" cy="1139336"/>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0098CC"/>
            </a:solidFill>
            <a:prstDash val="solid"/>
            <a:round/>
            <a:headEnd/>
            <a:tailEnd/>
          </a:ln>
        </p:spPr>
        <p:txBody>
          <a:bodyPr vert="horz" wrap="square" lIns="0" tIns="0" rIns="0" bIns="36576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2E2E2E"/>
                </a:solidFill>
                <a:effectLst/>
                <a:uLnTx/>
                <a:uFillTx/>
                <a:latin typeface="Arial"/>
                <a:cs typeface="Arial" charset="0"/>
              </a:rPr>
              <a:t>Migrate &amp; Adapt</a:t>
            </a:r>
          </a:p>
        </p:txBody>
      </p:sp>
      <p:sp>
        <p:nvSpPr>
          <p:cNvPr id="56" name="Freeform 229">
            <a:extLst>
              <a:ext uri="{FF2B5EF4-FFF2-40B4-BE49-F238E27FC236}">
                <a16:creationId xmlns:a16="http://schemas.microsoft.com/office/drawing/2014/main" id="{960FCF05-557B-4B19-BCE7-A6294E97B6A2}"/>
              </a:ext>
            </a:extLst>
          </p:cNvPr>
          <p:cNvSpPr>
            <a:spLocks/>
          </p:cNvSpPr>
          <p:nvPr/>
        </p:nvSpPr>
        <p:spPr bwMode="auto">
          <a:xfrm flipV="1">
            <a:off x="7382683" y="4945969"/>
            <a:ext cx="1956837" cy="1066168"/>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1E5FBB"/>
            </a:solidFill>
            <a:prstDash val="solid"/>
            <a:round/>
            <a:headEnd/>
            <a:tailEnd/>
          </a:ln>
        </p:spPr>
        <p:txBody>
          <a:bodyPr vert="horz" wrap="square" lIns="0" tIns="0" rIns="0" bIns="36576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1" u="none" strike="noStrike" kern="0" cap="none" spc="0" normalizeH="0" baseline="0" noProof="0" dirty="0">
              <a:ln>
                <a:noFill/>
              </a:ln>
              <a:solidFill>
                <a:srgbClr val="FECC26">
                  <a:lumMod val="50000"/>
                </a:srgbClr>
              </a:solidFill>
              <a:effectLst/>
              <a:uLnTx/>
              <a:uFillTx/>
              <a:latin typeface="Arial"/>
              <a:cs typeface="Arial" charset="0"/>
            </a:endParaRPr>
          </a:p>
        </p:txBody>
      </p:sp>
      <p:sp>
        <p:nvSpPr>
          <p:cNvPr id="57" name="Freeform 229">
            <a:extLst>
              <a:ext uri="{FF2B5EF4-FFF2-40B4-BE49-F238E27FC236}">
                <a16:creationId xmlns:a16="http://schemas.microsoft.com/office/drawing/2014/main" id="{CEBAB823-B0C3-4D8B-B749-5C6F69DA976E}"/>
              </a:ext>
            </a:extLst>
          </p:cNvPr>
          <p:cNvSpPr>
            <a:spLocks/>
          </p:cNvSpPr>
          <p:nvPr/>
        </p:nvSpPr>
        <p:spPr bwMode="auto">
          <a:xfrm>
            <a:off x="8561637" y="2961652"/>
            <a:ext cx="1956837" cy="1153591"/>
          </a:xfrm>
          <a:custGeom>
            <a:avLst/>
            <a:gdLst/>
            <a:ahLst/>
            <a:cxnLst>
              <a:cxn ang="0">
                <a:pos x="387" y="214"/>
              </a:cxn>
              <a:cxn ang="0">
                <a:pos x="586" y="214"/>
              </a:cxn>
              <a:cxn ang="0">
                <a:pos x="643" y="157"/>
              </a:cxn>
              <a:cxn ang="0">
                <a:pos x="643" y="56"/>
              </a:cxn>
              <a:cxn ang="0">
                <a:pos x="586" y="0"/>
              </a:cxn>
              <a:cxn ang="0">
                <a:pos x="57" y="0"/>
              </a:cxn>
              <a:cxn ang="0">
                <a:pos x="0" y="56"/>
              </a:cxn>
              <a:cxn ang="0">
                <a:pos x="0" y="157"/>
              </a:cxn>
              <a:cxn ang="0">
                <a:pos x="57" y="214"/>
              </a:cxn>
              <a:cxn ang="0">
                <a:pos x="274" y="214"/>
              </a:cxn>
              <a:cxn ang="0">
                <a:pos x="356" y="301"/>
              </a:cxn>
              <a:cxn ang="0">
                <a:pos x="356" y="220"/>
              </a:cxn>
            </a:cxnLst>
            <a:rect l="0" t="0" r="r" b="b"/>
            <a:pathLst>
              <a:path w="643" h="301">
                <a:moveTo>
                  <a:pt x="387" y="214"/>
                </a:moveTo>
                <a:cubicBezTo>
                  <a:pt x="586" y="214"/>
                  <a:pt x="586" y="214"/>
                  <a:pt x="586" y="214"/>
                </a:cubicBezTo>
                <a:cubicBezTo>
                  <a:pt x="618" y="214"/>
                  <a:pt x="643" y="188"/>
                  <a:pt x="643" y="157"/>
                </a:cubicBezTo>
                <a:cubicBezTo>
                  <a:pt x="643" y="56"/>
                  <a:pt x="643" y="56"/>
                  <a:pt x="643" y="56"/>
                </a:cubicBezTo>
                <a:cubicBezTo>
                  <a:pt x="643" y="25"/>
                  <a:pt x="618" y="0"/>
                  <a:pt x="586" y="0"/>
                </a:cubicBezTo>
                <a:cubicBezTo>
                  <a:pt x="57" y="0"/>
                  <a:pt x="57" y="0"/>
                  <a:pt x="57" y="0"/>
                </a:cubicBezTo>
                <a:cubicBezTo>
                  <a:pt x="26" y="0"/>
                  <a:pt x="0" y="25"/>
                  <a:pt x="0" y="56"/>
                </a:cubicBezTo>
                <a:cubicBezTo>
                  <a:pt x="0" y="157"/>
                  <a:pt x="0" y="157"/>
                  <a:pt x="0" y="157"/>
                </a:cubicBezTo>
                <a:cubicBezTo>
                  <a:pt x="0" y="188"/>
                  <a:pt x="26" y="214"/>
                  <a:pt x="57" y="214"/>
                </a:cubicBezTo>
                <a:cubicBezTo>
                  <a:pt x="274" y="214"/>
                  <a:pt x="274" y="214"/>
                  <a:pt x="274" y="214"/>
                </a:cubicBezTo>
                <a:cubicBezTo>
                  <a:pt x="356" y="301"/>
                  <a:pt x="356" y="301"/>
                  <a:pt x="356" y="301"/>
                </a:cubicBezTo>
                <a:cubicBezTo>
                  <a:pt x="356" y="220"/>
                  <a:pt x="356" y="220"/>
                  <a:pt x="356" y="220"/>
                </a:cubicBezTo>
              </a:path>
            </a:pathLst>
          </a:custGeom>
          <a:noFill/>
          <a:ln w="12700" cap="rnd">
            <a:solidFill>
              <a:srgbClr val="00234B"/>
            </a:solidFill>
            <a:prstDash val="solid"/>
            <a:round/>
            <a:headEnd/>
            <a:tailEnd/>
          </a:ln>
        </p:spPr>
        <p:txBody>
          <a:bodyPr vert="horz" wrap="square" lIns="0" tIns="0" rIns="0" bIns="36576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2E2E2E"/>
                </a:solidFill>
                <a:effectLst/>
                <a:uLnTx/>
                <a:uFillTx/>
                <a:latin typeface="Arial"/>
                <a:cs typeface="Arial" charset="0"/>
              </a:rPr>
              <a:t>Custom Code Optimization</a:t>
            </a:r>
            <a:br>
              <a:rPr kumimoji="0" lang="en-US" sz="1200" b="1" i="1" u="none" strike="noStrike" kern="0" cap="none" spc="0" normalizeH="0" baseline="0" noProof="0" dirty="0">
                <a:ln>
                  <a:noFill/>
                </a:ln>
                <a:solidFill>
                  <a:srgbClr val="2E2E2E"/>
                </a:solidFill>
                <a:effectLst/>
                <a:uLnTx/>
                <a:uFillTx/>
                <a:latin typeface="Arial"/>
                <a:cs typeface="Arial" charset="0"/>
              </a:rPr>
            </a:br>
            <a:r>
              <a:rPr kumimoji="0" lang="en-US" sz="1200" b="1" i="1" u="none" strike="noStrike" kern="0" cap="none" spc="0" normalizeH="0" baseline="0" noProof="0" dirty="0">
                <a:ln>
                  <a:noFill/>
                </a:ln>
                <a:solidFill>
                  <a:srgbClr val="2E2E2E"/>
                </a:solidFill>
                <a:effectLst/>
                <a:uLnTx/>
                <a:uFillTx/>
                <a:latin typeface="Arial"/>
                <a:cs typeface="Arial" charset="0"/>
              </a:rPr>
              <a:t>(wave 2)</a:t>
            </a:r>
          </a:p>
        </p:txBody>
      </p:sp>
      <p:sp>
        <p:nvSpPr>
          <p:cNvPr id="58" name="Rectangle 57">
            <a:extLst>
              <a:ext uri="{FF2B5EF4-FFF2-40B4-BE49-F238E27FC236}">
                <a16:creationId xmlns:a16="http://schemas.microsoft.com/office/drawing/2014/main" id="{B3CB9C1A-5674-4473-B5C1-F358C223C790}"/>
              </a:ext>
            </a:extLst>
          </p:cNvPr>
          <p:cNvSpPr/>
          <p:nvPr/>
        </p:nvSpPr>
        <p:spPr bwMode="auto">
          <a:xfrm>
            <a:off x="10486286" y="3846911"/>
            <a:ext cx="35631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9F958F">
                    <a:lumMod val="75000"/>
                  </a:srgbClr>
                </a:solidFill>
                <a:latin typeface="Arial"/>
                <a:cs typeface="Arial" charset="0"/>
              </a:rPr>
              <a:t>Time</a:t>
            </a:r>
          </a:p>
        </p:txBody>
      </p:sp>
      <p:sp>
        <p:nvSpPr>
          <p:cNvPr id="59" name="Rectangle 58">
            <a:extLst>
              <a:ext uri="{FF2B5EF4-FFF2-40B4-BE49-F238E27FC236}">
                <a16:creationId xmlns:a16="http://schemas.microsoft.com/office/drawing/2014/main" id="{F9D8AA9A-ADA1-409D-B1D7-A9B8CD5FC881}"/>
              </a:ext>
            </a:extLst>
          </p:cNvPr>
          <p:cNvSpPr/>
          <p:nvPr/>
        </p:nvSpPr>
        <p:spPr bwMode="auto">
          <a:xfrm>
            <a:off x="9912859" y="4784197"/>
            <a:ext cx="929742" cy="369332"/>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r" eaLnBrk="0" fontAlgn="base" hangingPunct="0">
              <a:spcBef>
                <a:spcPct val="0"/>
              </a:spcBef>
              <a:spcAft>
                <a:spcPct val="0"/>
              </a:spcAft>
            </a:pPr>
            <a:r>
              <a:rPr lang="en-US" sz="1200" b="1" dirty="0">
                <a:solidFill>
                  <a:srgbClr val="9F958F">
                    <a:lumMod val="75000"/>
                  </a:srgbClr>
                </a:solidFill>
                <a:latin typeface="Arial"/>
                <a:cs typeface="Arial" charset="0"/>
              </a:rPr>
              <a:t>Business</a:t>
            </a:r>
            <a:br>
              <a:rPr lang="en-US" sz="1200" b="1" dirty="0">
                <a:solidFill>
                  <a:srgbClr val="9F958F">
                    <a:lumMod val="75000"/>
                  </a:srgbClr>
                </a:solidFill>
                <a:latin typeface="Arial"/>
                <a:cs typeface="Arial" charset="0"/>
              </a:rPr>
            </a:br>
            <a:r>
              <a:rPr lang="en-US" sz="1200" b="1" dirty="0">
                <a:solidFill>
                  <a:srgbClr val="9F958F">
                    <a:lumMod val="75000"/>
                  </a:srgbClr>
                </a:solidFill>
                <a:latin typeface="Arial"/>
                <a:cs typeface="Arial" charset="0"/>
              </a:rPr>
              <a:t>Performance</a:t>
            </a:r>
          </a:p>
        </p:txBody>
      </p:sp>
      <p:sp>
        <p:nvSpPr>
          <p:cNvPr id="60" name="Rectangle 59">
            <a:extLst>
              <a:ext uri="{FF2B5EF4-FFF2-40B4-BE49-F238E27FC236}">
                <a16:creationId xmlns:a16="http://schemas.microsoft.com/office/drawing/2014/main" id="{95933451-DBB3-4E6C-A18B-33C5370124FE}"/>
              </a:ext>
            </a:extLst>
          </p:cNvPr>
          <p:cNvSpPr/>
          <p:nvPr/>
        </p:nvSpPr>
        <p:spPr bwMode="auto">
          <a:xfrm>
            <a:off x="2326593" y="4771791"/>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FECC26">
                    <a:lumMod val="75000"/>
                  </a:srgbClr>
                </a:solidFill>
                <a:latin typeface="Arial"/>
                <a:cs typeface="Arial" charset="0"/>
              </a:rPr>
              <a:t>Step 1</a:t>
            </a:r>
          </a:p>
        </p:txBody>
      </p:sp>
      <p:sp>
        <p:nvSpPr>
          <p:cNvPr id="61" name="Rectangle 60">
            <a:extLst>
              <a:ext uri="{FF2B5EF4-FFF2-40B4-BE49-F238E27FC236}">
                <a16:creationId xmlns:a16="http://schemas.microsoft.com/office/drawing/2014/main" id="{C4E1D06C-499A-4E2D-BED8-203611EA32BC}"/>
              </a:ext>
            </a:extLst>
          </p:cNvPr>
          <p:cNvSpPr/>
          <p:nvPr/>
        </p:nvSpPr>
        <p:spPr bwMode="auto">
          <a:xfrm>
            <a:off x="4692245" y="4771791"/>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BDBD00">
                    <a:lumMod val="75000"/>
                  </a:srgbClr>
                </a:solidFill>
                <a:latin typeface="Arial"/>
                <a:cs typeface="Arial" charset="0"/>
              </a:rPr>
              <a:t>Step 3</a:t>
            </a:r>
          </a:p>
        </p:txBody>
      </p:sp>
      <p:sp>
        <p:nvSpPr>
          <p:cNvPr id="62" name="Rectangle 61">
            <a:extLst>
              <a:ext uri="{FF2B5EF4-FFF2-40B4-BE49-F238E27FC236}">
                <a16:creationId xmlns:a16="http://schemas.microsoft.com/office/drawing/2014/main" id="{C02D9155-08E6-4E83-9654-D4E90993747D}"/>
              </a:ext>
            </a:extLst>
          </p:cNvPr>
          <p:cNvSpPr/>
          <p:nvPr/>
        </p:nvSpPr>
        <p:spPr bwMode="auto">
          <a:xfrm>
            <a:off x="7057897" y="4771791"/>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0098CC"/>
                </a:solidFill>
                <a:latin typeface="Arial"/>
                <a:cs typeface="Arial" charset="0"/>
              </a:rPr>
              <a:t>Step 5</a:t>
            </a:r>
          </a:p>
        </p:txBody>
      </p:sp>
      <p:sp>
        <p:nvSpPr>
          <p:cNvPr id="63" name="Rectangle 62">
            <a:extLst>
              <a:ext uri="{FF2B5EF4-FFF2-40B4-BE49-F238E27FC236}">
                <a16:creationId xmlns:a16="http://schemas.microsoft.com/office/drawing/2014/main" id="{275C9F6E-4D07-4F14-817E-C55F258DABFE}"/>
              </a:ext>
            </a:extLst>
          </p:cNvPr>
          <p:cNvSpPr/>
          <p:nvPr/>
        </p:nvSpPr>
        <p:spPr bwMode="auto">
          <a:xfrm>
            <a:off x="9423549" y="4771791"/>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00234B"/>
                </a:solidFill>
                <a:latin typeface="Arial"/>
                <a:cs typeface="Arial" charset="0"/>
              </a:rPr>
              <a:t>Step 7</a:t>
            </a:r>
          </a:p>
        </p:txBody>
      </p:sp>
      <p:sp>
        <p:nvSpPr>
          <p:cNvPr id="64" name="Rectangle 63">
            <a:extLst>
              <a:ext uri="{FF2B5EF4-FFF2-40B4-BE49-F238E27FC236}">
                <a16:creationId xmlns:a16="http://schemas.microsoft.com/office/drawing/2014/main" id="{D06B579F-D2B2-447A-A7DC-5945B820980D}"/>
              </a:ext>
            </a:extLst>
          </p:cNvPr>
          <p:cNvSpPr/>
          <p:nvPr/>
        </p:nvSpPr>
        <p:spPr bwMode="auto">
          <a:xfrm>
            <a:off x="8240723" y="4141047"/>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1E5FBB"/>
                </a:solidFill>
                <a:latin typeface="Arial"/>
                <a:cs typeface="Arial" charset="0"/>
              </a:rPr>
              <a:t>Step 6</a:t>
            </a:r>
          </a:p>
        </p:txBody>
      </p:sp>
      <p:sp>
        <p:nvSpPr>
          <p:cNvPr id="65" name="Rectangle 64">
            <a:extLst>
              <a:ext uri="{FF2B5EF4-FFF2-40B4-BE49-F238E27FC236}">
                <a16:creationId xmlns:a16="http://schemas.microsoft.com/office/drawing/2014/main" id="{04531547-8546-4865-B997-E0FA33BC1414}"/>
              </a:ext>
            </a:extLst>
          </p:cNvPr>
          <p:cNvSpPr/>
          <p:nvPr/>
        </p:nvSpPr>
        <p:spPr bwMode="auto">
          <a:xfrm>
            <a:off x="5875071" y="4141047"/>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00234B">
                    <a:lumMod val="50000"/>
                    <a:lumOff val="50000"/>
                  </a:srgbClr>
                </a:solidFill>
                <a:latin typeface="Arial"/>
                <a:cs typeface="Arial" charset="0"/>
              </a:rPr>
              <a:t>Step 4</a:t>
            </a:r>
          </a:p>
        </p:txBody>
      </p:sp>
      <p:sp>
        <p:nvSpPr>
          <p:cNvPr id="66" name="Rectangle 65">
            <a:extLst>
              <a:ext uri="{FF2B5EF4-FFF2-40B4-BE49-F238E27FC236}">
                <a16:creationId xmlns:a16="http://schemas.microsoft.com/office/drawing/2014/main" id="{75D7D71A-C25B-45A0-B33B-D88A27BDB75C}"/>
              </a:ext>
            </a:extLst>
          </p:cNvPr>
          <p:cNvSpPr/>
          <p:nvPr/>
        </p:nvSpPr>
        <p:spPr bwMode="auto">
          <a:xfrm>
            <a:off x="3509419" y="4141047"/>
            <a:ext cx="461665" cy="184666"/>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dirty="0">
                <a:solidFill>
                  <a:srgbClr val="ED771A"/>
                </a:solidFill>
                <a:latin typeface="Arial"/>
                <a:cs typeface="Arial" charset="0"/>
              </a:rPr>
              <a:t>Step 2</a:t>
            </a:r>
          </a:p>
        </p:txBody>
      </p:sp>
      <p:sp>
        <p:nvSpPr>
          <p:cNvPr id="67" name="Rectangle 66">
            <a:extLst>
              <a:ext uri="{FF2B5EF4-FFF2-40B4-BE49-F238E27FC236}">
                <a16:creationId xmlns:a16="http://schemas.microsoft.com/office/drawing/2014/main" id="{BC5397A3-AE27-47D3-929A-C18AB4214E37}"/>
              </a:ext>
            </a:extLst>
          </p:cNvPr>
          <p:cNvSpPr/>
          <p:nvPr/>
        </p:nvSpPr>
        <p:spPr bwMode="auto">
          <a:xfrm>
            <a:off x="2668370" y="5449399"/>
            <a:ext cx="1807989" cy="369332"/>
          </a:xfrm>
          <a:prstGeom prst="rect">
            <a:avLst/>
          </a:prstGeom>
          <a:no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i="1" dirty="0">
                <a:solidFill>
                  <a:srgbClr val="2E2E2E"/>
                </a:solidFill>
                <a:latin typeface="Arial"/>
                <a:cs typeface="Arial" charset="0"/>
              </a:rPr>
              <a:t>SAP HANA Quick assessment</a:t>
            </a:r>
          </a:p>
        </p:txBody>
      </p:sp>
      <p:sp>
        <p:nvSpPr>
          <p:cNvPr id="68" name="Rectangle 67">
            <a:extLst>
              <a:ext uri="{FF2B5EF4-FFF2-40B4-BE49-F238E27FC236}">
                <a16:creationId xmlns:a16="http://schemas.microsoft.com/office/drawing/2014/main" id="{925E4DAC-2434-4415-8138-B873BF6C7F39}"/>
              </a:ext>
            </a:extLst>
          </p:cNvPr>
          <p:cNvSpPr/>
          <p:nvPr/>
        </p:nvSpPr>
        <p:spPr bwMode="auto">
          <a:xfrm>
            <a:off x="5059259" y="5541732"/>
            <a:ext cx="1807989" cy="184666"/>
          </a:xfrm>
          <a:prstGeom prst="rect">
            <a:avLst/>
          </a:prstGeom>
          <a:no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i="1" dirty="0">
                <a:solidFill>
                  <a:srgbClr val="2E2E2E"/>
                </a:solidFill>
                <a:latin typeface="Arial"/>
                <a:cs typeface="Arial" charset="0"/>
              </a:rPr>
              <a:t>Migration Assessment</a:t>
            </a:r>
          </a:p>
        </p:txBody>
      </p:sp>
      <p:sp>
        <p:nvSpPr>
          <p:cNvPr id="69" name="Rectangle 68">
            <a:extLst>
              <a:ext uri="{FF2B5EF4-FFF2-40B4-BE49-F238E27FC236}">
                <a16:creationId xmlns:a16="http://schemas.microsoft.com/office/drawing/2014/main" id="{76E2DFF4-0A0F-4D51-BE0E-C43B2EFAE41C}"/>
              </a:ext>
            </a:extLst>
          </p:cNvPr>
          <p:cNvSpPr/>
          <p:nvPr/>
        </p:nvSpPr>
        <p:spPr bwMode="auto">
          <a:xfrm>
            <a:off x="7457106" y="5449400"/>
            <a:ext cx="1807989" cy="369332"/>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spcBef>
                <a:spcPct val="0"/>
              </a:spcBef>
              <a:spcAft>
                <a:spcPct val="0"/>
              </a:spcAft>
            </a:pPr>
            <a:r>
              <a:rPr lang="en-US" sz="1200" b="1" i="1" dirty="0">
                <a:solidFill>
                  <a:srgbClr val="2E2E2E"/>
                </a:solidFill>
                <a:latin typeface="Arial"/>
                <a:cs typeface="Arial" charset="0"/>
              </a:rPr>
              <a:t>Custom Code Optimization (wave 1)</a:t>
            </a:r>
          </a:p>
        </p:txBody>
      </p:sp>
      <p:sp>
        <p:nvSpPr>
          <p:cNvPr id="70" name="Rectangle 69">
            <a:extLst>
              <a:ext uri="{FF2B5EF4-FFF2-40B4-BE49-F238E27FC236}">
                <a16:creationId xmlns:a16="http://schemas.microsoft.com/office/drawing/2014/main" id="{C00A6C53-5A1F-4961-8191-26D43373CE86}"/>
              </a:ext>
            </a:extLst>
          </p:cNvPr>
          <p:cNvSpPr/>
          <p:nvPr/>
        </p:nvSpPr>
        <p:spPr>
          <a:xfrm>
            <a:off x="2258048" y="2132063"/>
            <a:ext cx="2995688" cy="276999"/>
          </a:xfrm>
          <a:prstGeom prst="rect">
            <a:avLst/>
          </a:prstGeom>
        </p:spPr>
        <p:txBody>
          <a:bodyPr wrap="square">
            <a:spAutoFit/>
          </a:bodyPr>
          <a:lstStyle/>
          <a:p>
            <a:pPr algn="ctr" eaLnBrk="0" fontAlgn="base" hangingPunct="0">
              <a:spcBef>
                <a:spcPct val="0"/>
              </a:spcBef>
              <a:spcAft>
                <a:spcPts val="300"/>
              </a:spcAft>
            </a:pPr>
            <a:r>
              <a:rPr lang="en-US" sz="1200" b="1" dirty="0">
                <a:solidFill>
                  <a:srgbClr val="9F958F">
                    <a:lumMod val="75000"/>
                  </a:srgbClr>
                </a:solidFill>
                <a:latin typeface="Arial"/>
                <a:cs typeface="Arial" charset="0"/>
              </a:rPr>
              <a:t>Strategic Value Assessment</a:t>
            </a:r>
          </a:p>
        </p:txBody>
      </p:sp>
      <p:sp>
        <p:nvSpPr>
          <p:cNvPr id="71" name="Rectangle 70">
            <a:extLst>
              <a:ext uri="{FF2B5EF4-FFF2-40B4-BE49-F238E27FC236}">
                <a16:creationId xmlns:a16="http://schemas.microsoft.com/office/drawing/2014/main" id="{D25CD5C3-E247-43CB-BB87-86DD8DA1AC39}"/>
              </a:ext>
            </a:extLst>
          </p:cNvPr>
          <p:cNvSpPr/>
          <p:nvPr/>
        </p:nvSpPr>
        <p:spPr>
          <a:xfrm>
            <a:off x="5875940" y="2133632"/>
            <a:ext cx="1323952" cy="276999"/>
          </a:xfrm>
          <a:prstGeom prst="rect">
            <a:avLst/>
          </a:prstGeom>
        </p:spPr>
        <p:txBody>
          <a:bodyPr wrap="none">
            <a:spAutoFit/>
          </a:bodyPr>
          <a:lstStyle/>
          <a:p>
            <a:pPr algn="ctr" eaLnBrk="0" fontAlgn="base" hangingPunct="0">
              <a:spcBef>
                <a:spcPct val="0"/>
              </a:spcBef>
              <a:spcAft>
                <a:spcPts val="300"/>
              </a:spcAft>
            </a:pPr>
            <a:r>
              <a:rPr lang="en-US" sz="1200" b="1" dirty="0">
                <a:solidFill>
                  <a:srgbClr val="9F958F">
                    <a:lumMod val="75000"/>
                  </a:srgbClr>
                </a:solidFill>
                <a:latin typeface="Arial"/>
                <a:cs typeface="Arial" charset="0"/>
              </a:rPr>
              <a:t>Value Migration</a:t>
            </a:r>
          </a:p>
        </p:txBody>
      </p:sp>
      <p:sp>
        <p:nvSpPr>
          <p:cNvPr id="72" name="Rectangle 71">
            <a:extLst>
              <a:ext uri="{FF2B5EF4-FFF2-40B4-BE49-F238E27FC236}">
                <a16:creationId xmlns:a16="http://schemas.microsoft.com/office/drawing/2014/main" id="{181278FF-6C29-410D-B22E-83FDED9AC1AB}"/>
              </a:ext>
            </a:extLst>
          </p:cNvPr>
          <p:cNvSpPr/>
          <p:nvPr/>
        </p:nvSpPr>
        <p:spPr>
          <a:xfrm>
            <a:off x="7751973" y="2134755"/>
            <a:ext cx="2672437" cy="276999"/>
          </a:xfrm>
          <a:prstGeom prst="rect">
            <a:avLst/>
          </a:prstGeom>
        </p:spPr>
        <p:txBody>
          <a:bodyPr wrap="square">
            <a:spAutoFit/>
          </a:bodyPr>
          <a:lstStyle/>
          <a:p>
            <a:pPr algn="ctr" eaLnBrk="0" fontAlgn="base" hangingPunct="0">
              <a:spcBef>
                <a:spcPct val="0"/>
              </a:spcBef>
              <a:spcAft>
                <a:spcPts val="300"/>
              </a:spcAft>
            </a:pPr>
            <a:r>
              <a:rPr lang="en-US" sz="1200" b="1" dirty="0">
                <a:solidFill>
                  <a:srgbClr val="9F958F">
                    <a:lumMod val="75000"/>
                  </a:srgbClr>
                </a:solidFill>
                <a:latin typeface="Arial"/>
                <a:cs typeface="Arial" charset="0"/>
              </a:rPr>
              <a:t>Continuous Improvements</a:t>
            </a:r>
          </a:p>
        </p:txBody>
      </p:sp>
      <p:sp>
        <p:nvSpPr>
          <p:cNvPr id="73" name="Left Brace 72">
            <a:extLst>
              <a:ext uri="{FF2B5EF4-FFF2-40B4-BE49-F238E27FC236}">
                <a16:creationId xmlns:a16="http://schemas.microsoft.com/office/drawing/2014/main" id="{8A0835A2-7BBA-4E9D-8D92-90B3FDCDE01F}"/>
              </a:ext>
            </a:extLst>
          </p:cNvPr>
          <p:cNvSpPr/>
          <p:nvPr/>
        </p:nvSpPr>
        <p:spPr bwMode="auto">
          <a:xfrm rot="5400000">
            <a:off x="3598984" y="1125260"/>
            <a:ext cx="313816" cy="2995688"/>
          </a:xfrm>
          <a:prstGeom prst="leftBrace">
            <a:avLst>
              <a:gd name="adj1" fmla="val 45555"/>
              <a:gd name="adj2" fmla="val 50000"/>
            </a:avLst>
          </a:prstGeom>
          <a:noFill/>
          <a:ln w="25400" cap="flat" cmpd="sng" algn="ctr">
            <a:solidFill>
              <a:srgbClr val="9F958F"/>
            </a:solidFill>
            <a:prstDash val="solid"/>
            <a:headEnd type="none" w="med" len="med"/>
            <a:tailEnd type="none" w="med" len="me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sp>
        <p:nvSpPr>
          <p:cNvPr id="74" name="Left Brace 73">
            <a:extLst>
              <a:ext uri="{FF2B5EF4-FFF2-40B4-BE49-F238E27FC236}">
                <a16:creationId xmlns:a16="http://schemas.microsoft.com/office/drawing/2014/main" id="{A51FFB7C-85F7-47E0-ABF3-8B21C928A0E2}"/>
              </a:ext>
            </a:extLst>
          </p:cNvPr>
          <p:cNvSpPr/>
          <p:nvPr/>
        </p:nvSpPr>
        <p:spPr bwMode="auto">
          <a:xfrm rot="5400000">
            <a:off x="6378827" y="1432678"/>
            <a:ext cx="313816" cy="2380853"/>
          </a:xfrm>
          <a:prstGeom prst="leftBrace">
            <a:avLst>
              <a:gd name="adj1" fmla="val 45555"/>
              <a:gd name="adj2" fmla="val 50000"/>
            </a:avLst>
          </a:prstGeom>
          <a:noFill/>
          <a:ln w="25400" cap="flat" cmpd="sng" algn="ctr">
            <a:solidFill>
              <a:srgbClr val="9F958F"/>
            </a:solidFill>
            <a:prstDash val="solid"/>
            <a:headEnd type="none" w="med" len="med"/>
            <a:tailEnd type="none" w="med" len="me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sp>
        <p:nvSpPr>
          <p:cNvPr id="75" name="Left Brace 74">
            <a:extLst>
              <a:ext uri="{FF2B5EF4-FFF2-40B4-BE49-F238E27FC236}">
                <a16:creationId xmlns:a16="http://schemas.microsoft.com/office/drawing/2014/main" id="{30C8A538-6991-4806-B08C-5EC5F236EB19}"/>
              </a:ext>
            </a:extLst>
          </p:cNvPr>
          <p:cNvSpPr/>
          <p:nvPr/>
        </p:nvSpPr>
        <p:spPr bwMode="auto">
          <a:xfrm rot="5400000">
            <a:off x="8827268" y="1432678"/>
            <a:ext cx="313816" cy="2380853"/>
          </a:xfrm>
          <a:prstGeom prst="leftBrace">
            <a:avLst>
              <a:gd name="adj1" fmla="val 38111"/>
              <a:gd name="adj2" fmla="val 50000"/>
            </a:avLst>
          </a:prstGeom>
          <a:noFill/>
          <a:ln w="25400" cap="flat" cmpd="sng" algn="ctr">
            <a:solidFill>
              <a:srgbClr val="9F958F"/>
            </a:solidFill>
            <a:prstDash val="solid"/>
            <a:headEnd type="none" w="med" len="med"/>
            <a:tailEnd type="none" w="med" len="me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sp>
        <p:nvSpPr>
          <p:cNvPr id="76" name="Left Brace 75">
            <a:extLst>
              <a:ext uri="{FF2B5EF4-FFF2-40B4-BE49-F238E27FC236}">
                <a16:creationId xmlns:a16="http://schemas.microsoft.com/office/drawing/2014/main" id="{188CD635-B05D-49F0-89EA-3111736F1597}"/>
              </a:ext>
            </a:extLst>
          </p:cNvPr>
          <p:cNvSpPr/>
          <p:nvPr/>
        </p:nvSpPr>
        <p:spPr bwMode="auto">
          <a:xfrm rot="5400000">
            <a:off x="7713324" y="-484396"/>
            <a:ext cx="313816" cy="5147633"/>
          </a:xfrm>
          <a:prstGeom prst="leftBrace">
            <a:avLst>
              <a:gd name="adj1" fmla="val 45555"/>
              <a:gd name="adj2" fmla="val 50000"/>
            </a:avLst>
          </a:prstGeom>
          <a:noFill/>
          <a:ln w="25400" cap="flat" cmpd="sng" algn="ctr">
            <a:solidFill>
              <a:srgbClr val="9F958F"/>
            </a:solidFill>
            <a:prstDash val="solid"/>
            <a:headEnd type="none" w="med" len="med"/>
            <a:tailEnd type="none" w="med" len="me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234B">
                  <a:lumMod val="50000"/>
                </a:srgbClr>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CD14B3FC-8AD1-44D6-8557-3EA2DC6BF06D}"/>
              </a:ext>
            </a:extLst>
          </p:cNvPr>
          <p:cNvSpPr/>
          <p:nvPr/>
        </p:nvSpPr>
        <p:spPr>
          <a:xfrm>
            <a:off x="5153910" y="1573929"/>
            <a:ext cx="5315670" cy="276999"/>
          </a:xfrm>
          <a:prstGeom prst="rect">
            <a:avLst/>
          </a:prstGeom>
        </p:spPr>
        <p:txBody>
          <a:bodyPr wrap="square">
            <a:spAutoFit/>
          </a:bodyPr>
          <a:lstStyle/>
          <a:p>
            <a:pPr algn="ctr" eaLnBrk="0" fontAlgn="base" hangingPunct="0">
              <a:spcBef>
                <a:spcPct val="0"/>
              </a:spcBef>
              <a:spcAft>
                <a:spcPts val="300"/>
              </a:spcAft>
            </a:pPr>
            <a:r>
              <a:rPr lang="en-US" sz="1200" dirty="0">
                <a:solidFill>
                  <a:srgbClr val="9F958F">
                    <a:lumMod val="75000"/>
                  </a:srgbClr>
                </a:solidFill>
                <a:latin typeface="Arial"/>
                <a:cs typeface="Arial" charset="0"/>
              </a:rPr>
              <a:t>Benefit from Castaliaz SAP HANA Accelerated Migration Factory</a:t>
            </a:r>
          </a:p>
        </p:txBody>
      </p:sp>
      <p:sp>
        <p:nvSpPr>
          <p:cNvPr id="78" name="Oval 263">
            <a:extLst>
              <a:ext uri="{FF2B5EF4-FFF2-40B4-BE49-F238E27FC236}">
                <a16:creationId xmlns:a16="http://schemas.microsoft.com/office/drawing/2014/main" id="{403E8E0D-B939-434E-8DEE-D874D5DE215D}"/>
              </a:ext>
            </a:extLst>
          </p:cNvPr>
          <p:cNvSpPr>
            <a:spLocks noChangeArrowheads="1"/>
          </p:cNvSpPr>
          <p:nvPr/>
        </p:nvSpPr>
        <p:spPr bwMode="auto">
          <a:xfrm>
            <a:off x="2422132" y="4401447"/>
            <a:ext cx="278293" cy="270419"/>
          </a:xfrm>
          <a:prstGeom prst="ellipse">
            <a:avLst/>
          </a:prstGeom>
          <a:solidFill>
            <a:srgbClr val="FECC26">
              <a:lumMod val="75000"/>
            </a:srgbClr>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79" name="Oval 264">
            <a:extLst>
              <a:ext uri="{FF2B5EF4-FFF2-40B4-BE49-F238E27FC236}">
                <a16:creationId xmlns:a16="http://schemas.microsoft.com/office/drawing/2014/main" id="{56C685B8-C3FF-419A-AF11-EB09EF4E9EF0}"/>
              </a:ext>
            </a:extLst>
          </p:cNvPr>
          <p:cNvSpPr>
            <a:spLocks noChangeArrowheads="1"/>
          </p:cNvSpPr>
          <p:nvPr/>
        </p:nvSpPr>
        <p:spPr bwMode="auto">
          <a:xfrm>
            <a:off x="3603410" y="4401447"/>
            <a:ext cx="278293" cy="270419"/>
          </a:xfrm>
          <a:prstGeom prst="ellipse">
            <a:avLst/>
          </a:prstGeom>
          <a:solidFill>
            <a:srgbClr val="ED771A"/>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80" name="Oval 265">
            <a:extLst>
              <a:ext uri="{FF2B5EF4-FFF2-40B4-BE49-F238E27FC236}">
                <a16:creationId xmlns:a16="http://schemas.microsoft.com/office/drawing/2014/main" id="{25A53E7A-A9FE-4337-955C-05836E9DA41C}"/>
              </a:ext>
            </a:extLst>
          </p:cNvPr>
          <p:cNvSpPr>
            <a:spLocks noChangeArrowheads="1"/>
          </p:cNvSpPr>
          <p:nvPr/>
        </p:nvSpPr>
        <p:spPr bwMode="auto">
          <a:xfrm>
            <a:off x="4784688" y="4401447"/>
            <a:ext cx="278293" cy="270419"/>
          </a:xfrm>
          <a:prstGeom prst="ellipse">
            <a:avLst/>
          </a:prstGeom>
          <a:solidFill>
            <a:srgbClr val="BDBD00"/>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81" name="Oval 266">
            <a:extLst>
              <a:ext uri="{FF2B5EF4-FFF2-40B4-BE49-F238E27FC236}">
                <a16:creationId xmlns:a16="http://schemas.microsoft.com/office/drawing/2014/main" id="{184FF3DA-5F79-4C01-BA34-D2F46D378971}"/>
              </a:ext>
            </a:extLst>
          </p:cNvPr>
          <p:cNvSpPr>
            <a:spLocks noChangeArrowheads="1"/>
          </p:cNvSpPr>
          <p:nvPr/>
        </p:nvSpPr>
        <p:spPr bwMode="auto">
          <a:xfrm>
            <a:off x="5965966" y="4401447"/>
            <a:ext cx="278293" cy="270419"/>
          </a:xfrm>
          <a:prstGeom prst="ellipse">
            <a:avLst/>
          </a:prstGeom>
          <a:solidFill>
            <a:srgbClr val="00234B">
              <a:lumMod val="50000"/>
              <a:lumOff val="50000"/>
            </a:srgbClr>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82" name="Oval 267">
            <a:extLst>
              <a:ext uri="{FF2B5EF4-FFF2-40B4-BE49-F238E27FC236}">
                <a16:creationId xmlns:a16="http://schemas.microsoft.com/office/drawing/2014/main" id="{B381D50B-0EA5-48D9-AA51-2A26DC712F50}"/>
              </a:ext>
            </a:extLst>
          </p:cNvPr>
          <p:cNvSpPr>
            <a:spLocks noChangeArrowheads="1"/>
          </p:cNvSpPr>
          <p:nvPr/>
        </p:nvSpPr>
        <p:spPr bwMode="auto">
          <a:xfrm>
            <a:off x="7147244" y="4401447"/>
            <a:ext cx="278293" cy="270419"/>
          </a:xfrm>
          <a:prstGeom prst="ellipse">
            <a:avLst/>
          </a:prstGeom>
          <a:solidFill>
            <a:srgbClr val="0098CC"/>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83" name="Oval 268">
            <a:extLst>
              <a:ext uri="{FF2B5EF4-FFF2-40B4-BE49-F238E27FC236}">
                <a16:creationId xmlns:a16="http://schemas.microsoft.com/office/drawing/2014/main" id="{DBA8D39E-99F3-48B2-BC9A-017A55BDC7BB}"/>
              </a:ext>
            </a:extLst>
          </p:cNvPr>
          <p:cNvSpPr>
            <a:spLocks noChangeArrowheads="1"/>
          </p:cNvSpPr>
          <p:nvPr/>
        </p:nvSpPr>
        <p:spPr bwMode="auto">
          <a:xfrm>
            <a:off x="8328522" y="4401447"/>
            <a:ext cx="278293" cy="270419"/>
          </a:xfrm>
          <a:prstGeom prst="ellipse">
            <a:avLst/>
          </a:prstGeom>
          <a:solidFill>
            <a:srgbClr val="1E5FBB"/>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
        <p:nvSpPr>
          <p:cNvPr id="84" name="Oval 269">
            <a:extLst>
              <a:ext uri="{FF2B5EF4-FFF2-40B4-BE49-F238E27FC236}">
                <a16:creationId xmlns:a16="http://schemas.microsoft.com/office/drawing/2014/main" id="{DB9BFEAA-6418-4B51-8CCE-E0F05EBD974F}"/>
              </a:ext>
            </a:extLst>
          </p:cNvPr>
          <p:cNvSpPr>
            <a:spLocks noChangeArrowheads="1"/>
          </p:cNvSpPr>
          <p:nvPr/>
        </p:nvSpPr>
        <p:spPr bwMode="auto">
          <a:xfrm>
            <a:off x="9509800" y="4401447"/>
            <a:ext cx="278293" cy="270419"/>
          </a:xfrm>
          <a:prstGeom prst="ellipse">
            <a:avLst/>
          </a:prstGeom>
          <a:solidFill>
            <a:srgbClr val="00234B"/>
          </a:solidFill>
          <a:ln w="9525">
            <a:noFill/>
            <a:round/>
            <a:headEnd/>
            <a:tailEnd/>
          </a:ln>
          <a:effectLst/>
          <a:scene3d>
            <a:camera prst="orthographicFront">
              <a:rot lat="0" lon="0" rev="0"/>
            </a:camera>
            <a:lightRig rig="soft" dir="t">
              <a:rot lat="0" lon="0" rev="0"/>
            </a:lightRig>
          </a:scene3d>
          <a:sp3d contourW="44450" prstMaterial="matte">
            <a:contourClr>
              <a:srgbClr val="FFFFFF"/>
            </a:contourClr>
          </a:sp3d>
        </p:spPr>
        <p:txBody>
          <a:bodyPr vert="horz" wrap="square" lIns="91440" tIns="45720" rIns="91440" bIns="45720" numCol="1" anchor="t" anchorCtr="0" compatLnSpc="1">
            <a:prstTxWarp prst="textNoShape">
              <a:avLst/>
            </a:prstTxWarp>
          </a:bodyP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E2E2E"/>
              </a:solidFill>
              <a:effectLst/>
              <a:uLnTx/>
              <a:uFillTx/>
              <a:latin typeface="Arial"/>
            </a:endParaRPr>
          </a:p>
        </p:txBody>
      </p:sp>
    </p:spTree>
    <p:extLst>
      <p:ext uri="{BB962C8B-B14F-4D97-AF65-F5344CB8AC3E}">
        <p14:creationId xmlns:p14="http://schemas.microsoft.com/office/powerpoint/2010/main" val="2076673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Castaliaz Migration Approach</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4"/>
              <a:stretch>
                <a:fillRect/>
              </a:stretch>
            </p:blipFill>
            <p:spPr>
              <a:xfrm>
                <a:off x="7480269" y="2438109"/>
                <a:ext cx="18000" cy="18000"/>
              </a:xfrm>
              <a:prstGeom prst="rect">
                <a:avLst/>
              </a:prstGeom>
            </p:spPr>
          </p:pic>
        </mc:Fallback>
      </mc:AlternateContent>
      <p:pic>
        <p:nvPicPr>
          <p:cNvPr id="3" name="Picture 2">
            <a:extLst>
              <a:ext uri="{FF2B5EF4-FFF2-40B4-BE49-F238E27FC236}">
                <a16:creationId xmlns:a16="http://schemas.microsoft.com/office/drawing/2014/main" id="{65A80ED0-1BCC-46EE-92EB-D81503F0E2F2}"/>
              </a:ext>
            </a:extLst>
          </p:cNvPr>
          <p:cNvPicPr>
            <a:picLocks noChangeAspect="1"/>
          </p:cNvPicPr>
          <p:nvPr/>
        </p:nvPicPr>
        <p:blipFill>
          <a:blip r:embed="rId5"/>
          <a:stretch>
            <a:fillRect/>
          </a:stretch>
        </p:blipFill>
        <p:spPr>
          <a:xfrm>
            <a:off x="235974" y="1030639"/>
            <a:ext cx="11249516" cy="5591387"/>
          </a:xfrm>
          <a:prstGeom prst="rect">
            <a:avLst/>
          </a:prstGeom>
        </p:spPr>
      </p:pic>
    </p:spTree>
    <p:extLst>
      <p:ext uri="{BB962C8B-B14F-4D97-AF65-F5344CB8AC3E}">
        <p14:creationId xmlns:p14="http://schemas.microsoft.com/office/powerpoint/2010/main" val="220987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Castaliaz Migration </a:t>
            </a:r>
            <a:r>
              <a:rPr lang="en-IN" dirty="0" err="1"/>
              <a:t>Assesment</a:t>
            </a:r>
            <a:endParaRPr lang="en-IN"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4"/>
              <a:stretch>
                <a:fillRect/>
              </a:stretch>
            </p:blipFill>
            <p:spPr>
              <a:xfrm>
                <a:off x="7480269" y="2438109"/>
                <a:ext cx="18000" cy="18000"/>
              </a:xfrm>
              <a:prstGeom prst="rect">
                <a:avLst/>
              </a:prstGeom>
            </p:spPr>
          </p:pic>
        </mc:Fallback>
      </mc:AlternateContent>
      <p:pic>
        <p:nvPicPr>
          <p:cNvPr id="4" name="Picture 3">
            <a:extLst>
              <a:ext uri="{FF2B5EF4-FFF2-40B4-BE49-F238E27FC236}">
                <a16:creationId xmlns:a16="http://schemas.microsoft.com/office/drawing/2014/main" id="{7EDD62D1-B1DD-445D-B588-EEF69D20721C}"/>
              </a:ext>
            </a:extLst>
          </p:cNvPr>
          <p:cNvPicPr>
            <a:picLocks noChangeAspect="1"/>
          </p:cNvPicPr>
          <p:nvPr/>
        </p:nvPicPr>
        <p:blipFill>
          <a:blip r:embed="rId5"/>
          <a:stretch>
            <a:fillRect/>
          </a:stretch>
        </p:blipFill>
        <p:spPr>
          <a:xfrm>
            <a:off x="301056" y="1023919"/>
            <a:ext cx="11423911" cy="5953412"/>
          </a:xfrm>
          <a:prstGeom prst="rect">
            <a:avLst/>
          </a:prstGeom>
        </p:spPr>
      </p:pic>
    </p:spTree>
    <p:extLst>
      <p:ext uri="{BB962C8B-B14F-4D97-AF65-F5344CB8AC3E}">
        <p14:creationId xmlns:p14="http://schemas.microsoft.com/office/powerpoint/2010/main" val="1447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Castaliaz Technical Migration Approach</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4"/>
              <a:stretch>
                <a:fillRect/>
              </a:stretch>
            </p:blipFill>
            <p:spPr>
              <a:xfrm>
                <a:off x="7480269" y="2438109"/>
                <a:ext cx="18000" cy="18000"/>
              </a:xfrm>
              <a:prstGeom prst="rect">
                <a:avLst/>
              </a:prstGeom>
            </p:spPr>
          </p:pic>
        </mc:Fallback>
      </mc:AlternateContent>
      <p:pic>
        <p:nvPicPr>
          <p:cNvPr id="3" name="Picture 2">
            <a:extLst>
              <a:ext uri="{FF2B5EF4-FFF2-40B4-BE49-F238E27FC236}">
                <a16:creationId xmlns:a16="http://schemas.microsoft.com/office/drawing/2014/main" id="{0ED05F93-3E0D-4F1A-8AEC-4D8A8AB325A9}"/>
              </a:ext>
            </a:extLst>
          </p:cNvPr>
          <p:cNvPicPr>
            <a:picLocks noChangeAspect="1"/>
          </p:cNvPicPr>
          <p:nvPr/>
        </p:nvPicPr>
        <p:blipFill>
          <a:blip r:embed="rId5"/>
          <a:stretch>
            <a:fillRect/>
          </a:stretch>
        </p:blipFill>
        <p:spPr>
          <a:xfrm>
            <a:off x="350904" y="1009171"/>
            <a:ext cx="11521547" cy="5992419"/>
          </a:xfrm>
          <a:prstGeom prst="rect">
            <a:avLst/>
          </a:prstGeom>
        </p:spPr>
      </p:pic>
    </p:spTree>
    <p:extLst>
      <p:ext uri="{BB962C8B-B14F-4D97-AF65-F5344CB8AC3E}">
        <p14:creationId xmlns:p14="http://schemas.microsoft.com/office/powerpoint/2010/main" val="294613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Castaliaz Code Optimization</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4"/>
              <a:stretch>
                <a:fillRect/>
              </a:stretch>
            </p:blipFill>
            <p:spPr>
              <a:xfrm>
                <a:off x="7480269" y="2438109"/>
                <a:ext cx="18000" cy="18000"/>
              </a:xfrm>
              <a:prstGeom prst="rect">
                <a:avLst/>
              </a:prstGeom>
            </p:spPr>
          </p:pic>
        </mc:Fallback>
      </mc:AlternateContent>
      <p:pic>
        <p:nvPicPr>
          <p:cNvPr id="3" name="Picture 2">
            <a:extLst>
              <a:ext uri="{FF2B5EF4-FFF2-40B4-BE49-F238E27FC236}">
                <a16:creationId xmlns:a16="http://schemas.microsoft.com/office/drawing/2014/main" id="{4117440F-7977-4E3D-88A6-4723E686629E}"/>
              </a:ext>
            </a:extLst>
          </p:cNvPr>
          <p:cNvPicPr>
            <a:picLocks noChangeAspect="1"/>
          </p:cNvPicPr>
          <p:nvPr/>
        </p:nvPicPr>
        <p:blipFill>
          <a:blip r:embed="rId5"/>
          <a:stretch>
            <a:fillRect/>
          </a:stretch>
        </p:blipFill>
        <p:spPr>
          <a:xfrm>
            <a:off x="244619" y="1038667"/>
            <a:ext cx="11023149" cy="5729424"/>
          </a:xfrm>
          <a:prstGeom prst="rect">
            <a:avLst/>
          </a:prstGeom>
        </p:spPr>
      </p:pic>
    </p:spTree>
    <p:extLst>
      <p:ext uri="{BB962C8B-B14F-4D97-AF65-F5344CB8AC3E}">
        <p14:creationId xmlns:p14="http://schemas.microsoft.com/office/powerpoint/2010/main" val="286996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Castaliaz S/4HANA Conversion</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4"/>
              <a:stretch>
                <a:fillRect/>
              </a:stretch>
            </p:blipFill>
            <p:spPr>
              <a:xfrm>
                <a:off x="7480269" y="2438109"/>
                <a:ext cx="18000" cy="18000"/>
              </a:xfrm>
              <a:prstGeom prst="rect">
                <a:avLst/>
              </a:prstGeom>
            </p:spPr>
          </p:pic>
        </mc:Fallback>
      </mc:AlternateContent>
      <p:pic>
        <p:nvPicPr>
          <p:cNvPr id="3" name="Picture 2">
            <a:extLst>
              <a:ext uri="{FF2B5EF4-FFF2-40B4-BE49-F238E27FC236}">
                <a16:creationId xmlns:a16="http://schemas.microsoft.com/office/drawing/2014/main" id="{1B0EDE25-179C-4954-930D-50D6FA57480C}"/>
              </a:ext>
            </a:extLst>
          </p:cNvPr>
          <p:cNvPicPr>
            <a:picLocks noChangeAspect="1"/>
          </p:cNvPicPr>
          <p:nvPr/>
        </p:nvPicPr>
        <p:blipFill>
          <a:blip r:embed="rId5"/>
          <a:stretch>
            <a:fillRect/>
          </a:stretch>
        </p:blipFill>
        <p:spPr>
          <a:xfrm>
            <a:off x="366276" y="1041707"/>
            <a:ext cx="10901491" cy="5585244"/>
          </a:xfrm>
          <a:prstGeom prst="rect">
            <a:avLst/>
          </a:prstGeom>
        </p:spPr>
      </p:pic>
    </p:spTree>
    <p:extLst>
      <p:ext uri="{BB962C8B-B14F-4D97-AF65-F5344CB8AC3E}">
        <p14:creationId xmlns:p14="http://schemas.microsoft.com/office/powerpoint/2010/main" val="2306295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lstStyle/>
          <a:p>
            <a:r>
              <a:rPr lang="en-IN" dirty="0"/>
              <a:t>Implementation Methodology</a:t>
            </a:r>
          </a:p>
        </p:txBody>
      </p:sp>
      <p:pic>
        <p:nvPicPr>
          <p:cNvPr id="1026" name="Picture 40">
            <a:extLst>
              <a:ext uri="{FF2B5EF4-FFF2-40B4-BE49-F238E27FC236}">
                <a16:creationId xmlns:a16="http://schemas.microsoft.com/office/drawing/2014/main" id="{18023087-4674-4FD6-A794-C3DEA3705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40" y="1192877"/>
            <a:ext cx="10446053" cy="51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4"/>
              <a:stretch>
                <a:fillRect/>
              </a:stretch>
            </p:blipFill>
            <p:spPr>
              <a:xfrm>
                <a:off x="7480269" y="2438109"/>
                <a:ext cx="18000" cy="18000"/>
              </a:xfrm>
              <a:prstGeom prst="rect">
                <a:avLst/>
              </a:prstGeom>
            </p:spPr>
          </p:pic>
        </mc:Fallback>
      </mc:AlternateContent>
    </p:spTree>
    <p:extLst>
      <p:ext uri="{BB962C8B-B14F-4D97-AF65-F5344CB8AC3E}">
        <p14:creationId xmlns:p14="http://schemas.microsoft.com/office/powerpoint/2010/main" val="67028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B268B1-46FA-4CC0-9A52-4455036F9ABC}"/>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10096218" y="1330893"/>
            <a:ext cx="1807517" cy="1946556"/>
          </a:xfrm>
          <a:prstGeom prst="rect">
            <a:avLst/>
          </a:prstGeom>
        </p:spPr>
      </p:pic>
      <p:sp>
        <p:nvSpPr>
          <p:cNvPr id="16" name="Titre 1">
            <a:extLst>
              <a:ext uri="{FF2B5EF4-FFF2-40B4-BE49-F238E27FC236}">
                <a16:creationId xmlns:a16="http://schemas.microsoft.com/office/drawing/2014/main" id="{0381E772-622E-43F9-9CA7-2789C2160456}"/>
              </a:ext>
            </a:extLst>
          </p:cNvPr>
          <p:cNvSpPr txBox="1">
            <a:spLocks/>
          </p:cNvSpPr>
          <p:nvPr/>
        </p:nvSpPr>
        <p:spPr>
          <a:xfrm>
            <a:off x="1" y="0"/>
            <a:ext cx="9905999" cy="10021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t>Table of Contents</a:t>
            </a:r>
          </a:p>
        </p:txBody>
      </p:sp>
      <p:sp>
        <p:nvSpPr>
          <p:cNvPr id="17" name="Isosceles Triangle 16">
            <a:extLst>
              <a:ext uri="{FF2B5EF4-FFF2-40B4-BE49-F238E27FC236}">
                <a16:creationId xmlns:a16="http://schemas.microsoft.com/office/drawing/2014/main" id="{780DBC59-FFF1-4E99-A7CE-00C6BFAFD3FC}"/>
              </a:ext>
            </a:extLst>
          </p:cNvPr>
          <p:cNvSpPr/>
          <p:nvPr/>
        </p:nvSpPr>
        <p:spPr bwMode="auto">
          <a:xfrm rot="5400000">
            <a:off x="5131110" y="2050070"/>
            <a:ext cx="216859" cy="96744"/>
          </a:xfrm>
          <a:prstGeom prst="triangle">
            <a:avLst/>
          </a:prstGeom>
          <a:solidFill>
            <a:schemeClr val="accent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8" name="Isosceles Triangle 17">
            <a:extLst>
              <a:ext uri="{FF2B5EF4-FFF2-40B4-BE49-F238E27FC236}">
                <a16:creationId xmlns:a16="http://schemas.microsoft.com/office/drawing/2014/main" id="{D8F78273-9BC8-4EAC-BE16-FFAC7E2F4F78}"/>
              </a:ext>
            </a:extLst>
          </p:cNvPr>
          <p:cNvSpPr/>
          <p:nvPr/>
        </p:nvSpPr>
        <p:spPr bwMode="auto">
          <a:xfrm rot="5400000">
            <a:off x="5131110" y="3830744"/>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9" name="Isosceles Triangle 18">
            <a:extLst>
              <a:ext uri="{FF2B5EF4-FFF2-40B4-BE49-F238E27FC236}">
                <a16:creationId xmlns:a16="http://schemas.microsoft.com/office/drawing/2014/main" id="{43376FFE-A9B1-40E0-8578-10308AD014B2}"/>
              </a:ext>
            </a:extLst>
          </p:cNvPr>
          <p:cNvSpPr/>
          <p:nvPr/>
        </p:nvSpPr>
        <p:spPr bwMode="auto">
          <a:xfrm rot="5400000">
            <a:off x="5131110" y="5604407"/>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0" name="Isosceles Triangle 19">
            <a:extLst>
              <a:ext uri="{FF2B5EF4-FFF2-40B4-BE49-F238E27FC236}">
                <a16:creationId xmlns:a16="http://schemas.microsoft.com/office/drawing/2014/main" id="{142C4331-48EF-42CA-AD84-D8CAF02529D4}"/>
              </a:ext>
            </a:extLst>
          </p:cNvPr>
          <p:cNvSpPr/>
          <p:nvPr/>
        </p:nvSpPr>
        <p:spPr bwMode="auto">
          <a:xfrm rot="16200000">
            <a:off x="4552744" y="4727645"/>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1" name="Isosceles Triangle 20">
            <a:extLst>
              <a:ext uri="{FF2B5EF4-FFF2-40B4-BE49-F238E27FC236}">
                <a16:creationId xmlns:a16="http://schemas.microsoft.com/office/drawing/2014/main" id="{AC298BA4-37A0-4CB4-A043-D6607CCA64C7}"/>
              </a:ext>
            </a:extLst>
          </p:cNvPr>
          <p:cNvSpPr/>
          <p:nvPr/>
        </p:nvSpPr>
        <p:spPr bwMode="auto">
          <a:xfrm rot="16200000">
            <a:off x="4552742" y="2933398"/>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2" name="TextBox 21">
            <a:extLst>
              <a:ext uri="{FF2B5EF4-FFF2-40B4-BE49-F238E27FC236}">
                <a16:creationId xmlns:a16="http://schemas.microsoft.com/office/drawing/2014/main" id="{3FB5CB51-8C50-4040-B8B4-9CEF2222CA86}"/>
              </a:ext>
            </a:extLst>
          </p:cNvPr>
          <p:cNvSpPr txBox="1"/>
          <p:nvPr/>
        </p:nvSpPr>
        <p:spPr>
          <a:xfrm>
            <a:off x="6211662" y="1879222"/>
            <a:ext cx="1625600" cy="215444"/>
          </a:xfrm>
          <a:prstGeom prst="rect">
            <a:avLst/>
          </a:prstGeom>
          <a:noFill/>
        </p:spPr>
        <p:txBody>
          <a:bodyPr wrap="square" lIns="0" tIns="0" rIns="0" bIns="0" rtlCol="0">
            <a:spAutoFit/>
          </a:bodyPr>
          <a:lstStyle/>
          <a:p>
            <a:r>
              <a:rPr lang="en-US" sz="1400" b="1" dirty="0">
                <a:solidFill>
                  <a:schemeClr val="tx2">
                    <a:lumMod val="50000"/>
                  </a:schemeClr>
                </a:solidFill>
              </a:rPr>
              <a:t>Background</a:t>
            </a:r>
          </a:p>
        </p:txBody>
      </p:sp>
      <p:sp>
        <p:nvSpPr>
          <p:cNvPr id="23" name="TextBox 22">
            <a:extLst>
              <a:ext uri="{FF2B5EF4-FFF2-40B4-BE49-F238E27FC236}">
                <a16:creationId xmlns:a16="http://schemas.microsoft.com/office/drawing/2014/main" id="{738192BB-F211-4FC0-B4C2-6F9750B5A5EA}"/>
              </a:ext>
            </a:extLst>
          </p:cNvPr>
          <p:cNvSpPr txBox="1"/>
          <p:nvPr/>
        </p:nvSpPr>
        <p:spPr>
          <a:xfrm>
            <a:off x="6211664" y="3772102"/>
            <a:ext cx="1625600" cy="430887"/>
          </a:xfrm>
          <a:prstGeom prst="rect">
            <a:avLst/>
          </a:prstGeom>
          <a:noFill/>
        </p:spPr>
        <p:txBody>
          <a:bodyPr wrap="square" lIns="0" tIns="0" rIns="0" bIns="0" rtlCol="0">
            <a:spAutoFit/>
          </a:bodyPr>
          <a:lstStyle/>
          <a:p>
            <a:r>
              <a:rPr lang="en-US" sz="1400" b="1" dirty="0">
                <a:solidFill>
                  <a:schemeClr val="tx2">
                    <a:lumMod val="60000"/>
                    <a:lumOff val="40000"/>
                  </a:schemeClr>
                </a:solidFill>
              </a:rPr>
              <a:t>Scope and Delivery Model</a:t>
            </a:r>
          </a:p>
        </p:txBody>
      </p:sp>
      <p:sp>
        <p:nvSpPr>
          <p:cNvPr id="24" name="TextBox 23">
            <a:extLst>
              <a:ext uri="{FF2B5EF4-FFF2-40B4-BE49-F238E27FC236}">
                <a16:creationId xmlns:a16="http://schemas.microsoft.com/office/drawing/2014/main" id="{D84F358E-F297-4CA9-8A66-6D28D538CEF4}"/>
              </a:ext>
            </a:extLst>
          </p:cNvPr>
          <p:cNvSpPr txBox="1"/>
          <p:nvPr/>
        </p:nvSpPr>
        <p:spPr>
          <a:xfrm>
            <a:off x="6211662" y="5545179"/>
            <a:ext cx="1625600" cy="215444"/>
          </a:xfrm>
          <a:prstGeom prst="rect">
            <a:avLst/>
          </a:prstGeom>
          <a:noFill/>
        </p:spPr>
        <p:txBody>
          <a:bodyPr wrap="square" lIns="0" tIns="0" rIns="0" bIns="0" rtlCol="0">
            <a:spAutoFit/>
          </a:bodyPr>
          <a:lstStyle/>
          <a:p>
            <a:r>
              <a:rPr lang="en-US" sz="1400" b="1" dirty="0">
                <a:solidFill>
                  <a:schemeClr val="tx2">
                    <a:lumMod val="60000"/>
                    <a:lumOff val="40000"/>
                  </a:schemeClr>
                </a:solidFill>
              </a:rPr>
              <a:t>Next Steps</a:t>
            </a:r>
          </a:p>
        </p:txBody>
      </p:sp>
      <p:sp>
        <p:nvSpPr>
          <p:cNvPr id="25" name="TextBox 24">
            <a:extLst>
              <a:ext uri="{FF2B5EF4-FFF2-40B4-BE49-F238E27FC236}">
                <a16:creationId xmlns:a16="http://schemas.microsoft.com/office/drawing/2014/main" id="{83E0BD0F-4F31-44E4-868B-1D184362EDDD}"/>
              </a:ext>
            </a:extLst>
          </p:cNvPr>
          <p:cNvSpPr txBox="1"/>
          <p:nvPr/>
        </p:nvSpPr>
        <p:spPr>
          <a:xfrm>
            <a:off x="1979387" y="4681483"/>
            <a:ext cx="1625600" cy="215444"/>
          </a:xfrm>
          <a:prstGeom prst="rect">
            <a:avLst/>
          </a:prstGeom>
          <a:noFill/>
        </p:spPr>
        <p:txBody>
          <a:bodyPr wrap="square" lIns="0" tIns="0" rIns="0" bIns="0" rtlCol="0">
            <a:spAutoFit/>
          </a:bodyPr>
          <a:lstStyle/>
          <a:p>
            <a:pPr algn="r"/>
            <a:r>
              <a:rPr lang="en-US" sz="1400" b="1" dirty="0">
                <a:solidFill>
                  <a:schemeClr val="tx2">
                    <a:lumMod val="60000"/>
                    <a:lumOff val="40000"/>
                  </a:schemeClr>
                </a:solidFill>
              </a:rPr>
              <a:t>Why Castaliaz</a:t>
            </a:r>
          </a:p>
        </p:txBody>
      </p:sp>
      <p:sp>
        <p:nvSpPr>
          <p:cNvPr id="26" name="TextBox 25">
            <a:extLst>
              <a:ext uri="{FF2B5EF4-FFF2-40B4-BE49-F238E27FC236}">
                <a16:creationId xmlns:a16="http://schemas.microsoft.com/office/drawing/2014/main" id="{E2A8D243-D4FB-47C8-BBB4-3DE570B3D695}"/>
              </a:ext>
            </a:extLst>
          </p:cNvPr>
          <p:cNvSpPr txBox="1"/>
          <p:nvPr/>
        </p:nvSpPr>
        <p:spPr>
          <a:xfrm>
            <a:off x="1979389" y="2679877"/>
            <a:ext cx="1625600" cy="646331"/>
          </a:xfrm>
          <a:prstGeom prst="rect">
            <a:avLst/>
          </a:prstGeom>
          <a:noFill/>
        </p:spPr>
        <p:txBody>
          <a:bodyPr wrap="square" lIns="0" tIns="0" rIns="0" bIns="0" rtlCol="0">
            <a:spAutoFit/>
          </a:bodyPr>
          <a:lstStyle/>
          <a:p>
            <a:pPr algn="r"/>
            <a:r>
              <a:rPr lang="en-US" sz="1400" b="1" dirty="0">
                <a:solidFill>
                  <a:schemeClr val="tx2">
                    <a:lumMod val="60000"/>
                    <a:lumOff val="40000"/>
                  </a:schemeClr>
                </a:solidFill>
              </a:rPr>
              <a:t>Castaliaz SAP S/4HANA Migration Approach</a:t>
            </a:r>
          </a:p>
        </p:txBody>
      </p:sp>
      <p:sp>
        <p:nvSpPr>
          <p:cNvPr id="27" name="Oval 26">
            <a:extLst>
              <a:ext uri="{FF2B5EF4-FFF2-40B4-BE49-F238E27FC236}">
                <a16:creationId xmlns:a16="http://schemas.microsoft.com/office/drawing/2014/main" id="{1FF4F399-70A8-4990-BE48-C4EB2EAABFEF}"/>
              </a:ext>
            </a:extLst>
          </p:cNvPr>
          <p:cNvSpPr/>
          <p:nvPr/>
        </p:nvSpPr>
        <p:spPr bwMode="auto">
          <a:xfrm>
            <a:off x="5732462" y="1904165"/>
            <a:ext cx="381000" cy="381000"/>
          </a:xfrm>
          <a:prstGeom prst="ellipse">
            <a:avLst/>
          </a:prstGeom>
          <a:solidFill>
            <a:schemeClr val="accent1"/>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1</a:t>
            </a:r>
          </a:p>
        </p:txBody>
      </p:sp>
      <p:sp>
        <p:nvSpPr>
          <p:cNvPr id="28" name="Oval 27">
            <a:extLst>
              <a:ext uri="{FF2B5EF4-FFF2-40B4-BE49-F238E27FC236}">
                <a16:creationId xmlns:a16="http://schemas.microsoft.com/office/drawing/2014/main" id="{DB1CA40F-144A-442A-AD12-7AEA7852D698}"/>
              </a:ext>
            </a:extLst>
          </p:cNvPr>
          <p:cNvSpPr/>
          <p:nvPr/>
        </p:nvSpPr>
        <p:spPr bwMode="auto">
          <a:xfrm>
            <a:off x="5732464" y="3688695"/>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tx2">
                    <a:lumMod val="20000"/>
                    <a:lumOff val="80000"/>
                  </a:schemeClr>
                </a:solidFill>
                <a:effectLst>
                  <a:outerShdw blurRad="38100" dist="38100" dir="2700000" algn="tl">
                    <a:srgbClr val="000000">
                      <a:alpha val="43137"/>
                    </a:srgbClr>
                  </a:outerShdw>
                </a:effectLst>
              </a:rPr>
              <a:t>3</a:t>
            </a:r>
          </a:p>
        </p:txBody>
      </p:sp>
      <p:sp>
        <p:nvSpPr>
          <p:cNvPr id="29" name="Oval 28">
            <a:extLst>
              <a:ext uri="{FF2B5EF4-FFF2-40B4-BE49-F238E27FC236}">
                <a16:creationId xmlns:a16="http://schemas.microsoft.com/office/drawing/2014/main" id="{D0C22871-F856-4F82-B36D-3CE2C5695EBD}"/>
              </a:ext>
            </a:extLst>
          </p:cNvPr>
          <p:cNvSpPr/>
          <p:nvPr/>
        </p:nvSpPr>
        <p:spPr bwMode="auto">
          <a:xfrm>
            <a:off x="3751582" y="2811648"/>
            <a:ext cx="381000" cy="38126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tx2">
                    <a:lumMod val="20000"/>
                    <a:lumOff val="80000"/>
                  </a:schemeClr>
                </a:solidFill>
                <a:effectLst>
                  <a:outerShdw blurRad="38100" dist="38100" dir="2700000" algn="tl">
                    <a:srgbClr val="000000">
                      <a:alpha val="43137"/>
                    </a:srgbClr>
                  </a:outerShdw>
                </a:effectLst>
              </a:rPr>
              <a:t>2</a:t>
            </a:r>
          </a:p>
        </p:txBody>
      </p:sp>
      <p:sp>
        <p:nvSpPr>
          <p:cNvPr id="30" name="Oval 29">
            <a:extLst>
              <a:ext uri="{FF2B5EF4-FFF2-40B4-BE49-F238E27FC236}">
                <a16:creationId xmlns:a16="http://schemas.microsoft.com/office/drawing/2014/main" id="{C8EF9857-1E47-4AB6-A75B-05BB6AAEBADA}"/>
              </a:ext>
            </a:extLst>
          </p:cNvPr>
          <p:cNvSpPr/>
          <p:nvPr/>
        </p:nvSpPr>
        <p:spPr bwMode="auto">
          <a:xfrm>
            <a:off x="3751581" y="4597630"/>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tx2">
                    <a:lumMod val="20000"/>
                    <a:lumOff val="80000"/>
                  </a:schemeClr>
                </a:solidFill>
                <a:effectLst>
                  <a:outerShdw blurRad="38100" dist="38100" dir="2700000" algn="tl">
                    <a:srgbClr val="000000">
                      <a:alpha val="43137"/>
                    </a:srgbClr>
                  </a:outerShdw>
                </a:effectLst>
              </a:rPr>
              <a:t>4</a:t>
            </a:r>
          </a:p>
        </p:txBody>
      </p:sp>
      <p:sp>
        <p:nvSpPr>
          <p:cNvPr id="31" name="Oval 30">
            <a:extLst>
              <a:ext uri="{FF2B5EF4-FFF2-40B4-BE49-F238E27FC236}">
                <a16:creationId xmlns:a16="http://schemas.microsoft.com/office/drawing/2014/main" id="{C6FC7068-F6BD-4A97-88C2-C09F4C320F89}"/>
              </a:ext>
            </a:extLst>
          </p:cNvPr>
          <p:cNvSpPr/>
          <p:nvPr/>
        </p:nvSpPr>
        <p:spPr bwMode="auto">
          <a:xfrm>
            <a:off x="5732462" y="5461772"/>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tx2">
                    <a:lumMod val="20000"/>
                    <a:lumOff val="80000"/>
                  </a:schemeClr>
                </a:solidFill>
                <a:effectLst>
                  <a:outerShdw blurRad="38100" dist="38100" dir="2700000" algn="tl">
                    <a:srgbClr val="000000">
                      <a:alpha val="43137"/>
                    </a:srgbClr>
                  </a:outerShdw>
                </a:effectLst>
              </a:rPr>
              <a:t>5</a:t>
            </a:r>
          </a:p>
        </p:txBody>
      </p:sp>
      <p:grpSp>
        <p:nvGrpSpPr>
          <p:cNvPr id="32" name="Group 31">
            <a:extLst>
              <a:ext uri="{FF2B5EF4-FFF2-40B4-BE49-F238E27FC236}">
                <a16:creationId xmlns:a16="http://schemas.microsoft.com/office/drawing/2014/main" id="{A4E3D24F-090A-4BA1-B80D-8C8240A6573E}"/>
              </a:ext>
            </a:extLst>
          </p:cNvPr>
          <p:cNvGrpSpPr/>
          <p:nvPr/>
        </p:nvGrpSpPr>
        <p:grpSpPr>
          <a:xfrm>
            <a:off x="3860799" y="1447801"/>
            <a:ext cx="1292273" cy="1293728"/>
            <a:chOff x="3860799" y="1447801"/>
            <a:chExt cx="1292273" cy="1293728"/>
          </a:xfrm>
        </p:grpSpPr>
        <p:sp>
          <p:nvSpPr>
            <p:cNvPr id="33" name="Freeform 7">
              <a:extLst>
                <a:ext uri="{FF2B5EF4-FFF2-40B4-BE49-F238E27FC236}">
                  <a16:creationId xmlns:a16="http://schemas.microsoft.com/office/drawing/2014/main" id="{830919D4-28C7-4446-AF9D-B67258B4995C}"/>
                </a:ext>
              </a:extLst>
            </p:cNvPr>
            <p:cNvSpPr>
              <a:spLocks/>
            </p:cNvSpPr>
            <p:nvPr/>
          </p:nvSpPr>
          <p:spPr bwMode="auto">
            <a:xfrm>
              <a:off x="3860799" y="144780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
              <a:extLst>
                <a:ext uri="{FF2B5EF4-FFF2-40B4-BE49-F238E27FC236}">
                  <a16:creationId xmlns:a16="http://schemas.microsoft.com/office/drawing/2014/main" id="{5786B22C-C775-46E0-97F2-7819C15B3BFF}"/>
                </a:ext>
              </a:extLst>
            </p:cNvPr>
            <p:cNvSpPr>
              <a:spLocks/>
            </p:cNvSpPr>
            <p:nvPr/>
          </p:nvSpPr>
          <p:spPr bwMode="auto">
            <a:xfrm>
              <a:off x="3955901" y="154301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2AF53E5B-DE79-48BE-AFB5-8F554371C9AA}"/>
                </a:ext>
              </a:extLst>
            </p:cNvPr>
            <p:cNvGrpSpPr/>
            <p:nvPr/>
          </p:nvGrpSpPr>
          <p:grpSpPr>
            <a:xfrm>
              <a:off x="4156070" y="1776370"/>
              <a:ext cx="701730" cy="531814"/>
              <a:chOff x="7881938" y="2397125"/>
              <a:chExt cx="1009650" cy="765175"/>
            </a:xfrm>
          </p:grpSpPr>
          <p:sp>
            <p:nvSpPr>
              <p:cNvPr id="36" name="Freeform 7">
                <a:extLst>
                  <a:ext uri="{FF2B5EF4-FFF2-40B4-BE49-F238E27FC236}">
                    <a16:creationId xmlns:a16="http://schemas.microsoft.com/office/drawing/2014/main" id="{26237BFE-4E98-4AF2-A344-F05E21ADDC29}"/>
                  </a:ext>
                </a:extLst>
              </p:cNvPr>
              <p:cNvSpPr>
                <a:spLocks/>
              </p:cNvSpPr>
              <p:nvPr/>
            </p:nvSpPr>
            <p:spPr bwMode="auto">
              <a:xfrm>
                <a:off x="7881938" y="2543175"/>
                <a:ext cx="490538" cy="619125"/>
              </a:xfrm>
              <a:custGeom>
                <a:avLst/>
                <a:gdLst/>
                <a:ahLst/>
                <a:cxnLst>
                  <a:cxn ang="0">
                    <a:pos x="9" y="139"/>
                  </a:cxn>
                  <a:cxn ang="0">
                    <a:pos x="3" y="149"/>
                  </a:cxn>
                  <a:cxn ang="0">
                    <a:pos x="6" y="162"/>
                  </a:cxn>
                  <a:cxn ang="0">
                    <a:pos x="20" y="159"/>
                  </a:cxn>
                  <a:cxn ang="0">
                    <a:pos x="47" y="116"/>
                  </a:cxn>
                  <a:cxn ang="0">
                    <a:pos x="83" y="120"/>
                  </a:cxn>
                  <a:cxn ang="0">
                    <a:pos x="120" y="93"/>
                  </a:cxn>
                  <a:cxn ang="0">
                    <a:pos x="128" y="48"/>
                  </a:cxn>
                  <a:cxn ang="0">
                    <a:pos x="102" y="11"/>
                  </a:cxn>
                  <a:cxn ang="0">
                    <a:pos x="57" y="4"/>
                  </a:cxn>
                  <a:cxn ang="0">
                    <a:pos x="20" y="30"/>
                  </a:cxn>
                  <a:cxn ang="0">
                    <a:pos x="12" y="75"/>
                  </a:cxn>
                  <a:cxn ang="0">
                    <a:pos x="30" y="106"/>
                  </a:cxn>
                  <a:cxn ang="0">
                    <a:pos x="18" y="126"/>
                  </a:cxn>
                </a:cxnLst>
                <a:rect l="0" t="0" r="r" b="b"/>
                <a:pathLst>
                  <a:path w="131" h="165">
                    <a:moveTo>
                      <a:pt x="9" y="139"/>
                    </a:moveTo>
                    <a:cubicBezTo>
                      <a:pt x="3" y="149"/>
                      <a:pt x="3" y="149"/>
                      <a:pt x="3" y="149"/>
                    </a:cubicBezTo>
                    <a:cubicBezTo>
                      <a:pt x="0" y="153"/>
                      <a:pt x="1" y="159"/>
                      <a:pt x="6" y="162"/>
                    </a:cubicBezTo>
                    <a:cubicBezTo>
                      <a:pt x="11" y="165"/>
                      <a:pt x="17" y="164"/>
                      <a:pt x="20" y="159"/>
                    </a:cubicBezTo>
                    <a:cubicBezTo>
                      <a:pt x="47" y="116"/>
                      <a:pt x="47" y="116"/>
                      <a:pt x="47" y="116"/>
                    </a:cubicBezTo>
                    <a:cubicBezTo>
                      <a:pt x="59" y="121"/>
                      <a:pt x="71" y="122"/>
                      <a:pt x="83" y="120"/>
                    </a:cubicBezTo>
                    <a:cubicBezTo>
                      <a:pt x="98" y="116"/>
                      <a:pt x="111" y="107"/>
                      <a:pt x="120" y="93"/>
                    </a:cubicBezTo>
                    <a:cubicBezTo>
                      <a:pt x="129" y="79"/>
                      <a:pt x="131" y="63"/>
                      <a:pt x="128" y="48"/>
                    </a:cubicBezTo>
                    <a:cubicBezTo>
                      <a:pt x="125" y="34"/>
                      <a:pt x="115" y="20"/>
                      <a:pt x="102" y="11"/>
                    </a:cubicBezTo>
                    <a:cubicBezTo>
                      <a:pt x="88" y="3"/>
                      <a:pt x="72" y="0"/>
                      <a:pt x="57" y="4"/>
                    </a:cubicBezTo>
                    <a:cubicBezTo>
                      <a:pt x="42" y="7"/>
                      <a:pt x="28" y="16"/>
                      <a:pt x="20" y="30"/>
                    </a:cubicBezTo>
                    <a:cubicBezTo>
                      <a:pt x="11" y="44"/>
                      <a:pt x="8" y="60"/>
                      <a:pt x="12" y="75"/>
                    </a:cubicBezTo>
                    <a:cubicBezTo>
                      <a:pt x="15" y="86"/>
                      <a:pt x="21" y="97"/>
                      <a:pt x="30" y="106"/>
                    </a:cubicBezTo>
                    <a:cubicBezTo>
                      <a:pt x="18" y="126"/>
                      <a:pt x="18" y="126"/>
                      <a:pt x="18" y="126"/>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3AC40A8-A474-44DB-BBDE-644C7039F506}"/>
                  </a:ext>
                </a:extLst>
              </p:cNvPr>
              <p:cNvSpPr>
                <a:spLocks/>
              </p:cNvSpPr>
              <p:nvPr/>
            </p:nvSpPr>
            <p:spPr bwMode="auto">
              <a:xfrm>
                <a:off x="8039101" y="2674938"/>
                <a:ext cx="214313" cy="212725"/>
              </a:xfrm>
              <a:custGeom>
                <a:avLst/>
                <a:gdLst/>
                <a:ahLst/>
                <a:cxnLst>
                  <a:cxn ang="0">
                    <a:pos x="0" y="0"/>
                  </a:cxn>
                  <a:cxn ang="0">
                    <a:pos x="135" y="0"/>
                  </a:cxn>
                  <a:cxn ang="0">
                    <a:pos x="135" y="134"/>
                  </a:cxn>
                  <a:cxn ang="0">
                    <a:pos x="0" y="134"/>
                  </a:cxn>
                  <a:cxn ang="0">
                    <a:pos x="0" y="0"/>
                  </a:cxn>
                  <a:cxn ang="0">
                    <a:pos x="0" y="0"/>
                  </a:cxn>
                </a:cxnLst>
                <a:rect l="0" t="0" r="r" b="b"/>
                <a:pathLst>
                  <a:path w="135" h="134">
                    <a:moveTo>
                      <a:pt x="0" y="0"/>
                    </a:moveTo>
                    <a:lnTo>
                      <a:pt x="135" y="0"/>
                    </a:lnTo>
                    <a:lnTo>
                      <a:pt x="135" y="134"/>
                    </a:lnTo>
                    <a:lnTo>
                      <a:pt x="0" y="134"/>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Line 9">
                <a:extLst>
                  <a:ext uri="{FF2B5EF4-FFF2-40B4-BE49-F238E27FC236}">
                    <a16:creationId xmlns:a16="http://schemas.microsoft.com/office/drawing/2014/main" id="{E73F1E75-D0FC-43F2-B225-4C955797CFF6}"/>
                  </a:ext>
                </a:extLst>
              </p:cNvPr>
              <p:cNvSpPr>
                <a:spLocks noChangeShapeType="1"/>
              </p:cNvSpPr>
              <p:nvPr/>
            </p:nvSpPr>
            <p:spPr bwMode="auto">
              <a:xfrm>
                <a:off x="8148638" y="2722563"/>
                <a:ext cx="1588" cy="123825"/>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10">
                <a:extLst>
                  <a:ext uri="{FF2B5EF4-FFF2-40B4-BE49-F238E27FC236}">
                    <a16:creationId xmlns:a16="http://schemas.microsoft.com/office/drawing/2014/main" id="{55458276-92EF-41C1-8188-5CB535EB1A9F}"/>
                  </a:ext>
                </a:extLst>
              </p:cNvPr>
              <p:cNvSpPr>
                <a:spLocks noChangeShapeType="1"/>
              </p:cNvSpPr>
              <p:nvPr/>
            </p:nvSpPr>
            <p:spPr bwMode="auto">
              <a:xfrm>
                <a:off x="8080376" y="2782888"/>
                <a:ext cx="127000" cy="1587"/>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B95AF0F6-91A3-4D7F-A974-127545EA719A}"/>
                  </a:ext>
                </a:extLst>
              </p:cNvPr>
              <p:cNvSpPr>
                <a:spLocks/>
              </p:cNvSpPr>
              <p:nvPr/>
            </p:nvSpPr>
            <p:spPr bwMode="auto">
              <a:xfrm>
                <a:off x="8372476" y="2397125"/>
                <a:ext cx="153988" cy="153987"/>
              </a:xfrm>
              <a:custGeom>
                <a:avLst/>
                <a:gdLst/>
                <a:ahLst/>
                <a:cxnLst>
                  <a:cxn ang="0">
                    <a:pos x="0" y="20"/>
                  </a:cxn>
                  <a:cxn ang="0">
                    <a:pos x="21" y="0"/>
                  </a:cxn>
                  <a:cxn ang="0">
                    <a:pos x="21" y="0"/>
                  </a:cxn>
                  <a:cxn ang="0">
                    <a:pos x="21" y="0"/>
                  </a:cxn>
                  <a:cxn ang="0">
                    <a:pos x="41" y="20"/>
                  </a:cxn>
                  <a:cxn ang="0">
                    <a:pos x="41" y="20"/>
                  </a:cxn>
                  <a:cxn ang="0">
                    <a:pos x="41" y="20"/>
                  </a:cxn>
                  <a:cxn ang="0">
                    <a:pos x="21" y="41"/>
                  </a:cxn>
                  <a:cxn ang="0">
                    <a:pos x="21" y="41"/>
                  </a:cxn>
                  <a:cxn ang="0">
                    <a:pos x="21" y="41"/>
                  </a:cxn>
                  <a:cxn ang="0">
                    <a:pos x="0" y="20"/>
                  </a:cxn>
                  <a:cxn ang="0">
                    <a:pos x="0" y="20"/>
                  </a:cxn>
                </a:cxnLst>
                <a:rect l="0" t="0" r="r" b="b"/>
                <a:pathLst>
                  <a:path w="41" h="41">
                    <a:moveTo>
                      <a:pt x="0" y="20"/>
                    </a:moveTo>
                    <a:cubicBezTo>
                      <a:pt x="0" y="9"/>
                      <a:pt x="9" y="0"/>
                      <a:pt x="21" y="0"/>
                    </a:cubicBezTo>
                    <a:cubicBezTo>
                      <a:pt x="21" y="0"/>
                      <a:pt x="21" y="0"/>
                      <a:pt x="21" y="0"/>
                    </a:cubicBezTo>
                    <a:cubicBezTo>
                      <a:pt x="21" y="0"/>
                      <a:pt x="21" y="0"/>
                      <a:pt x="21" y="0"/>
                    </a:cubicBezTo>
                    <a:cubicBezTo>
                      <a:pt x="32" y="0"/>
                      <a:pt x="41" y="9"/>
                      <a:pt x="41" y="20"/>
                    </a:cubicBezTo>
                    <a:cubicBezTo>
                      <a:pt x="41" y="20"/>
                      <a:pt x="41" y="20"/>
                      <a:pt x="41" y="20"/>
                    </a:cubicBezTo>
                    <a:cubicBezTo>
                      <a:pt x="41" y="20"/>
                      <a:pt x="41" y="20"/>
                      <a:pt x="41" y="20"/>
                    </a:cubicBezTo>
                    <a:cubicBezTo>
                      <a:pt x="41" y="32"/>
                      <a:pt x="32" y="41"/>
                      <a:pt x="21" y="41"/>
                    </a:cubicBezTo>
                    <a:cubicBezTo>
                      <a:pt x="21" y="41"/>
                      <a:pt x="21" y="41"/>
                      <a:pt x="21" y="41"/>
                    </a:cubicBezTo>
                    <a:cubicBezTo>
                      <a:pt x="21" y="41"/>
                      <a:pt x="21" y="41"/>
                      <a:pt x="21" y="41"/>
                    </a:cubicBezTo>
                    <a:cubicBezTo>
                      <a:pt x="9" y="41"/>
                      <a:pt x="0" y="32"/>
                      <a:pt x="0" y="20"/>
                    </a:cubicBezTo>
                    <a:cubicBezTo>
                      <a:pt x="0" y="20"/>
                      <a:pt x="0" y="20"/>
                      <a:pt x="0" y="20"/>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6BE83687-5867-47DC-9F5A-170D1230BF79}"/>
                  </a:ext>
                </a:extLst>
              </p:cNvPr>
              <p:cNvSpPr>
                <a:spLocks/>
              </p:cNvSpPr>
              <p:nvPr/>
            </p:nvSpPr>
            <p:spPr bwMode="auto">
              <a:xfrm>
                <a:off x="8148638" y="2474913"/>
                <a:ext cx="223838" cy="203200"/>
              </a:xfrm>
              <a:custGeom>
                <a:avLst/>
                <a:gdLst/>
                <a:ahLst/>
                <a:cxnLst>
                  <a:cxn ang="0">
                    <a:pos x="0" y="128"/>
                  </a:cxn>
                  <a:cxn ang="0">
                    <a:pos x="0" y="0"/>
                  </a:cxn>
                  <a:cxn ang="0">
                    <a:pos x="141" y="0"/>
                  </a:cxn>
                </a:cxnLst>
                <a:rect l="0" t="0" r="r" b="b"/>
                <a:pathLst>
                  <a:path w="141" h="128">
                    <a:moveTo>
                      <a:pt x="0" y="128"/>
                    </a:moveTo>
                    <a:lnTo>
                      <a:pt x="0" y="0"/>
                    </a:lnTo>
                    <a:lnTo>
                      <a:pt x="141" y="0"/>
                    </a:ln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18ED9992-43C6-47CB-9D4C-5321420BE073}"/>
                  </a:ext>
                </a:extLst>
              </p:cNvPr>
              <p:cNvSpPr>
                <a:spLocks/>
              </p:cNvSpPr>
              <p:nvPr/>
            </p:nvSpPr>
            <p:spPr bwMode="auto">
              <a:xfrm>
                <a:off x="8451851" y="2730500"/>
                <a:ext cx="109538" cy="107950"/>
              </a:xfrm>
              <a:custGeom>
                <a:avLst/>
                <a:gdLst/>
                <a:ahLst/>
                <a:cxnLst>
                  <a:cxn ang="0">
                    <a:pos x="0" y="0"/>
                  </a:cxn>
                  <a:cxn ang="0">
                    <a:pos x="69" y="0"/>
                  </a:cxn>
                  <a:cxn ang="0">
                    <a:pos x="69" y="68"/>
                  </a:cxn>
                  <a:cxn ang="0">
                    <a:pos x="0" y="68"/>
                  </a:cxn>
                  <a:cxn ang="0">
                    <a:pos x="0" y="0"/>
                  </a:cxn>
                  <a:cxn ang="0">
                    <a:pos x="0" y="0"/>
                  </a:cxn>
                </a:cxnLst>
                <a:rect l="0" t="0" r="r" b="b"/>
                <a:pathLst>
                  <a:path w="69" h="68">
                    <a:moveTo>
                      <a:pt x="0" y="0"/>
                    </a:moveTo>
                    <a:lnTo>
                      <a:pt x="69" y="0"/>
                    </a:lnTo>
                    <a:lnTo>
                      <a:pt x="69" y="68"/>
                    </a:lnTo>
                    <a:lnTo>
                      <a:pt x="0" y="68"/>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4">
                <a:extLst>
                  <a:ext uri="{FF2B5EF4-FFF2-40B4-BE49-F238E27FC236}">
                    <a16:creationId xmlns:a16="http://schemas.microsoft.com/office/drawing/2014/main" id="{677E6841-C42A-4EF2-9FDB-13F003C1AAEC}"/>
                  </a:ext>
                </a:extLst>
              </p:cNvPr>
              <p:cNvSpPr>
                <a:spLocks/>
              </p:cNvSpPr>
              <p:nvPr/>
            </p:nvSpPr>
            <p:spPr bwMode="auto">
              <a:xfrm>
                <a:off x="8643938" y="2730500"/>
                <a:ext cx="107950" cy="107950"/>
              </a:xfrm>
              <a:custGeom>
                <a:avLst/>
                <a:gdLst/>
                <a:ahLst/>
                <a:cxnLst>
                  <a:cxn ang="0">
                    <a:pos x="0" y="0"/>
                  </a:cxn>
                  <a:cxn ang="0">
                    <a:pos x="68" y="0"/>
                  </a:cxn>
                  <a:cxn ang="0">
                    <a:pos x="68" y="68"/>
                  </a:cxn>
                  <a:cxn ang="0">
                    <a:pos x="0" y="68"/>
                  </a:cxn>
                  <a:cxn ang="0">
                    <a:pos x="0" y="0"/>
                  </a:cxn>
                  <a:cxn ang="0">
                    <a:pos x="0" y="0"/>
                  </a:cxn>
                </a:cxnLst>
                <a:rect l="0" t="0" r="r" b="b"/>
                <a:pathLst>
                  <a:path w="68" h="68">
                    <a:moveTo>
                      <a:pt x="0" y="0"/>
                    </a:moveTo>
                    <a:lnTo>
                      <a:pt x="68" y="0"/>
                    </a:lnTo>
                    <a:lnTo>
                      <a:pt x="68" y="68"/>
                    </a:lnTo>
                    <a:lnTo>
                      <a:pt x="0" y="68"/>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15">
                <a:extLst>
                  <a:ext uri="{FF2B5EF4-FFF2-40B4-BE49-F238E27FC236}">
                    <a16:creationId xmlns:a16="http://schemas.microsoft.com/office/drawing/2014/main" id="{469DB326-35E0-4D4C-AEF6-02F5DA48F2AB}"/>
                  </a:ext>
                </a:extLst>
              </p:cNvPr>
              <p:cNvSpPr>
                <a:spLocks noChangeShapeType="1"/>
              </p:cNvSpPr>
              <p:nvPr/>
            </p:nvSpPr>
            <p:spPr bwMode="auto">
              <a:xfrm>
                <a:off x="8253413" y="2782888"/>
                <a:ext cx="201613" cy="1587"/>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16">
                <a:extLst>
                  <a:ext uri="{FF2B5EF4-FFF2-40B4-BE49-F238E27FC236}">
                    <a16:creationId xmlns:a16="http://schemas.microsoft.com/office/drawing/2014/main" id="{092AD1A8-6D17-4262-9652-3A781497EF9C}"/>
                  </a:ext>
                </a:extLst>
              </p:cNvPr>
              <p:cNvSpPr>
                <a:spLocks noChangeShapeType="1"/>
              </p:cNvSpPr>
              <p:nvPr/>
            </p:nvSpPr>
            <p:spPr bwMode="auto">
              <a:xfrm>
                <a:off x="8561388" y="2782888"/>
                <a:ext cx="82550" cy="1587"/>
              </a:xfrm>
              <a:prstGeom prst="line">
                <a:avLst/>
              </a:pr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7">
                <a:extLst>
                  <a:ext uri="{FF2B5EF4-FFF2-40B4-BE49-F238E27FC236}">
                    <a16:creationId xmlns:a16="http://schemas.microsoft.com/office/drawing/2014/main" id="{0F0998E0-98D1-453F-A49B-529B931D709E}"/>
                  </a:ext>
                </a:extLst>
              </p:cNvPr>
              <p:cNvSpPr>
                <a:spLocks/>
              </p:cNvSpPr>
              <p:nvPr/>
            </p:nvSpPr>
            <p:spPr bwMode="auto">
              <a:xfrm>
                <a:off x="8426451" y="2933700"/>
                <a:ext cx="325438" cy="149225"/>
              </a:xfrm>
              <a:custGeom>
                <a:avLst/>
                <a:gdLst/>
                <a:ahLst/>
                <a:cxnLst>
                  <a:cxn ang="0">
                    <a:pos x="0" y="0"/>
                  </a:cxn>
                  <a:cxn ang="0">
                    <a:pos x="205" y="0"/>
                  </a:cxn>
                  <a:cxn ang="0">
                    <a:pos x="205" y="94"/>
                  </a:cxn>
                  <a:cxn ang="0">
                    <a:pos x="0" y="94"/>
                  </a:cxn>
                  <a:cxn ang="0">
                    <a:pos x="0" y="0"/>
                  </a:cxn>
                  <a:cxn ang="0">
                    <a:pos x="0" y="0"/>
                  </a:cxn>
                </a:cxnLst>
                <a:rect l="0" t="0" r="r" b="b"/>
                <a:pathLst>
                  <a:path w="205" h="94">
                    <a:moveTo>
                      <a:pt x="0" y="0"/>
                    </a:moveTo>
                    <a:lnTo>
                      <a:pt x="205" y="0"/>
                    </a:lnTo>
                    <a:lnTo>
                      <a:pt x="205" y="94"/>
                    </a:lnTo>
                    <a:lnTo>
                      <a:pt x="0" y="94"/>
                    </a:lnTo>
                    <a:lnTo>
                      <a:pt x="0" y="0"/>
                    </a:lnTo>
                    <a:lnTo>
                      <a:pt x="0" y="0"/>
                    </a:ln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8">
                <a:extLst>
                  <a:ext uri="{FF2B5EF4-FFF2-40B4-BE49-F238E27FC236}">
                    <a16:creationId xmlns:a16="http://schemas.microsoft.com/office/drawing/2014/main" id="{13A16E57-CA9B-4D3E-8E42-0027FCF06830}"/>
                  </a:ext>
                </a:extLst>
              </p:cNvPr>
              <p:cNvSpPr>
                <a:spLocks/>
              </p:cNvSpPr>
              <p:nvPr/>
            </p:nvSpPr>
            <p:spPr bwMode="auto">
              <a:xfrm>
                <a:off x="8751888" y="2782888"/>
                <a:ext cx="139700" cy="220662"/>
              </a:xfrm>
              <a:custGeom>
                <a:avLst/>
                <a:gdLst/>
                <a:ahLst/>
                <a:cxnLst>
                  <a:cxn ang="0">
                    <a:pos x="0" y="0"/>
                  </a:cxn>
                  <a:cxn ang="0">
                    <a:pos x="88" y="0"/>
                  </a:cxn>
                  <a:cxn ang="0">
                    <a:pos x="88" y="139"/>
                  </a:cxn>
                  <a:cxn ang="0">
                    <a:pos x="0" y="139"/>
                  </a:cxn>
                </a:cxnLst>
                <a:rect l="0" t="0" r="r" b="b"/>
                <a:pathLst>
                  <a:path w="88" h="139">
                    <a:moveTo>
                      <a:pt x="0" y="0"/>
                    </a:moveTo>
                    <a:lnTo>
                      <a:pt x="88" y="0"/>
                    </a:lnTo>
                    <a:lnTo>
                      <a:pt x="88" y="139"/>
                    </a:lnTo>
                    <a:lnTo>
                      <a:pt x="0" y="139"/>
                    </a:ln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8" name="Group 47">
            <a:extLst>
              <a:ext uri="{FF2B5EF4-FFF2-40B4-BE49-F238E27FC236}">
                <a16:creationId xmlns:a16="http://schemas.microsoft.com/office/drawing/2014/main" id="{2F8E95F8-2449-4DD2-B0AB-124C9A812190}"/>
              </a:ext>
            </a:extLst>
          </p:cNvPr>
          <p:cNvGrpSpPr/>
          <p:nvPr/>
        </p:nvGrpSpPr>
        <p:grpSpPr>
          <a:xfrm>
            <a:off x="3860803" y="3231096"/>
            <a:ext cx="1292273" cy="1293728"/>
            <a:chOff x="3860801" y="3231912"/>
            <a:chExt cx="1292273" cy="12937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grpSpPr>
        <p:sp>
          <p:nvSpPr>
            <p:cNvPr id="49" name="Freeform 7">
              <a:extLst>
                <a:ext uri="{FF2B5EF4-FFF2-40B4-BE49-F238E27FC236}">
                  <a16:creationId xmlns:a16="http://schemas.microsoft.com/office/drawing/2014/main" id="{9CD53F0A-D374-40CC-B105-C3E9010CB99C}"/>
                </a:ext>
              </a:extLst>
            </p:cNvPr>
            <p:cNvSpPr>
              <a:spLocks/>
            </p:cNvSpPr>
            <p:nvPr/>
          </p:nvSpPr>
          <p:spPr bwMode="auto">
            <a:xfrm>
              <a:off x="3860801" y="3231912"/>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76A3FA73-0C1B-42B6-BE11-7FD77051F6C1}"/>
                </a:ext>
              </a:extLst>
            </p:cNvPr>
            <p:cNvSpPr>
              <a:spLocks/>
            </p:cNvSpPr>
            <p:nvPr/>
          </p:nvSpPr>
          <p:spPr bwMode="auto">
            <a:xfrm>
              <a:off x="3955901" y="332835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7AD19494-AD37-4F1F-B21F-ECAD6BFBC72F}"/>
                </a:ext>
              </a:extLst>
            </p:cNvPr>
            <p:cNvGrpSpPr/>
            <p:nvPr/>
          </p:nvGrpSpPr>
          <p:grpSpPr>
            <a:xfrm>
              <a:off x="4260873" y="3633949"/>
              <a:ext cx="492124" cy="492124"/>
              <a:chOff x="3097213" y="3621088"/>
              <a:chExt cx="625475" cy="625475"/>
            </a:xfrm>
            <a:grpFill/>
          </p:grpSpPr>
          <p:sp>
            <p:nvSpPr>
              <p:cNvPr id="52" name="Freeform 26">
                <a:extLst>
                  <a:ext uri="{FF2B5EF4-FFF2-40B4-BE49-F238E27FC236}">
                    <a16:creationId xmlns:a16="http://schemas.microsoft.com/office/drawing/2014/main" id="{EFC52336-6C8E-49B3-86F3-17CC3A763C4B}"/>
                  </a:ext>
                </a:extLst>
              </p:cNvPr>
              <p:cNvSpPr>
                <a:spLocks noEditPoints="1"/>
              </p:cNvSpPr>
              <p:nvPr/>
            </p:nvSpPr>
            <p:spPr bwMode="auto">
              <a:xfrm>
                <a:off x="3097213" y="3779838"/>
                <a:ext cx="625475" cy="466725"/>
              </a:xfrm>
              <a:custGeom>
                <a:avLst/>
                <a:gdLst/>
                <a:ahLst/>
                <a:cxnLst>
                  <a:cxn ang="0">
                    <a:pos x="70" y="0"/>
                  </a:cxn>
                  <a:cxn ang="0">
                    <a:pos x="4" y="0"/>
                  </a:cxn>
                  <a:cxn ang="0">
                    <a:pos x="0" y="4"/>
                  </a:cxn>
                  <a:cxn ang="0">
                    <a:pos x="0" y="18"/>
                  </a:cxn>
                  <a:cxn ang="0">
                    <a:pos x="4" y="18"/>
                  </a:cxn>
                  <a:cxn ang="0">
                    <a:pos x="4" y="51"/>
                  </a:cxn>
                  <a:cxn ang="0">
                    <a:pos x="9" y="56"/>
                  </a:cxn>
                  <a:cxn ang="0">
                    <a:pos x="66" y="56"/>
                  </a:cxn>
                  <a:cxn ang="0">
                    <a:pos x="70" y="51"/>
                  </a:cxn>
                  <a:cxn ang="0">
                    <a:pos x="70" y="18"/>
                  </a:cxn>
                  <a:cxn ang="0">
                    <a:pos x="75" y="18"/>
                  </a:cxn>
                  <a:cxn ang="0">
                    <a:pos x="75" y="4"/>
                  </a:cxn>
                  <a:cxn ang="0">
                    <a:pos x="70" y="0"/>
                  </a:cxn>
                  <a:cxn ang="0">
                    <a:pos x="33" y="51"/>
                  </a:cxn>
                  <a:cxn ang="0">
                    <a:pos x="9" y="51"/>
                  </a:cxn>
                  <a:cxn ang="0">
                    <a:pos x="9" y="18"/>
                  </a:cxn>
                  <a:cxn ang="0">
                    <a:pos x="33" y="18"/>
                  </a:cxn>
                  <a:cxn ang="0">
                    <a:pos x="33" y="51"/>
                  </a:cxn>
                  <a:cxn ang="0">
                    <a:pos x="33" y="14"/>
                  </a:cxn>
                  <a:cxn ang="0">
                    <a:pos x="4" y="14"/>
                  </a:cxn>
                  <a:cxn ang="0">
                    <a:pos x="4" y="4"/>
                  </a:cxn>
                  <a:cxn ang="0">
                    <a:pos x="33" y="4"/>
                  </a:cxn>
                  <a:cxn ang="0">
                    <a:pos x="33" y="14"/>
                  </a:cxn>
                  <a:cxn ang="0">
                    <a:pos x="66" y="51"/>
                  </a:cxn>
                  <a:cxn ang="0">
                    <a:pos x="42" y="51"/>
                  </a:cxn>
                  <a:cxn ang="0">
                    <a:pos x="42" y="18"/>
                  </a:cxn>
                  <a:cxn ang="0">
                    <a:pos x="66" y="18"/>
                  </a:cxn>
                  <a:cxn ang="0">
                    <a:pos x="66" y="51"/>
                  </a:cxn>
                  <a:cxn ang="0">
                    <a:pos x="70" y="14"/>
                  </a:cxn>
                  <a:cxn ang="0">
                    <a:pos x="42" y="14"/>
                  </a:cxn>
                  <a:cxn ang="0">
                    <a:pos x="42" y="4"/>
                  </a:cxn>
                  <a:cxn ang="0">
                    <a:pos x="70" y="4"/>
                  </a:cxn>
                  <a:cxn ang="0">
                    <a:pos x="70" y="14"/>
                  </a:cxn>
                </a:cxnLst>
                <a:rect l="0" t="0" r="r" b="b"/>
                <a:pathLst>
                  <a:path w="75" h="56">
                    <a:moveTo>
                      <a:pt x="70" y="0"/>
                    </a:moveTo>
                    <a:cubicBezTo>
                      <a:pt x="4" y="0"/>
                      <a:pt x="4" y="0"/>
                      <a:pt x="4" y="0"/>
                    </a:cubicBezTo>
                    <a:cubicBezTo>
                      <a:pt x="2" y="0"/>
                      <a:pt x="0" y="2"/>
                      <a:pt x="0" y="4"/>
                    </a:cubicBezTo>
                    <a:cubicBezTo>
                      <a:pt x="0" y="18"/>
                      <a:pt x="0" y="18"/>
                      <a:pt x="0" y="18"/>
                    </a:cubicBezTo>
                    <a:cubicBezTo>
                      <a:pt x="4" y="18"/>
                      <a:pt x="4" y="18"/>
                      <a:pt x="4" y="18"/>
                    </a:cubicBezTo>
                    <a:cubicBezTo>
                      <a:pt x="4" y="51"/>
                      <a:pt x="4" y="51"/>
                      <a:pt x="4" y="51"/>
                    </a:cubicBezTo>
                    <a:cubicBezTo>
                      <a:pt x="4" y="54"/>
                      <a:pt x="6" y="56"/>
                      <a:pt x="9" y="56"/>
                    </a:cubicBezTo>
                    <a:cubicBezTo>
                      <a:pt x="66" y="56"/>
                      <a:pt x="66" y="56"/>
                      <a:pt x="66" y="56"/>
                    </a:cubicBezTo>
                    <a:cubicBezTo>
                      <a:pt x="68" y="56"/>
                      <a:pt x="70" y="54"/>
                      <a:pt x="70" y="51"/>
                    </a:cubicBezTo>
                    <a:cubicBezTo>
                      <a:pt x="70" y="18"/>
                      <a:pt x="70" y="18"/>
                      <a:pt x="70" y="18"/>
                    </a:cubicBezTo>
                    <a:cubicBezTo>
                      <a:pt x="75" y="18"/>
                      <a:pt x="75" y="18"/>
                      <a:pt x="75" y="18"/>
                    </a:cubicBezTo>
                    <a:cubicBezTo>
                      <a:pt x="75" y="4"/>
                      <a:pt x="75" y="4"/>
                      <a:pt x="75" y="4"/>
                    </a:cubicBezTo>
                    <a:cubicBezTo>
                      <a:pt x="75" y="2"/>
                      <a:pt x="73" y="0"/>
                      <a:pt x="70" y="0"/>
                    </a:cubicBezTo>
                    <a:close/>
                    <a:moveTo>
                      <a:pt x="33" y="51"/>
                    </a:moveTo>
                    <a:cubicBezTo>
                      <a:pt x="9" y="51"/>
                      <a:pt x="9" y="51"/>
                      <a:pt x="9" y="51"/>
                    </a:cubicBezTo>
                    <a:cubicBezTo>
                      <a:pt x="9" y="18"/>
                      <a:pt x="9" y="18"/>
                      <a:pt x="9" y="18"/>
                    </a:cubicBezTo>
                    <a:cubicBezTo>
                      <a:pt x="33" y="18"/>
                      <a:pt x="33" y="18"/>
                      <a:pt x="33" y="18"/>
                    </a:cubicBezTo>
                    <a:lnTo>
                      <a:pt x="33" y="51"/>
                    </a:lnTo>
                    <a:close/>
                    <a:moveTo>
                      <a:pt x="33" y="14"/>
                    </a:moveTo>
                    <a:cubicBezTo>
                      <a:pt x="4" y="14"/>
                      <a:pt x="4" y="14"/>
                      <a:pt x="4" y="14"/>
                    </a:cubicBezTo>
                    <a:cubicBezTo>
                      <a:pt x="4" y="4"/>
                      <a:pt x="4" y="4"/>
                      <a:pt x="4" y="4"/>
                    </a:cubicBezTo>
                    <a:cubicBezTo>
                      <a:pt x="33" y="4"/>
                      <a:pt x="33" y="4"/>
                      <a:pt x="33" y="4"/>
                    </a:cubicBezTo>
                    <a:lnTo>
                      <a:pt x="33" y="14"/>
                    </a:lnTo>
                    <a:close/>
                    <a:moveTo>
                      <a:pt x="66" y="51"/>
                    </a:moveTo>
                    <a:cubicBezTo>
                      <a:pt x="42" y="51"/>
                      <a:pt x="42" y="51"/>
                      <a:pt x="42" y="51"/>
                    </a:cubicBezTo>
                    <a:cubicBezTo>
                      <a:pt x="42" y="18"/>
                      <a:pt x="42" y="18"/>
                      <a:pt x="42" y="18"/>
                    </a:cubicBezTo>
                    <a:cubicBezTo>
                      <a:pt x="66" y="18"/>
                      <a:pt x="66" y="18"/>
                      <a:pt x="66" y="18"/>
                    </a:cubicBezTo>
                    <a:lnTo>
                      <a:pt x="66" y="51"/>
                    </a:lnTo>
                    <a:close/>
                    <a:moveTo>
                      <a:pt x="70" y="14"/>
                    </a:moveTo>
                    <a:cubicBezTo>
                      <a:pt x="42" y="14"/>
                      <a:pt x="42" y="14"/>
                      <a:pt x="42" y="14"/>
                    </a:cubicBezTo>
                    <a:cubicBezTo>
                      <a:pt x="42" y="4"/>
                      <a:pt x="42" y="4"/>
                      <a:pt x="42" y="4"/>
                    </a:cubicBezTo>
                    <a:cubicBezTo>
                      <a:pt x="70" y="4"/>
                      <a:pt x="70" y="4"/>
                      <a:pt x="70" y="4"/>
                    </a:cubicBezTo>
                    <a:lnTo>
                      <a:pt x="70" y="14"/>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7">
                <a:extLst>
                  <a:ext uri="{FF2B5EF4-FFF2-40B4-BE49-F238E27FC236}">
                    <a16:creationId xmlns:a16="http://schemas.microsoft.com/office/drawing/2014/main" id="{9220C3FC-30A7-4AA3-BB76-48C38610403A}"/>
                  </a:ext>
                </a:extLst>
              </p:cNvPr>
              <p:cNvSpPr>
                <a:spLocks noEditPoints="1"/>
              </p:cNvSpPr>
              <p:nvPr/>
            </p:nvSpPr>
            <p:spPr bwMode="auto">
              <a:xfrm>
                <a:off x="3173413" y="3621088"/>
                <a:ext cx="474663" cy="115888"/>
              </a:xfrm>
              <a:custGeom>
                <a:avLst/>
                <a:gdLst/>
                <a:ahLst/>
                <a:cxnLst>
                  <a:cxn ang="0">
                    <a:pos x="9" y="14"/>
                  </a:cxn>
                  <a:cxn ang="0">
                    <a:pos x="28" y="14"/>
                  </a:cxn>
                  <a:cxn ang="0">
                    <a:pos x="28" y="14"/>
                  </a:cxn>
                  <a:cxn ang="0">
                    <a:pos x="28" y="14"/>
                  </a:cxn>
                  <a:cxn ang="0">
                    <a:pos x="28" y="14"/>
                  </a:cxn>
                  <a:cxn ang="0">
                    <a:pos x="47" y="14"/>
                  </a:cxn>
                  <a:cxn ang="0">
                    <a:pos x="57" y="7"/>
                  </a:cxn>
                  <a:cxn ang="0">
                    <a:pos x="47" y="0"/>
                  </a:cxn>
                  <a:cxn ang="0">
                    <a:pos x="33" y="6"/>
                  </a:cxn>
                  <a:cxn ang="0">
                    <a:pos x="28" y="4"/>
                  </a:cxn>
                  <a:cxn ang="0">
                    <a:pos x="23" y="6"/>
                  </a:cxn>
                  <a:cxn ang="0">
                    <a:pos x="9" y="0"/>
                  </a:cxn>
                  <a:cxn ang="0">
                    <a:pos x="0" y="7"/>
                  </a:cxn>
                  <a:cxn ang="0">
                    <a:pos x="9" y="14"/>
                  </a:cxn>
                  <a:cxn ang="0">
                    <a:pos x="47" y="5"/>
                  </a:cxn>
                  <a:cxn ang="0">
                    <a:pos x="52" y="7"/>
                  </a:cxn>
                  <a:cxn ang="0">
                    <a:pos x="47" y="9"/>
                  </a:cxn>
                  <a:cxn ang="0">
                    <a:pos x="36" y="9"/>
                  </a:cxn>
                  <a:cxn ang="0">
                    <a:pos x="36" y="9"/>
                  </a:cxn>
                  <a:cxn ang="0">
                    <a:pos x="47" y="5"/>
                  </a:cxn>
                  <a:cxn ang="0">
                    <a:pos x="9" y="5"/>
                  </a:cxn>
                  <a:cxn ang="0">
                    <a:pos x="20" y="9"/>
                  </a:cxn>
                  <a:cxn ang="0">
                    <a:pos x="20" y="9"/>
                  </a:cxn>
                  <a:cxn ang="0">
                    <a:pos x="9" y="9"/>
                  </a:cxn>
                  <a:cxn ang="0">
                    <a:pos x="5" y="7"/>
                  </a:cxn>
                  <a:cxn ang="0">
                    <a:pos x="9" y="5"/>
                  </a:cxn>
                </a:cxnLst>
                <a:rect l="0" t="0" r="r" b="b"/>
                <a:pathLst>
                  <a:path w="57" h="14">
                    <a:moveTo>
                      <a:pt x="9" y="14"/>
                    </a:moveTo>
                    <a:cubicBezTo>
                      <a:pt x="28" y="14"/>
                      <a:pt x="28" y="14"/>
                      <a:pt x="28" y="14"/>
                    </a:cubicBezTo>
                    <a:cubicBezTo>
                      <a:pt x="28" y="14"/>
                      <a:pt x="28" y="14"/>
                      <a:pt x="28" y="14"/>
                    </a:cubicBezTo>
                    <a:cubicBezTo>
                      <a:pt x="28" y="14"/>
                      <a:pt x="28" y="14"/>
                      <a:pt x="28" y="14"/>
                    </a:cubicBezTo>
                    <a:cubicBezTo>
                      <a:pt x="28" y="14"/>
                      <a:pt x="28" y="14"/>
                      <a:pt x="28" y="14"/>
                    </a:cubicBezTo>
                    <a:cubicBezTo>
                      <a:pt x="47" y="14"/>
                      <a:pt x="47" y="14"/>
                      <a:pt x="47" y="14"/>
                    </a:cubicBezTo>
                    <a:cubicBezTo>
                      <a:pt x="54" y="14"/>
                      <a:pt x="57" y="11"/>
                      <a:pt x="57" y="7"/>
                    </a:cubicBezTo>
                    <a:cubicBezTo>
                      <a:pt x="57" y="3"/>
                      <a:pt x="54" y="0"/>
                      <a:pt x="47" y="0"/>
                    </a:cubicBezTo>
                    <a:cubicBezTo>
                      <a:pt x="41" y="0"/>
                      <a:pt x="36" y="3"/>
                      <a:pt x="33" y="6"/>
                    </a:cubicBezTo>
                    <a:cubicBezTo>
                      <a:pt x="32" y="5"/>
                      <a:pt x="30" y="4"/>
                      <a:pt x="28" y="4"/>
                    </a:cubicBezTo>
                    <a:cubicBezTo>
                      <a:pt x="26" y="4"/>
                      <a:pt x="25" y="5"/>
                      <a:pt x="23" y="6"/>
                    </a:cubicBezTo>
                    <a:cubicBezTo>
                      <a:pt x="20" y="3"/>
                      <a:pt x="15" y="0"/>
                      <a:pt x="9" y="0"/>
                    </a:cubicBezTo>
                    <a:cubicBezTo>
                      <a:pt x="3" y="0"/>
                      <a:pt x="0" y="3"/>
                      <a:pt x="0" y="7"/>
                    </a:cubicBezTo>
                    <a:cubicBezTo>
                      <a:pt x="0" y="11"/>
                      <a:pt x="3" y="14"/>
                      <a:pt x="9" y="14"/>
                    </a:cubicBezTo>
                    <a:close/>
                    <a:moveTo>
                      <a:pt x="47" y="5"/>
                    </a:moveTo>
                    <a:cubicBezTo>
                      <a:pt x="49" y="5"/>
                      <a:pt x="52" y="5"/>
                      <a:pt x="52" y="7"/>
                    </a:cubicBezTo>
                    <a:cubicBezTo>
                      <a:pt x="52" y="9"/>
                      <a:pt x="49" y="9"/>
                      <a:pt x="47" y="9"/>
                    </a:cubicBezTo>
                    <a:cubicBezTo>
                      <a:pt x="36" y="9"/>
                      <a:pt x="36" y="9"/>
                      <a:pt x="36" y="9"/>
                    </a:cubicBezTo>
                    <a:cubicBezTo>
                      <a:pt x="36" y="9"/>
                      <a:pt x="36" y="9"/>
                      <a:pt x="36" y="9"/>
                    </a:cubicBezTo>
                    <a:cubicBezTo>
                      <a:pt x="39" y="7"/>
                      <a:pt x="42" y="5"/>
                      <a:pt x="47" y="5"/>
                    </a:cubicBezTo>
                    <a:close/>
                    <a:moveTo>
                      <a:pt x="9" y="5"/>
                    </a:moveTo>
                    <a:cubicBezTo>
                      <a:pt x="14" y="5"/>
                      <a:pt x="18" y="7"/>
                      <a:pt x="20" y="9"/>
                    </a:cubicBezTo>
                    <a:cubicBezTo>
                      <a:pt x="20" y="9"/>
                      <a:pt x="20" y="9"/>
                      <a:pt x="20" y="9"/>
                    </a:cubicBezTo>
                    <a:cubicBezTo>
                      <a:pt x="9" y="9"/>
                      <a:pt x="9" y="9"/>
                      <a:pt x="9" y="9"/>
                    </a:cubicBezTo>
                    <a:cubicBezTo>
                      <a:pt x="7" y="9"/>
                      <a:pt x="5" y="9"/>
                      <a:pt x="5" y="7"/>
                    </a:cubicBezTo>
                    <a:cubicBezTo>
                      <a:pt x="5" y="5"/>
                      <a:pt x="7" y="5"/>
                      <a:pt x="9" y="5"/>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4" name="Group 53">
            <a:extLst>
              <a:ext uri="{FF2B5EF4-FFF2-40B4-BE49-F238E27FC236}">
                <a16:creationId xmlns:a16="http://schemas.microsoft.com/office/drawing/2014/main" id="{E886AF21-9571-43A5-83FD-59535DF9BF89}"/>
              </a:ext>
            </a:extLst>
          </p:cNvPr>
          <p:cNvGrpSpPr/>
          <p:nvPr/>
        </p:nvGrpSpPr>
        <p:grpSpPr>
          <a:xfrm>
            <a:off x="4752930" y="4139273"/>
            <a:ext cx="1292273" cy="1293728"/>
            <a:chOff x="4752928" y="4139695"/>
            <a:chExt cx="1292273" cy="1293728"/>
          </a:xfrm>
          <a:solidFill>
            <a:schemeClr val="accent1">
              <a:lumMod val="40000"/>
              <a:lumOff val="60000"/>
            </a:schemeClr>
          </a:solidFill>
        </p:grpSpPr>
        <p:sp>
          <p:nvSpPr>
            <p:cNvPr id="55" name="Freeform 7">
              <a:extLst>
                <a:ext uri="{FF2B5EF4-FFF2-40B4-BE49-F238E27FC236}">
                  <a16:creationId xmlns:a16="http://schemas.microsoft.com/office/drawing/2014/main" id="{D01C996F-C042-4223-9640-2DA6311742B5}"/>
                </a:ext>
              </a:extLst>
            </p:cNvPr>
            <p:cNvSpPr>
              <a:spLocks/>
            </p:cNvSpPr>
            <p:nvPr/>
          </p:nvSpPr>
          <p:spPr bwMode="auto">
            <a:xfrm>
              <a:off x="4752928" y="4139695"/>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316415ED-DDC3-461B-9581-14B9C46E3BF2}"/>
                </a:ext>
              </a:extLst>
            </p:cNvPr>
            <p:cNvSpPr>
              <a:spLocks/>
            </p:cNvSpPr>
            <p:nvPr/>
          </p:nvSpPr>
          <p:spPr bwMode="auto">
            <a:xfrm>
              <a:off x="4843900" y="423692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200DE58C-7F3C-4D8A-88C3-D7B07E3ECD59}"/>
              </a:ext>
            </a:extLst>
          </p:cNvPr>
          <p:cNvGrpSpPr/>
          <p:nvPr/>
        </p:nvGrpSpPr>
        <p:grpSpPr>
          <a:xfrm>
            <a:off x="4752930" y="2354767"/>
            <a:ext cx="1292273" cy="1293728"/>
            <a:chOff x="4752928" y="2355583"/>
            <a:chExt cx="1292273" cy="12937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grpSpPr>
        <p:sp>
          <p:nvSpPr>
            <p:cNvPr id="59" name="Freeform 7">
              <a:extLst>
                <a:ext uri="{FF2B5EF4-FFF2-40B4-BE49-F238E27FC236}">
                  <a16:creationId xmlns:a16="http://schemas.microsoft.com/office/drawing/2014/main" id="{308E9636-899F-488B-8E38-E586A56CD4FD}"/>
                </a:ext>
              </a:extLst>
            </p:cNvPr>
            <p:cNvSpPr>
              <a:spLocks/>
            </p:cNvSpPr>
            <p:nvPr/>
          </p:nvSpPr>
          <p:spPr bwMode="auto">
            <a:xfrm>
              <a:off x="4752928" y="2355583"/>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056CB7DC-7F9D-4C30-9865-00EC83FB1014}"/>
                </a:ext>
              </a:extLst>
            </p:cNvPr>
            <p:cNvGrpSpPr/>
            <p:nvPr/>
          </p:nvGrpSpPr>
          <p:grpSpPr>
            <a:xfrm>
              <a:off x="4843900" y="2451576"/>
              <a:ext cx="1102068" cy="1103307"/>
              <a:chOff x="4843900" y="2451576"/>
              <a:chExt cx="1102068" cy="1103307"/>
            </a:xfrm>
            <a:grpFill/>
          </p:grpSpPr>
          <p:sp>
            <p:nvSpPr>
              <p:cNvPr id="61" name="Freeform 7">
                <a:extLst>
                  <a:ext uri="{FF2B5EF4-FFF2-40B4-BE49-F238E27FC236}">
                    <a16:creationId xmlns:a16="http://schemas.microsoft.com/office/drawing/2014/main" id="{2FE2713D-FC65-4302-924D-590FCCD85971}"/>
                  </a:ext>
                </a:extLst>
              </p:cNvPr>
              <p:cNvSpPr>
                <a:spLocks/>
              </p:cNvSpPr>
              <p:nvPr/>
            </p:nvSpPr>
            <p:spPr bwMode="auto">
              <a:xfrm>
                <a:off x="4843900" y="2451576"/>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2" name="Group 61">
                <a:extLst>
                  <a:ext uri="{FF2B5EF4-FFF2-40B4-BE49-F238E27FC236}">
                    <a16:creationId xmlns:a16="http://schemas.microsoft.com/office/drawing/2014/main" id="{7F466C0D-135B-4824-962A-32A53D07D287}"/>
                  </a:ext>
                </a:extLst>
              </p:cNvPr>
              <p:cNvGrpSpPr/>
              <p:nvPr/>
            </p:nvGrpSpPr>
            <p:grpSpPr>
              <a:xfrm>
                <a:off x="5056364" y="2812464"/>
                <a:ext cx="677141" cy="381530"/>
                <a:chOff x="6381750" y="2689225"/>
                <a:chExt cx="1050926" cy="592137"/>
              </a:xfrm>
              <a:grpFill/>
            </p:grpSpPr>
            <p:sp>
              <p:nvSpPr>
                <p:cNvPr id="63" name="Freeform 35">
                  <a:extLst>
                    <a:ext uri="{FF2B5EF4-FFF2-40B4-BE49-F238E27FC236}">
                      <a16:creationId xmlns:a16="http://schemas.microsoft.com/office/drawing/2014/main" id="{80FC0F89-7763-4A9C-9522-62E70C88FFF0}"/>
                    </a:ext>
                  </a:extLst>
                </p:cNvPr>
                <p:cNvSpPr>
                  <a:spLocks/>
                </p:cNvSpPr>
                <p:nvPr/>
              </p:nvSpPr>
              <p:spPr bwMode="auto">
                <a:xfrm>
                  <a:off x="6381750" y="2708275"/>
                  <a:ext cx="423863" cy="514350"/>
                </a:xfrm>
                <a:custGeom>
                  <a:avLst/>
                  <a:gdLst/>
                  <a:ahLst/>
                  <a:cxnLst>
                    <a:cxn ang="0">
                      <a:pos x="90" y="65"/>
                    </a:cxn>
                    <a:cxn ang="0">
                      <a:pos x="47" y="0"/>
                    </a:cxn>
                    <a:cxn ang="0">
                      <a:pos x="0" y="63"/>
                    </a:cxn>
                    <a:cxn ang="0">
                      <a:pos x="26" y="64"/>
                    </a:cxn>
                    <a:cxn ang="0">
                      <a:pos x="26" y="89"/>
                    </a:cxn>
                    <a:cxn ang="0">
                      <a:pos x="66" y="137"/>
                    </a:cxn>
                    <a:cxn ang="0">
                      <a:pos x="113" y="110"/>
                    </a:cxn>
                    <a:cxn ang="0">
                      <a:pos x="82" y="110"/>
                    </a:cxn>
                    <a:cxn ang="0">
                      <a:pos x="65" y="86"/>
                    </a:cxn>
                    <a:cxn ang="0">
                      <a:pos x="65" y="65"/>
                    </a:cxn>
                  </a:cxnLst>
                  <a:rect l="0" t="0" r="r" b="b"/>
                  <a:pathLst>
                    <a:path w="113" h="137">
                      <a:moveTo>
                        <a:pt x="90" y="65"/>
                      </a:moveTo>
                      <a:cubicBezTo>
                        <a:pt x="47" y="0"/>
                        <a:pt x="47" y="0"/>
                        <a:pt x="47" y="0"/>
                      </a:cubicBezTo>
                      <a:cubicBezTo>
                        <a:pt x="0" y="63"/>
                        <a:pt x="0" y="63"/>
                        <a:pt x="0" y="63"/>
                      </a:cubicBezTo>
                      <a:cubicBezTo>
                        <a:pt x="26" y="64"/>
                        <a:pt x="26" y="64"/>
                        <a:pt x="26" y="64"/>
                      </a:cubicBezTo>
                      <a:cubicBezTo>
                        <a:pt x="26" y="64"/>
                        <a:pt x="26" y="76"/>
                        <a:pt x="26" y="89"/>
                      </a:cubicBezTo>
                      <a:cubicBezTo>
                        <a:pt x="26" y="106"/>
                        <a:pt x="39" y="136"/>
                        <a:pt x="66" y="137"/>
                      </a:cubicBezTo>
                      <a:cubicBezTo>
                        <a:pt x="89" y="137"/>
                        <a:pt x="110" y="120"/>
                        <a:pt x="113" y="110"/>
                      </a:cubicBezTo>
                      <a:cubicBezTo>
                        <a:pt x="113" y="110"/>
                        <a:pt x="86" y="112"/>
                        <a:pt x="82" y="110"/>
                      </a:cubicBezTo>
                      <a:cubicBezTo>
                        <a:pt x="79" y="110"/>
                        <a:pt x="66" y="108"/>
                        <a:pt x="65" y="86"/>
                      </a:cubicBezTo>
                      <a:cubicBezTo>
                        <a:pt x="65" y="65"/>
                        <a:pt x="65" y="65"/>
                        <a:pt x="65" y="65"/>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6">
                  <a:extLst>
                    <a:ext uri="{FF2B5EF4-FFF2-40B4-BE49-F238E27FC236}">
                      <a16:creationId xmlns:a16="http://schemas.microsoft.com/office/drawing/2014/main" id="{D9CD95D8-1236-45BF-8D3F-282D02364023}"/>
                    </a:ext>
                  </a:extLst>
                </p:cNvPr>
                <p:cNvSpPr>
                  <a:spLocks/>
                </p:cNvSpPr>
                <p:nvPr/>
              </p:nvSpPr>
              <p:spPr bwMode="auto">
                <a:xfrm>
                  <a:off x="6719888" y="2689225"/>
                  <a:ext cx="712788" cy="592137"/>
                </a:xfrm>
                <a:custGeom>
                  <a:avLst/>
                  <a:gdLst/>
                  <a:ahLst/>
                  <a:cxnLst>
                    <a:cxn ang="0">
                      <a:pos x="34" y="79"/>
                    </a:cxn>
                    <a:cxn ang="0">
                      <a:pos x="61" y="87"/>
                    </a:cxn>
                    <a:cxn ang="0">
                      <a:pos x="62" y="92"/>
                    </a:cxn>
                    <a:cxn ang="0">
                      <a:pos x="64" y="97"/>
                    </a:cxn>
                    <a:cxn ang="0">
                      <a:pos x="42" y="117"/>
                    </a:cxn>
                    <a:cxn ang="0">
                      <a:pos x="51" y="130"/>
                    </a:cxn>
                    <a:cxn ang="0">
                      <a:pos x="78" y="119"/>
                    </a:cxn>
                    <a:cxn ang="0">
                      <a:pos x="86" y="125"/>
                    </a:cxn>
                    <a:cxn ang="0">
                      <a:pos x="82" y="153"/>
                    </a:cxn>
                    <a:cxn ang="0">
                      <a:pos x="97" y="158"/>
                    </a:cxn>
                    <a:cxn ang="0">
                      <a:pos x="110" y="131"/>
                    </a:cxn>
                    <a:cxn ang="0">
                      <a:pos x="120" y="131"/>
                    </a:cxn>
                    <a:cxn ang="0">
                      <a:pos x="136" y="156"/>
                    </a:cxn>
                    <a:cxn ang="0">
                      <a:pos x="150" y="149"/>
                    </a:cxn>
                    <a:cxn ang="0">
                      <a:pos x="143" y="121"/>
                    </a:cxn>
                    <a:cxn ang="0">
                      <a:pos x="151" y="114"/>
                    </a:cxn>
                    <a:cxn ang="0">
                      <a:pos x="179" y="123"/>
                    </a:cxn>
                    <a:cxn ang="0">
                      <a:pos x="186" y="108"/>
                    </a:cxn>
                    <a:cxn ang="0">
                      <a:pos x="162" y="91"/>
                    </a:cxn>
                    <a:cxn ang="0">
                      <a:pos x="163" y="81"/>
                    </a:cxn>
                    <a:cxn ang="0">
                      <a:pos x="190" y="69"/>
                    </a:cxn>
                    <a:cxn ang="0">
                      <a:pos x="187" y="54"/>
                    </a:cxn>
                    <a:cxn ang="0">
                      <a:pos x="158" y="56"/>
                    </a:cxn>
                    <a:cxn ang="0">
                      <a:pos x="152" y="48"/>
                    </a:cxn>
                    <a:cxn ang="0">
                      <a:pos x="165" y="21"/>
                    </a:cxn>
                    <a:cxn ang="0">
                      <a:pos x="153" y="12"/>
                    </a:cxn>
                    <a:cxn ang="0">
                      <a:pos x="131" y="32"/>
                    </a:cxn>
                    <a:cxn ang="0">
                      <a:pos x="123" y="29"/>
                    </a:cxn>
                    <a:cxn ang="0">
                      <a:pos x="115" y="0"/>
                    </a:cxn>
                    <a:cxn ang="0">
                      <a:pos x="100" y="1"/>
                    </a:cxn>
                    <a:cxn ang="0">
                      <a:pos x="96" y="31"/>
                    </a:cxn>
                    <a:cxn ang="0">
                      <a:pos x="88" y="34"/>
                    </a:cxn>
                    <a:cxn ang="0">
                      <a:pos x="63" y="19"/>
                    </a:cxn>
                    <a:cxn ang="0">
                      <a:pos x="53" y="25"/>
                    </a:cxn>
                    <a:cxn ang="0">
                      <a:pos x="63" y="52"/>
                    </a:cxn>
                    <a:cxn ang="0">
                      <a:pos x="50" y="60"/>
                    </a:cxn>
                    <a:cxn ang="0">
                      <a:pos x="32" y="38"/>
                    </a:cxn>
                    <a:cxn ang="0">
                      <a:pos x="20" y="42"/>
                    </a:cxn>
                    <a:cxn ang="0">
                      <a:pos x="16" y="70"/>
                    </a:cxn>
                    <a:cxn ang="0">
                      <a:pos x="0" y="70"/>
                    </a:cxn>
                  </a:cxnLst>
                  <a:rect l="0" t="0" r="r" b="b"/>
                  <a:pathLst>
                    <a:path w="190" h="158">
                      <a:moveTo>
                        <a:pt x="34" y="79"/>
                      </a:moveTo>
                      <a:cubicBezTo>
                        <a:pt x="61" y="87"/>
                        <a:pt x="61" y="87"/>
                        <a:pt x="61" y="87"/>
                      </a:cubicBezTo>
                      <a:cubicBezTo>
                        <a:pt x="61" y="88"/>
                        <a:pt x="62" y="90"/>
                        <a:pt x="62" y="92"/>
                      </a:cubicBezTo>
                      <a:cubicBezTo>
                        <a:pt x="63" y="93"/>
                        <a:pt x="63" y="95"/>
                        <a:pt x="64" y="97"/>
                      </a:cubicBezTo>
                      <a:cubicBezTo>
                        <a:pt x="42" y="117"/>
                        <a:pt x="42" y="117"/>
                        <a:pt x="42" y="117"/>
                      </a:cubicBezTo>
                      <a:cubicBezTo>
                        <a:pt x="51" y="130"/>
                        <a:pt x="51" y="130"/>
                        <a:pt x="51" y="130"/>
                      </a:cubicBezTo>
                      <a:cubicBezTo>
                        <a:pt x="78" y="119"/>
                        <a:pt x="78" y="119"/>
                        <a:pt x="78" y="119"/>
                      </a:cubicBezTo>
                      <a:cubicBezTo>
                        <a:pt x="80" y="121"/>
                        <a:pt x="83" y="123"/>
                        <a:pt x="86" y="125"/>
                      </a:cubicBezTo>
                      <a:cubicBezTo>
                        <a:pt x="82" y="153"/>
                        <a:pt x="82" y="153"/>
                        <a:pt x="82" y="153"/>
                      </a:cubicBezTo>
                      <a:cubicBezTo>
                        <a:pt x="97" y="158"/>
                        <a:pt x="97" y="158"/>
                        <a:pt x="97" y="158"/>
                      </a:cubicBezTo>
                      <a:cubicBezTo>
                        <a:pt x="110" y="131"/>
                        <a:pt x="110" y="131"/>
                        <a:pt x="110" y="131"/>
                      </a:cubicBezTo>
                      <a:cubicBezTo>
                        <a:pt x="113" y="132"/>
                        <a:pt x="117" y="131"/>
                        <a:pt x="120" y="131"/>
                      </a:cubicBezTo>
                      <a:cubicBezTo>
                        <a:pt x="136" y="156"/>
                        <a:pt x="136" y="156"/>
                        <a:pt x="136" y="156"/>
                      </a:cubicBezTo>
                      <a:cubicBezTo>
                        <a:pt x="150" y="149"/>
                        <a:pt x="150" y="149"/>
                        <a:pt x="150" y="149"/>
                      </a:cubicBezTo>
                      <a:cubicBezTo>
                        <a:pt x="143" y="121"/>
                        <a:pt x="143" y="121"/>
                        <a:pt x="143" y="121"/>
                      </a:cubicBezTo>
                      <a:cubicBezTo>
                        <a:pt x="146" y="119"/>
                        <a:pt x="148" y="117"/>
                        <a:pt x="151" y="114"/>
                      </a:cubicBezTo>
                      <a:cubicBezTo>
                        <a:pt x="179" y="123"/>
                        <a:pt x="179" y="123"/>
                        <a:pt x="179" y="123"/>
                      </a:cubicBezTo>
                      <a:cubicBezTo>
                        <a:pt x="186" y="108"/>
                        <a:pt x="186" y="108"/>
                        <a:pt x="186" y="108"/>
                      </a:cubicBezTo>
                      <a:cubicBezTo>
                        <a:pt x="162" y="91"/>
                        <a:pt x="162" y="91"/>
                        <a:pt x="162" y="91"/>
                      </a:cubicBezTo>
                      <a:cubicBezTo>
                        <a:pt x="163" y="87"/>
                        <a:pt x="163" y="84"/>
                        <a:pt x="163" y="81"/>
                      </a:cubicBezTo>
                      <a:cubicBezTo>
                        <a:pt x="190" y="69"/>
                        <a:pt x="190" y="69"/>
                        <a:pt x="190" y="69"/>
                      </a:cubicBezTo>
                      <a:cubicBezTo>
                        <a:pt x="187" y="54"/>
                        <a:pt x="187" y="54"/>
                        <a:pt x="187" y="54"/>
                      </a:cubicBezTo>
                      <a:cubicBezTo>
                        <a:pt x="158" y="56"/>
                        <a:pt x="158" y="56"/>
                        <a:pt x="158" y="56"/>
                      </a:cubicBezTo>
                      <a:cubicBezTo>
                        <a:pt x="156" y="53"/>
                        <a:pt x="154" y="50"/>
                        <a:pt x="152" y="48"/>
                      </a:cubicBezTo>
                      <a:cubicBezTo>
                        <a:pt x="165" y="21"/>
                        <a:pt x="165" y="21"/>
                        <a:pt x="165" y="21"/>
                      </a:cubicBezTo>
                      <a:cubicBezTo>
                        <a:pt x="153" y="12"/>
                        <a:pt x="153" y="12"/>
                        <a:pt x="153" y="12"/>
                      </a:cubicBezTo>
                      <a:cubicBezTo>
                        <a:pt x="131" y="32"/>
                        <a:pt x="131" y="32"/>
                        <a:pt x="131" y="32"/>
                      </a:cubicBezTo>
                      <a:cubicBezTo>
                        <a:pt x="128" y="31"/>
                        <a:pt x="125" y="30"/>
                        <a:pt x="123" y="29"/>
                      </a:cubicBezTo>
                      <a:cubicBezTo>
                        <a:pt x="115" y="0"/>
                        <a:pt x="115" y="0"/>
                        <a:pt x="115" y="0"/>
                      </a:cubicBezTo>
                      <a:cubicBezTo>
                        <a:pt x="100" y="1"/>
                        <a:pt x="100" y="1"/>
                        <a:pt x="100" y="1"/>
                      </a:cubicBezTo>
                      <a:cubicBezTo>
                        <a:pt x="96" y="31"/>
                        <a:pt x="96" y="31"/>
                        <a:pt x="96" y="31"/>
                      </a:cubicBezTo>
                      <a:cubicBezTo>
                        <a:pt x="93" y="32"/>
                        <a:pt x="90" y="33"/>
                        <a:pt x="88" y="34"/>
                      </a:cubicBezTo>
                      <a:cubicBezTo>
                        <a:pt x="63" y="19"/>
                        <a:pt x="63" y="19"/>
                        <a:pt x="63" y="19"/>
                      </a:cubicBezTo>
                      <a:cubicBezTo>
                        <a:pt x="53" y="25"/>
                        <a:pt x="53" y="25"/>
                        <a:pt x="53" y="25"/>
                      </a:cubicBezTo>
                      <a:cubicBezTo>
                        <a:pt x="63" y="52"/>
                        <a:pt x="63" y="52"/>
                        <a:pt x="63" y="52"/>
                      </a:cubicBezTo>
                      <a:cubicBezTo>
                        <a:pt x="50" y="60"/>
                        <a:pt x="50" y="60"/>
                        <a:pt x="50" y="60"/>
                      </a:cubicBezTo>
                      <a:cubicBezTo>
                        <a:pt x="32" y="38"/>
                        <a:pt x="32" y="38"/>
                        <a:pt x="32" y="38"/>
                      </a:cubicBezTo>
                      <a:cubicBezTo>
                        <a:pt x="28" y="40"/>
                        <a:pt x="24" y="41"/>
                        <a:pt x="20" y="42"/>
                      </a:cubicBezTo>
                      <a:cubicBezTo>
                        <a:pt x="16" y="70"/>
                        <a:pt x="16" y="70"/>
                        <a:pt x="16" y="70"/>
                      </a:cubicBezTo>
                      <a:cubicBezTo>
                        <a:pt x="0" y="70"/>
                        <a:pt x="0" y="70"/>
                        <a:pt x="0" y="70"/>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7">
                  <a:extLst>
                    <a:ext uri="{FF2B5EF4-FFF2-40B4-BE49-F238E27FC236}">
                      <a16:creationId xmlns:a16="http://schemas.microsoft.com/office/drawing/2014/main" id="{97DD56C0-7337-4A01-850E-AFB3712D8E81}"/>
                    </a:ext>
                  </a:extLst>
                </p:cNvPr>
                <p:cNvSpPr>
                  <a:spLocks/>
                </p:cNvSpPr>
                <p:nvPr/>
              </p:nvSpPr>
              <p:spPr bwMode="auto">
                <a:xfrm>
                  <a:off x="7042150" y="2884488"/>
                  <a:ext cx="195263" cy="201612"/>
                </a:xfrm>
                <a:custGeom>
                  <a:avLst/>
                  <a:gdLst/>
                  <a:ahLst/>
                  <a:cxnLst>
                    <a:cxn ang="0">
                      <a:pos x="27" y="54"/>
                    </a:cxn>
                    <a:cxn ang="0">
                      <a:pos x="0" y="28"/>
                    </a:cxn>
                    <a:cxn ang="0">
                      <a:pos x="26" y="0"/>
                    </a:cxn>
                    <a:cxn ang="0">
                      <a:pos x="52" y="27"/>
                    </a:cxn>
                    <a:cxn ang="0">
                      <a:pos x="27" y="54"/>
                    </a:cxn>
                  </a:cxnLst>
                  <a:rect l="0" t="0" r="r" b="b"/>
                  <a:pathLst>
                    <a:path w="52" h="54">
                      <a:moveTo>
                        <a:pt x="27" y="54"/>
                      </a:moveTo>
                      <a:cubicBezTo>
                        <a:pt x="12" y="54"/>
                        <a:pt x="1" y="42"/>
                        <a:pt x="0" y="28"/>
                      </a:cubicBezTo>
                      <a:cubicBezTo>
                        <a:pt x="0" y="13"/>
                        <a:pt x="11" y="1"/>
                        <a:pt x="26" y="0"/>
                      </a:cubicBezTo>
                      <a:cubicBezTo>
                        <a:pt x="40" y="0"/>
                        <a:pt x="51" y="12"/>
                        <a:pt x="52" y="27"/>
                      </a:cubicBezTo>
                      <a:cubicBezTo>
                        <a:pt x="52" y="41"/>
                        <a:pt x="41" y="53"/>
                        <a:pt x="27" y="54"/>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6" name="Group 65">
            <a:extLst>
              <a:ext uri="{FF2B5EF4-FFF2-40B4-BE49-F238E27FC236}">
                <a16:creationId xmlns:a16="http://schemas.microsoft.com/office/drawing/2014/main" id="{F4DCD533-FCC4-41B8-8257-669AF81C34FF}"/>
              </a:ext>
            </a:extLst>
          </p:cNvPr>
          <p:cNvGrpSpPr/>
          <p:nvPr/>
        </p:nvGrpSpPr>
        <p:grpSpPr>
          <a:xfrm>
            <a:off x="3860801" y="5000076"/>
            <a:ext cx="1292273" cy="1293728"/>
            <a:chOff x="3860800" y="5000521"/>
            <a:chExt cx="1292273" cy="12937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grpSpPr>
        <p:sp>
          <p:nvSpPr>
            <p:cNvPr id="67" name="Freeform 7">
              <a:extLst>
                <a:ext uri="{FF2B5EF4-FFF2-40B4-BE49-F238E27FC236}">
                  <a16:creationId xmlns:a16="http://schemas.microsoft.com/office/drawing/2014/main" id="{CA820A29-353C-4B5A-8DC8-D68F3D511CBF}"/>
                </a:ext>
              </a:extLst>
            </p:cNvPr>
            <p:cNvSpPr>
              <a:spLocks/>
            </p:cNvSpPr>
            <p:nvPr/>
          </p:nvSpPr>
          <p:spPr bwMode="auto">
            <a:xfrm>
              <a:off x="3860800" y="500052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
              <a:extLst>
                <a:ext uri="{FF2B5EF4-FFF2-40B4-BE49-F238E27FC236}">
                  <a16:creationId xmlns:a16="http://schemas.microsoft.com/office/drawing/2014/main" id="{BC82A823-DAAE-4A30-B88A-22BEFCC58C28}"/>
                </a:ext>
              </a:extLst>
            </p:cNvPr>
            <p:cNvSpPr>
              <a:spLocks/>
            </p:cNvSpPr>
            <p:nvPr/>
          </p:nvSpPr>
          <p:spPr bwMode="auto">
            <a:xfrm>
              <a:off x="3955901" y="510061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9" name="Group 68">
              <a:extLst>
                <a:ext uri="{FF2B5EF4-FFF2-40B4-BE49-F238E27FC236}">
                  <a16:creationId xmlns:a16="http://schemas.microsoft.com/office/drawing/2014/main" id="{0AD0ED98-9008-423C-9466-1A6DBAFB5D62}"/>
                </a:ext>
              </a:extLst>
            </p:cNvPr>
            <p:cNvGrpSpPr/>
            <p:nvPr/>
          </p:nvGrpSpPr>
          <p:grpSpPr>
            <a:xfrm>
              <a:off x="4200525" y="5325113"/>
              <a:ext cx="686956" cy="720087"/>
              <a:chOff x="-3419475" y="3797300"/>
              <a:chExt cx="3719513" cy="3898901"/>
            </a:xfrm>
            <a:grpFill/>
          </p:grpSpPr>
          <p:sp>
            <p:nvSpPr>
              <p:cNvPr id="70" name="Freeform 41">
                <a:extLst>
                  <a:ext uri="{FF2B5EF4-FFF2-40B4-BE49-F238E27FC236}">
                    <a16:creationId xmlns:a16="http://schemas.microsoft.com/office/drawing/2014/main" id="{2616B6F0-ED8E-4E9D-A53A-5F58A6113540}"/>
                  </a:ext>
                </a:extLst>
              </p:cNvPr>
              <p:cNvSpPr>
                <a:spLocks/>
              </p:cNvSpPr>
              <p:nvPr/>
            </p:nvSpPr>
            <p:spPr bwMode="auto">
              <a:xfrm>
                <a:off x="-2039938" y="3797300"/>
                <a:ext cx="646113" cy="809625"/>
              </a:xfrm>
              <a:custGeom>
                <a:avLst/>
                <a:gdLst/>
                <a:ahLst/>
                <a:cxnLst>
                  <a:cxn ang="0">
                    <a:pos x="85" y="216"/>
                  </a:cxn>
                  <a:cxn ang="0">
                    <a:pos x="172" y="98"/>
                  </a:cxn>
                  <a:cxn ang="0">
                    <a:pos x="85" y="0"/>
                  </a:cxn>
                  <a:cxn ang="0">
                    <a:pos x="0" y="98"/>
                  </a:cxn>
                  <a:cxn ang="0">
                    <a:pos x="85" y="216"/>
                  </a:cxn>
                </a:cxnLst>
                <a:rect l="0" t="0" r="r" b="b"/>
                <a:pathLst>
                  <a:path w="172" h="216">
                    <a:moveTo>
                      <a:pt x="85" y="216"/>
                    </a:moveTo>
                    <a:cubicBezTo>
                      <a:pt x="138" y="216"/>
                      <a:pt x="172" y="152"/>
                      <a:pt x="172" y="98"/>
                    </a:cubicBezTo>
                    <a:cubicBezTo>
                      <a:pt x="172" y="43"/>
                      <a:pt x="132" y="0"/>
                      <a:pt x="85" y="0"/>
                    </a:cubicBezTo>
                    <a:cubicBezTo>
                      <a:pt x="38" y="0"/>
                      <a:pt x="0" y="43"/>
                      <a:pt x="0" y="98"/>
                    </a:cubicBezTo>
                    <a:cubicBezTo>
                      <a:pt x="0" y="152"/>
                      <a:pt x="34" y="216"/>
                      <a:pt x="85" y="216"/>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42">
                <a:extLst>
                  <a:ext uri="{FF2B5EF4-FFF2-40B4-BE49-F238E27FC236}">
                    <a16:creationId xmlns:a16="http://schemas.microsoft.com/office/drawing/2014/main" id="{51713C0C-5D9E-4615-8CE6-3E62D3824EB5}"/>
                  </a:ext>
                </a:extLst>
              </p:cNvPr>
              <p:cNvSpPr>
                <a:spLocks/>
              </p:cNvSpPr>
              <p:nvPr/>
            </p:nvSpPr>
            <p:spPr bwMode="auto">
              <a:xfrm>
                <a:off x="-3103563" y="4532313"/>
                <a:ext cx="2668588" cy="3163888"/>
              </a:xfrm>
              <a:custGeom>
                <a:avLst/>
                <a:gdLst/>
                <a:ahLst/>
                <a:cxnLst>
                  <a:cxn ang="0">
                    <a:pos x="496" y="569"/>
                  </a:cxn>
                  <a:cxn ang="0">
                    <a:pos x="496" y="173"/>
                  </a:cxn>
                  <a:cxn ang="0">
                    <a:pos x="712" y="173"/>
                  </a:cxn>
                  <a:cxn ang="0">
                    <a:pos x="712" y="65"/>
                  </a:cxn>
                  <a:cxn ang="0">
                    <a:pos x="440" y="65"/>
                  </a:cxn>
                  <a:cxn ang="0">
                    <a:pos x="389" y="205"/>
                  </a:cxn>
                  <a:cxn ang="0">
                    <a:pos x="389" y="113"/>
                  </a:cxn>
                  <a:cxn ang="0">
                    <a:pos x="378" y="92"/>
                  </a:cxn>
                  <a:cxn ang="0">
                    <a:pos x="389" y="65"/>
                  </a:cxn>
                  <a:cxn ang="0">
                    <a:pos x="345" y="65"/>
                  </a:cxn>
                  <a:cxn ang="0">
                    <a:pos x="357" y="92"/>
                  </a:cxn>
                  <a:cxn ang="0">
                    <a:pos x="345" y="113"/>
                  </a:cxn>
                  <a:cxn ang="0">
                    <a:pos x="345" y="205"/>
                  </a:cxn>
                  <a:cxn ang="0">
                    <a:pos x="294" y="65"/>
                  </a:cxn>
                  <a:cxn ang="0">
                    <a:pos x="109" y="65"/>
                  </a:cxn>
                  <a:cxn ang="0">
                    <a:pos x="109" y="0"/>
                  </a:cxn>
                  <a:cxn ang="0">
                    <a:pos x="0" y="0"/>
                  </a:cxn>
                  <a:cxn ang="0">
                    <a:pos x="0" y="119"/>
                  </a:cxn>
                  <a:cxn ang="0">
                    <a:pos x="54" y="173"/>
                  </a:cxn>
                  <a:cxn ang="0">
                    <a:pos x="238" y="173"/>
                  </a:cxn>
                  <a:cxn ang="0">
                    <a:pos x="238" y="790"/>
                  </a:cxn>
                  <a:cxn ang="0">
                    <a:pos x="291" y="844"/>
                  </a:cxn>
                  <a:cxn ang="0">
                    <a:pos x="345" y="790"/>
                  </a:cxn>
                  <a:cxn ang="0">
                    <a:pos x="345" y="432"/>
                  </a:cxn>
                  <a:cxn ang="0">
                    <a:pos x="389" y="432"/>
                  </a:cxn>
                  <a:cxn ang="0">
                    <a:pos x="389" y="790"/>
                  </a:cxn>
                  <a:cxn ang="0">
                    <a:pos x="442" y="844"/>
                  </a:cxn>
                  <a:cxn ang="0">
                    <a:pos x="496" y="790"/>
                  </a:cxn>
                  <a:cxn ang="0">
                    <a:pos x="496" y="682"/>
                  </a:cxn>
                </a:cxnLst>
                <a:rect l="0" t="0" r="r" b="b"/>
                <a:pathLst>
                  <a:path w="712" h="844">
                    <a:moveTo>
                      <a:pt x="496" y="569"/>
                    </a:moveTo>
                    <a:cubicBezTo>
                      <a:pt x="496" y="173"/>
                      <a:pt x="496" y="173"/>
                      <a:pt x="496" y="173"/>
                    </a:cubicBezTo>
                    <a:cubicBezTo>
                      <a:pt x="712" y="173"/>
                      <a:pt x="712" y="173"/>
                      <a:pt x="712" y="173"/>
                    </a:cubicBezTo>
                    <a:cubicBezTo>
                      <a:pt x="712" y="65"/>
                      <a:pt x="712" y="65"/>
                      <a:pt x="712" y="65"/>
                    </a:cubicBezTo>
                    <a:cubicBezTo>
                      <a:pt x="440" y="65"/>
                      <a:pt x="440" y="65"/>
                      <a:pt x="440" y="65"/>
                    </a:cubicBezTo>
                    <a:cubicBezTo>
                      <a:pt x="389" y="205"/>
                      <a:pt x="389" y="205"/>
                      <a:pt x="389" y="205"/>
                    </a:cubicBezTo>
                    <a:cubicBezTo>
                      <a:pt x="389" y="113"/>
                      <a:pt x="389" y="113"/>
                      <a:pt x="389" y="113"/>
                    </a:cubicBezTo>
                    <a:cubicBezTo>
                      <a:pt x="378" y="92"/>
                      <a:pt x="378" y="92"/>
                      <a:pt x="378" y="92"/>
                    </a:cubicBezTo>
                    <a:cubicBezTo>
                      <a:pt x="389" y="65"/>
                      <a:pt x="389" y="65"/>
                      <a:pt x="389" y="65"/>
                    </a:cubicBezTo>
                    <a:cubicBezTo>
                      <a:pt x="345" y="65"/>
                      <a:pt x="345" y="65"/>
                      <a:pt x="345" y="65"/>
                    </a:cubicBezTo>
                    <a:cubicBezTo>
                      <a:pt x="357" y="92"/>
                      <a:pt x="357" y="92"/>
                      <a:pt x="357" y="92"/>
                    </a:cubicBezTo>
                    <a:cubicBezTo>
                      <a:pt x="345" y="113"/>
                      <a:pt x="345" y="113"/>
                      <a:pt x="345" y="113"/>
                    </a:cubicBezTo>
                    <a:cubicBezTo>
                      <a:pt x="345" y="205"/>
                      <a:pt x="345" y="205"/>
                      <a:pt x="345" y="205"/>
                    </a:cubicBezTo>
                    <a:cubicBezTo>
                      <a:pt x="294" y="65"/>
                      <a:pt x="294" y="65"/>
                      <a:pt x="294" y="65"/>
                    </a:cubicBezTo>
                    <a:cubicBezTo>
                      <a:pt x="109" y="65"/>
                      <a:pt x="109" y="65"/>
                      <a:pt x="109" y="65"/>
                    </a:cubicBezTo>
                    <a:cubicBezTo>
                      <a:pt x="109" y="0"/>
                      <a:pt x="109" y="0"/>
                      <a:pt x="109" y="0"/>
                    </a:cubicBezTo>
                    <a:cubicBezTo>
                      <a:pt x="0" y="0"/>
                      <a:pt x="0" y="0"/>
                      <a:pt x="0" y="0"/>
                    </a:cubicBezTo>
                    <a:cubicBezTo>
                      <a:pt x="0" y="119"/>
                      <a:pt x="0" y="119"/>
                      <a:pt x="0" y="119"/>
                    </a:cubicBezTo>
                    <a:cubicBezTo>
                      <a:pt x="0" y="148"/>
                      <a:pt x="24" y="173"/>
                      <a:pt x="54" y="173"/>
                    </a:cubicBezTo>
                    <a:cubicBezTo>
                      <a:pt x="238" y="173"/>
                      <a:pt x="238" y="173"/>
                      <a:pt x="238" y="173"/>
                    </a:cubicBezTo>
                    <a:cubicBezTo>
                      <a:pt x="238" y="790"/>
                      <a:pt x="238" y="790"/>
                      <a:pt x="238" y="790"/>
                    </a:cubicBezTo>
                    <a:cubicBezTo>
                      <a:pt x="238" y="820"/>
                      <a:pt x="262" y="844"/>
                      <a:pt x="291" y="844"/>
                    </a:cubicBezTo>
                    <a:cubicBezTo>
                      <a:pt x="321" y="844"/>
                      <a:pt x="345" y="820"/>
                      <a:pt x="345" y="790"/>
                    </a:cubicBezTo>
                    <a:cubicBezTo>
                      <a:pt x="345" y="432"/>
                      <a:pt x="345" y="432"/>
                      <a:pt x="345" y="432"/>
                    </a:cubicBezTo>
                    <a:cubicBezTo>
                      <a:pt x="389" y="432"/>
                      <a:pt x="389" y="432"/>
                      <a:pt x="389" y="432"/>
                    </a:cubicBezTo>
                    <a:cubicBezTo>
                      <a:pt x="389" y="790"/>
                      <a:pt x="389" y="790"/>
                      <a:pt x="389" y="790"/>
                    </a:cubicBezTo>
                    <a:cubicBezTo>
                      <a:pt x="389" y="820"/>
                      <a:pt x="413" y="844"/>
                      <a:pt x="442" y="844"/>
                    </a:cubicBezTo>
                    <a:cubicBezTo>
                      <a:pt x="473" y="844"/>
                      <a:pt x="496" y="820"/>
                      <a:pt x="496" y="790"/>
                    </a:cubicBezTo>
                    <a:cubicBezTo>
                      <a:pt x="496" y="682"/>
                      <a:pt x="496" y="682"/>
                      <a:pt x="496" y="682"/>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43">
                <a:extLst>
                  <a:ext uri="{FF2B5EF4-FFF2-40B4-BE49-F238E27FC236}">
                    <a16:creationId xmlns:a16="http://schemas.microsoft.com/office/drawing/2014/main" id="{91FB20BE-B9D5-44DE-8187-C40A202A02FD}"/>
                  </a:ext>
                </a:extLst>
              </p:cNvPr>
              <p:cNvSpPr>
                <a:spLocks/>
              </p:cNvSpPr>
              <p:nvPr/>
            </p:nvSpPr>
            <p:spPr bwMode="auto">
              <a:xfrm>
                <a:off x="-3419475" y="3797300"/>
                <a:ext cx="1050925" cy="569913"/>
              </a:xfrm>
              <a:custGeom>
                <a:avLst/>
                <a:gdLst/>
                <a:ahLst/>
                <a:cxnLst>
                  <a:cxn ang="0">
                    <a:pos x="662" y="359"/>
                  </a:cxn>
                  <a:cxn ang="0">
                    <a:pos x="329" y="0"/>
                  </a:cxn>
                  <a:cxn ang="0">
                    <a:pos x="0" y="359"/>
                  </a:cxn>
                  <a:cxn ang="0">
                    <a:pos x="662" y="359"/>
                  </a:cxn>
                  <a:cxn ang="0">
                    <a:pos x="662" y="359"/>
                  </a:cxn>
                  <a:cxn ang="0">
                    <a:pos x="662" y="359"/>
                  </a:cxn>
                </a:cxnLst>
                <a:rect l="0" t="0" r="r" b="b"/>
                <a:pathLst>
                  <a:path w="662" h="359">
                    <a:moveTo>
                      <a:pt x="662" y="359"/>
                    </a:moveTo>
                    <a:lnTo>
                      <a:pt x="329" y="0"/>
                    </a:lnTo>
                    <a:lnTo>
                      <a:pt x="0" y="359"/>
                    </a:lnTo>
                    <a:lnTo>
                      <a:pt x="662" y="359"/>
                    </a:lnTo>
                    <a:lnTo>
                      <a:pt x="662" y="359"/>
                    </a:lnTo>
                    <a:lnTo>
                      <a:pt x="662" y="359"/>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44">
                <a:extLst>
                  <a:ext uri="{FF2B5EF4-FFF2-40B4-BE49-F238E27FC236}">
                    <a16:creationId xmlns:a16="http://schemas.microsoft.com/office/drawing/2014/main" id="{55BC7571-8030-42C0-BB42-B96F694CC357}"/>
                  </a:ext>
                </a:extLst>
              </p:cNvPr>
              <p:cNvSpPr>
                <a:spLocks/>
              </p:cNvSpPr>
              <p:nvPr/>
            </p:nvSpPr>
            <p:spPr bwMode="auto">
              <a:xfrm>
                <a:off x="-269875" y="4457700"/>
                <a:ext cx="569913" cy="1049338"/>
              </a:xfrm>
              <a:custGeom>
                <a:avLst/>
                <a:gdLst/>
                <a:ahLst/>
                <a:cxnLst>
                  <a:cxn ang="0">
                    <a:pos x="0" y="0"/>
                  </a:cxn>
                  <a:cxn ang="0">
                    <a:pos x="0" y="661"/>
                  </a:cxn>
                  <a:cxn ang="0">
                    <a:pos x="359" y="330"/>
                  </a:cxn>
                  <a:cxn ang="0">
                    <a:pos x="0" y="0"/>
                  </a:cxn>
                  <a:cxn ang="0">
                    <a:pos x="0" y="0"/>
                  </a:cxn>
                  <a:cxn ang="0">
                    <a:pos x="0" y="0"/>
                  </a:cxn>
                </a:cxnLst>
                <a:rect l="0" t="0" r="r" b="b"/>
                <a:pathLst>
                  <a:path w="359" h="661">
                    <a:moveTo>
                      <a:pt x="0" y="0"/>
                    </a:moveTo>
                    <a:lnTo>
                      <a:pt x="0" y="661"/>
                    </a:lnTo>
                    <a:lnTo>
                      <a:pt x="359" y="330"/>
                    </a:lnTo>
                    <a:lnTo>
                      <a:pt x="0" y="0"/>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74" name="Picture 73">
            <a:extLst>
              <a:ext uri="{FF2B5EF4-FFF2-40B4-BE49-F238E27FC236}">
                <a16:creationId xmlns:a16="http://schemas.microsoft.com/office/drawing/2014/main" id="{51D183D3-5E8B-40D1-83F6-4FF1DD06BEF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6366" y="4478324"/>
            <a:ext cx="676096" cy="676096"/>
          </a:xfrm>
          <a:prstGeom prst="rect">
            <a:avLst/>
          </a:prstGeom>
          <a:solidFill>
            <a:schemeClr val="accent1">
              <a:lumMod val="40000"/>
              <a:lumOff val="60000"/>
            </a:schemeClr>
          </a:solidFill>
        </p:spPr>
      </p:pic>
    </p:spTree>
    <p:extLst>
      <p:ext uri="{BB962C8B-B14F-4D97-AF65-F5344CB8AC3E}">
        <p14:creationId xmlns:p14="http://schemas.microsoft.com/office/powerpoint/2010/main" val="2421354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fontScale="90000"/>
          </a:bodyPr>
          <a:lstStyle/>
          <a:p>
            <a:r>
              <a:rPr lang="en-IN" dirty="0"/>
              <a:t>Overview of Castaliaz' s SAP HANA Migration Methodology</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E94F9C9-ACDB-49B9-BFC7-4A39D85672E9}"/>
                  </a:ext>
                </a:extLst>
              </p14:cNvPr>
              <p14:cNvContentPartPr/>
              <p14:nvPr/>
            </p14:nvContentPartPr>
            <p14:xfrm>
              <a:off x="7489269" y="2447109"/>
              <a:ext cx="360" cy="360"/>
            </p14:xfrm>
          </p:contentPart>
        </mc:Choice>
        <mc:Fallback xmlns="">
          <p:pic>
            <p:nvPicPr>
              <p:cNvPr id="6" name="Ink 5">
                <a:extLst>
                  <a:ext uri="{FF2B5EF4-FFF2-40B4-BE49-F238E27FC236}">
                    <a16:creationId xmlns:a16="http://schemas.microsoft.com/office/drawing/2014/main" id="{4E94F9C9-ACDB-49B9-BFC7-4A39D85672E9}"/>
                  </a:ext>
                </a:extLst>
              </p:cNvPr>
              <p:cNvPicPr/>
              <p:nvPr/>
            </p:nvPicPr>
            <p:blipFill>
              <a:blip r:embed="rId3"/>
              <a:stretch>
                <a:fillRect/>
              </a:stretch>
            </p:blipFill>
            <p:spPr>
              <a:xfrm>
                <a:off x="7480269" y="2438109"/>
                <a:ext cx="18000" cy="18000"/>
              </a:xfrm>
              <a:prstGeom prst="rect">
                <a:avLst/>
              </a:prstGeom>
            </p:spPr>
          </p:pic>
        </mc:Fallback>
      </mc:AlternateContent>
      <p:pic>
        <p:nvPicPr>
          <p:cNvPr id="4" name="Picture 3">
            <a:extLst>
              <a:ext uri="{FF2B5EF4-FFF2-40B4-BE49-F238E27FC236}">
                <a16:creationId xmlns:a16="http://schemas.microsoft.com/office/drawing/2014/main" id="{B484A7AD-7DD4-458D-ACF9-7433665F4200}"/>
              </a:ext>
            </a:extLst>
          </p:cNvPr>
          <p:cNvPicPr>
            <a:picLocks noChangeAspect="1"/>
          </p:cNvPicPr>
          <p:nvPr/>
        </p:nvPicPr>
        <p:blipFill>
          <a:blip r:embed="rId4"/>
          <a:stretch>
            <a:fillRect/>
          </a:stretch>
        </p:blipFill>
        <p:spPr>
          <a:xfrm>
            <a:off x="896102" y="1005629"/>
            <a:ext cx="10554748" cy="5513157"/>
          </a:xfrm>
          <a:prstGeom prst="rect">
            <a:avLst/>
          </a:prstGeom>
        </p:spPr>
      </p:pic>
    </p:spTree>
    <p:extLst>
      <p:ext uri="{BB962C8B-B14F-4D97-AF65-F5344CB8AC3E}">
        <p14:creationId xmlns:p14="http://schemas.microsoft.com/office/powerpoint/2010/main" val="3789101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Conversion Path</a:t>
            </a:r>
            <a:br>
              <a:rPr lang="en-IN" dirty="0"/>
            </a:br>
            <a:r>
              <a:rPr lang="en-IN" sz="1800" i="1" dirty="0"/>
              <a:t>Initiation</a:t>
            </a:r>
            <a:endParaRPr lang="en-IN" sz="1800" dirty="0"/>
          </a:p>
        </p:txBody>
      </p:sp>
      <p:pic>
        <p:nvPicPr>
          <p:cNvPr id="5" name="Picture 4">
            <a:extLst>
              <a:ext uri="{FF2B5EF4-FFF2-40B4-BE49-F238E27FC236}">
                <a16:creationId xmlns:a16="http://schemas.microsoft.com/office/drawing/2014/main" id="{467C8A1D-89B5-4177-BC2A-5D6F5B29FE32}"/>
              </a:ext>
            </a:extLst>
          </p:cNvPr>
          <p:cNvPicPr>
            <a:picLocks noChangeAspect="1"/>
          </p:cNvPicPr>
          <p:nvPr/>
        </p:nvPicPr>
        <p:blipFill>
          <a:blip r:embed="rId2"/>
          <a:stretch>
            <a:fillRect/>
          </a:stretch>
        </p:blipFill>
        <p:spPr>
          <a:xfrm>
            <a:off x="100806" y="1039131"/>
            <a:ext cx="10909111" cy="5710011"/>
          </a:xfrm>
          <a:prstGeom prst="rect">
            <a:avLst/>
          </a:prstGeom>
        </p:spPr>
      </p:pic>
    </p:spTree>
    <p:extLst>
      <p:ext uri="{BB962C8B-B14F-4D97-AF65-F5344CB8AC3E}">
        <p14:creationId xmlns:p14="http://schemas.microsoft.com/office/powerpoint/2010/main" val="198397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Conversion Path</a:t>
            </a:r>
            <a:br>
              <a:rPr lang="en-IN" dirty="0"/>
            </a:br>
            <a:r>
              <a:rPr lang="en-IN" sz="1800" i="1" dirty="0"/>
              <a:t>Preparation</a:t>
            </a:r>
            <a:endParaRPr lang="en-IN" i="1" dirty="0"/>
          </a:p>
        </p:txBody>
      </p:sp>
      <p:pic>
        <p:nvPicPr>
          <p:cNvPr id="3" name="Picture 2">
            <a:extLst>
              <a:ext uri="{FF2B5EF4-FFF2-40B4-BE49-F238E27FC236}">
                <a16:creationId xmlns:a16="http://schemas.microsoft.com/office/drawing/2014/main" id="{65B4FA92-44BF-4D01-B0DA-A4F3BFC3D849}"/>
              </a:ext>
            </a:extLst>
          </p:cNvPr>
          <p:cNvPicPr>
            <a:picLocks noChangeAspect="1"/>
          </p:cNvPicPr>
          <p:nvPr/>
        </p:nvPicPr>
        <p:blipFill>
          <a:blip r:embed="rId2"/>
          <a:stretch>
            <a:fillRect/>
          </a:stretch>
        </p:blipFill>
        <p:spPr>
          <a:xfrm>
            <a:off x="100806" y="1060174"/>
            <a:ext cx="10951356" cy="5731566"/>
          </a:xfrm>
          <a:prstGeom prst="rect">
            <a:avLst/>
          </a:prstGeom>
        </p:spPr>
      </p:pic>
    </p:spTree>
    <p:extLst>
      <p:ext uri="{BB962C8B-B14F-4D97-AF65-F5344CB8AC3E}">
        <p14:creationId xmlns:p14="http://schemas.microsoft.com/office/powerpoint/2010/main" val="2148260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Conversion Path</a:t>
            </a:r>
            <a:br>
              <a:rPr lang="en-IN" dirty="0"/>
            </a:br>
            <a:r>
              <a:rPr lang="en-IN" sz="1800" i="1" dirty="0"/>
              <a:t>Realization</a:t>
            </a:r>
            <a:endParaRPr lang="en-IN" i="1" dirty="0"/>
          </a:p>
        </p:txBody>
      </p:sp>
      <p:pic>
        <p:nvPicPr>
          <p:cNvPr id="5" name="Picture 4">
            <a:extLst>
              <a:ext uri="{FF2B5EF4-FFF2-40B4-BE49-F238E27FC236}">
                <a16:creationId xmlns:a16="http://schemas.microsoft.com/office/drawing/2014/main" id="{C2C4097B-C353-4878-941B-A880F77C9E7C}"/>
              </a:ext>
            </a:extLst>
          </p:cNvPr>
          <p:cNvPicPr>
            <a:picLocks noChangeAspect="1"/>
          </p:cNvPicPr>
          <p:nvPr/>
        </p:nvPicPr>
        <p:blipFill>
          <a:blip r:embed="rId2"/>
          <a:stretch>
            <a:fillRect/>
          </a:stretch>
        </p:blipFill>
        <p:spPr>
          <a:xfrm>
            <a:off x="100806" y="979647"/>
            <a:ext cx="10894636" cy="5699449"/>
          </a:xfrm>
          <a:prstGeom prst="rect">
            <a:avLst/>
          </a:prstGeom>
        </p:spPr>
      </p:pic>
    </p:spTree>
    <p:extLst>
      <p:ext uri="{BB962C8B-B14F-4D97-AF65-F5344CB8AC3E}">
        <p14:creationId xmlns:p14="http://schemas.microsoft.com/office/powerpoint/2010/main" val="3538052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Conversion Path</a:t>
            </a:r>
            <a:br>
              <a:rPr lang="en-IN" dirty="0"/>
            </a:br>
            <a:r>
              <a:rPr lang="en-IN" sz="1800" i="1" dirty="0"/>
              <a:t>Final Preparation</a:t>
            </a:r>
            <a:endParaRPr lang="en-IN" i="1" dirty="0"/>
          </a:p>
        </p:txBody>
      </p:sp>
      <p:pic>
        <p:nvPicPr>
          <p:cNvPr id="4" name="Picture 3">
            <a:extLst>
              <a:ext uri="{FF2B5EF4-FFF2-40B4-BE49-F238E27FC236}">
                <a16:creationId xmlns:a16="http://schemas.microsoft.com/office/drawing/2014/main" id="{4206F2D6-7455-425D-8C72-1B8409968CA6}"/>
              </a:ext>
            </a:extLst>
          </p:cNvPr>
          <p:cNvPicPr>
            <a:picLocks noChangeAspect="1"/>
          </p:cNvPicPr>
          <p:nvPr/>
        </p:nvPicPr>
        <p:blipFill>
          <a:blip r:embed="rId2"/>
          <a:stretch>
            <a:fillRect/>
          </a:stretch>
        </p:blipFill>
        <p:spPr>
          <a:xfrm>
            <a:off x="100806" y="1018608"/>
            <a:ext cx="10848722" cy="5686992"/>
          </a:xfrm>
          <a:prstGeom prst="rect">
            <a:avLst/>
          </a:prstGeom>
        </p:spPr>
      </p:pic>
    </p:spTree>
    <p:extLst>
      <p:ext uri="{BB962C8B-B14F-4D97-AF65-F5344CB8AC3E}">
        <p14:creationId xmlns:p14="http://schemas.microsoft.com/office/powerpoint/2010/main" val="249800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515E-5876-4EA2-A44A-2A17408F4B7D}"/>
              </a:ext>
            </a:extLst>
          </p:cNvPr>
          <p:cNvSpPr>
            <a:spLocks noGrp="1"/>
          </p:cNvSpPr>
          <p:nvPr>
            <p:ph type="title"/>
          </p:nvPr>
        </p:nvSpPr>
        <p:spPr/>
        <p:txBody>
          <a:bodyPr>
            <a:normAutofit/>
          </a:bodyPr>
          <a:lstStyle/>
          <a:p>
            <a:r>
              <a:rPr lang="en-IN" dirty="0"/>
              <a:t>Conversion Path</a:t>
            </a:r>
            <a:br>
              <a:rPr lang="en-IN" dirty="0"/>
            </a:br>
            <a:r>
              <a:rPr lang="en-IN" sz="1800" i="1" dirty="0"/>
              <a:t>Go-Live and Support </a:t>
            </a:r>
            <a:endParaRPr lang="en-IN" i="1" dirty="0"/>
          </a:p>
        </p:txBody>
      </p:sp>
      <p:pic>
        <p:nvPicPr>
          <p:cNvPr id="3" name="Picture 2">
            <a:extLst>
              <a:ext uri="{FF2B5EF4-FFF2-40B4-BE49-F238E27FC236}">
                <a16:creationId xmlns:a16="http://schemas.microsoft.com/office/drawing/2014/main" id="{8EE4C6B0-FDBB-4CCF-83F5-88F0E661493A}"/>
              </a:ext>
            </a:extLst>
          </p:cNvPr>
          <p:cNvPicPr>
            <a:picLocks noChangeAspect="1"/>
          </p:cNvPicPr>
          <p:nvPr/>
        </p:nvPicPr>
        <p:blipFill>
          <a:blip r:embed="rId2"/>
          <a:stretch>
            <a:fillRect/>
          </a:stretch>
        </p:blipFill>
        <p:spPr>
          <a:xfrm>
            <a:off x="100805" y="997343"/>
            <a:ext cx="10752219" cy="5628539"/>
          </a:xfrm>
          <a:prstGeom prst="rect">
            <a:avLst/>
          </a:prstGeom>
        </p:spPr>
      </p:pic>
    </p:spTree>
    <p:extLst>
      <p:ext uri="{BB962C8B-B14F-4D97-AF65-F5344CB8AC3E}">
        <p14:creationId xmlns:p14="http://schemas.microsoft.com/office/powerpoint/2010/main" val="1385005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BC81-D1A9-4E3B-89D0-C0011959FF92}"/>
              </a:ext>
            </a:extLst>
          </p:cNvPr>
          <p:cNvSpPr>
            <a:spLocks noGrp="1"/>
          </p:cNvSpPr>
          <p:nvPr>
            <p:ph type="title"/>
          </p:nvPr>
        </p:nvSpPr>
        <p:spPr>
          <a:xfrm>
            <a:off x="100806" y="72924"/>
            <a:ext cx="10515600" cy="806551"/>
          </a:xfrm>
        </p:spPr>
        <p:txBody>
          <a:bodyPr/>
          <a:lstStyle/>
          <a:p>
            <a:r>
              <a:rPr lang="en-IN"/>
              <a:t>Project Organization</a:t>
            </a:r>
            <a:endParaRPr lang="en-IN" dirty="0"/>
          </a:p>
        </p:txBody>
      </p:sp>
      <p:sp>
        <p:nvSpPr>
          <p:cNvPr id="5" name="Line 107">
            <a:extLst>
              <a:ext uri="{FF2B5EF4-FFF2-40B4-BE49-F238E27FC236}">
                <a16:creationId xmlns:a16="http://schemas.microsoft.com/office/drawing/2014/main" id="{27270A7B-5632-43D2-9D10-2F077A300D8F}"/>
              </a:ext>
            </a:extLst>
          </p:cNvPr>
          <p:cNvSpPr>
            <a:spLocks noChangeShapeType="1"/>
          </p:cNvSpPr>
          <p:nvPr/>
        </p:nvSpPr>
        <p:spPr bwMode="auto">
          <a:xfrm>
            <a:off x="7951540" y="1746634"/>
            <a:ext cx="0" cy="270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6" name="AutoShape 102">
            <a:extLst>
              <a:ext uri="{FF2B5EF4-FFF2-40B4-BE49-F238E27FC236}">
                <a16:creationId xmlns:a16="http://schemas.microsoft.com/office/drawing/2014/main" id="{CFC379A2-FDE7-4B0C-A619-C374330ED079}"/>
              </a:ext>
            </a:extLst>
          </p:cNvPr>
          <p:cNvSpPr>
            <a:spLocks noChangeArrowheads="1"/>
          </p:cNvSpPr>
          <p:nvPr/>
        </p:nvSpPr>
        <p:spPr bwMode="auto">
          <a:xfrm>
            <a:off x="1757115" y="2065449"/>
            <a:ext cx="8713787" cy="649288"/>
          </a:xfrm>
          <a:prstGeom prst="flowChartAlternateProcess">
            <a:avLst/>
          </a:prstGeom>
          <a:solidFill>
            <a:schemeClr val="tx2">
              <a:lumMod val="50000"/>
            </a:schemeClr>
          </a:solidFill>
          <a:ln w="9525" cap="rnd">
            <a:solidFill>
              <a:schemeClr val="tx1"/>
            </a:solidFill>
            <a:prstDash val="sysDot"/>
            <a:miter lim="800000"/>
            <a:headEnd/>
            <a:tailEnd/>
          </a:ln>
        </p:spPr>
        <p:txBody>
          <a:bodyPr wrap="none"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endParaRPr lang="en-IN" altLang="en-US"/>
          </a:p>
        </p:txBody>
      </p:sp>
      <p:sp>
        <p:nvSpPr>
          <p:cNvPr id="7" name="Line 104">
            <a:extLst>
              <a:ext uri="{FF2B5EF4-FFF2-40B4-BE49-F238E27FC236}">
                <a16:creationId xmlns:a16="http://schemas.microsoft.com/office/drawing/2014/main" id="{1DD66983-0137-4799-80E4-C58780DF0438}"/>
              </a:ext>
            </a:extLst>
          </p:cNvPr>
          <p:cNvSpPr>
            <a:spLocks noChangeShapeType="1"/>
          </p:cNvSpPr>
          <p:nvPr/>
        </p:nvSpPr>
        <p:spPr bwMode="auto">
          <a:xfrm>
            <a:off x="9391402" y="1706673"/>
            <a:ext cx="0" cy="324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8" name="Line 107">
            <a:extLst>
              <a:ext uri="{FF2B5EF4-FFF2-40B4-BE49-F238E27FC236}">
                <a16:creationId xmlns:a16="http://schemas.microsoft.com/office/drawing/2014/main" id="{7F55E8F4-6D06-4D81-8904-E95AF4A4058F}"/>
              </a:ext>
            </a:extLst>
          </p:cNvPr>
          <p:cNvSpPr>
            <a:spLocks noChangeShapeType="1"/>
          </p:cNvSpPr>
          <p:nvPr/>
        </p:nvSpPr>
        <p:spPr bwMode="auto">
          <a:xfrm>
            <a:off x="2549277" y="1706673"/>
            <a:ext cx="0" cy="417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9" name="Rectangle 108">
            <a:extLst>
              <a:ext uri="{FF2B5EF4-FFF2-40B4-BE49-F238E27FC236}">
                <a16:creationId xmlns:a16="http://schemas.microsoft.com/office/drawing/2014/main" id="{9D65F659-D9D0-4F62-991A-90203D44660F}"/>
              </a:ext>
            </a:extLst>
          </p:cNvPr>
          <p:cNvSpPr>
            <a:spLocks noChangeArrowheads="1"/>
          </p:cNvSpPr>
          <p:nvPr/>
        </p:nvSpPr>
        <p:spPr bwMode="auto">
          <a:xfrm>
            <a:off x="1901576" y="2128949"/>
            <a:ext cx="4033267" cy="514350"/>
          </a:xfrm>
          <a:prstGeom prst="rect">
            <a:avLst/>
          </a:prstGeom>
          <a:solidFill>
            <a:srgbClr val="FFC000"/>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400" b="1" dirty="0">
                <a:solidFill>
                  <a:srgbClr val="000000"/>
                </a:solidFill>
                <a:ea typeface="SimSun" pitchFamily="2" charset="-122"/>
              </a:rPr>
              <a:t>Project Manager (Castaliaz)</a:t>
            </a:r>
            <a:endParaRPr lang="en-US" altLang="zh-CN" sz="1400" b="1" dirty="0">
              <a:solidFill>
                <a:srgbClr val="000000"/>
              </a:solidFill>
              <a:ea typeface="SimSun" pitchFamily="2" charset="-122"/>
            </a:endParaRPr>
          </a:p>
        </p:txBody>
      </p:sp>
      <p:sp>
        <p:nvSpPr>
          <p:cNvPr id="10" name="Rectangle 109">
            <a:extLst>
              <a:ext uri="{FF2B5EF4-FFF2-40B4-BE49-F238E27FC236}">
                <a16:creationId xmlns:a16="http://schemas.microsoft.com/office/drawing/2014/main" id="{5EDF7FAC-731A-4356-8ADB-3CCBEF4AC10C}"/>
              </a:ext>
            </a:extLst>
          </p:cNvPr>
          <p:cNvSpPr>
            <a:spLocks noChangeArrowheads="1"/>
          </p:cNvSpPr>
          <p:nvPr/>
        </p:nvSpPr>
        <p:spPr bwMode="auto">
          <a:xfrm>
            <a:off x="5070227" y="914512"/>
            <a:ext cx="1731963" cy="452437"/>
          </a:xfrm>
          <a:prstGeom prst="rect">
            <a:avLst/>
          </a:prstGeom>
          <a:solidFill>
            <a:schemeClr val="tx2">
              <a:lumMod val="5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b="1" i="1" dirty="0">
                <a:solidFill>
                  <a:schemeClr val="bg1"/>
                </a:solidFill>
                <a:ea typeface="SimSun" pitchFamily="2" charset="-122"/>
              </a:rPr>
              <a:t>Project Sponsor</a:t>
            </a:r>
          </a:p>
        </p:txBody>
      </p:sp>
      <p:sp>
        <p:nvSpPr>
          <p:cNvPr id="11" name="Rectangle 113">
            <a:extLst>
              <a:ext uri="{FF2B5EF4-FFF2-40B4-BE49-F238E27FC236}">
                <a16:creationId xmlns:a16="http://schemas.microsoft.com/office/drawing/2014/main" id="{08BE7E14-49D9-4068-B187-96A12DE21D8E}"/>
              </a:ext>
            </a:extLst>
          </p:cNvPr>
          <p:cNvSpPr>
            <a:spLocks noChangeArrowheads="1"/>
          </p:cNvSpPr>
          <p:nvPr/>
        </p:nvSpPr>
        <p:spPr bwMode="auto">
          <a:xfrm>
            <a:off x="6078860" y="2128949"/>
            <a:ext cx="4174555" cy="514350"/>
          </a:xfrm>
          <a:prstGeom prst="rect">
            <a:avLst/>
          </a:prstGeom>
          <a:solidFill>
            <a:srgbClr val="FFC000"/>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400" b="1" dirty="0">
                <a:solidFill>
                  <a:srgbClr val="000000"/>
                </a:solidFill>
                <a:ea typeface="SimSun" pitchFamily="2" charset="-122"/>
              </a:rPr>
              <a:t>Project Manager  (</a:t>
            </a:r>
            <a:r>
              <a:rPr lang="en-GB" altLang="zh-CN" sz="1400" b="1" dirty="0" err="1">
                <a:solidFill>
                  <a:srgbClr val="000000"/>
                </a:solidFill>
                <a:ea typeface="SimSun" pitchFamily="2" charset="-122"/>
              </a:rPr>
              <a:t>SunJewels</a:t>
            </a:r>
            <a:r>
              <a:rPr lang="en-GB" altLang="zh-CN" sz="1400" b="1" dirty="0">
                <a:solidFill>
                  <a:srgbClr val="000000"/>
                </a:solidFill>
                <a:ea typeface="SimSun" pitchFamily="2" charset="-122"/>
              </a:rPr>
              <a:t>)</a:t>
            </a:r>
            <a:endParaRPr lang="en-US" altLang="zh-CN" sz="1400" b="1" dirty="0">
              <a:solidFill>
                <a:srgbClr val="000000"/>
              </a:solidFill>
              <a:ea typeface="SimSun" pitchFamily="2" charset="-122"/>
            </a:endParaRPr>
          </a:p>
        </p:txBody>
      </p:sp>
      <p:sp>
        <p:nvSpPr>
          <p:cNvPr id="12" name="Rectangle 114">
            <a:extLst>
              <a:ext uri="{FF2B5EF4-FFF2-40B4-BE49-F238E27FC236}">
                <a16:creationId xmlns:a16="http://schemas.microsoft.com/office/drawing/2014/main" id="{C078A516-0140-462C-9FC9-D792CA03DCFC}"/>
              </a:ext>
            </a:extLst>
          </p:cNvPr>
          <p:cNvSpPr>
            <a:spLocks noChangeArrowheads="1"/>
          </p:cNvSpPr>
          <p:nvPr/>
        </p:nvSpPr>
        <p:spPr bwMode="auto">
          <a:xfrm>
            <a:off x="1931740" y="2787761"/>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FI</a:t>
            </a:r>
          </a:p>
        </p:txBody>
      </p:sp>
      <p:sp>
        <p:nvSpPr>
          <p:cNvPr id="13" name="Rectangle 115">
            <a:extLst>
              <a:ext uri="{FF2B5EF4-FFF2-40B4-BE49-F238E27FC236}">
                <a16:creationId xmlns:a16="http://schemas.microsoft.com/office/drawing/2014/main" id="{62F2A986-4126-4483-95AB-0039BE7112B9}"/>
              </a:ext>
            </a:extLst>
          </p:cNvPr>
          <p:cNvSpPr>
            <a:spLocks noChangeArrowheads="1"/>
          </p:cNvSpPr>
          <p:nvPr/>
        </p:nvSpPr>
        <p:spPr bwMode="auto">
          <a:xfrm>
            <a:off x="1938089" y="3289412"/>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SD </a:t>
            </a:r>
          </a:p>
        </p:txBody>
      </p:sp>
      <p:sp>
        <p:nvSpPr>
          <p:cNvPr id="14" name="Line 120">
            <a:extLst>
              <a:ext uri="{FF2B5EF4-FFF2-40B4-BE49-F238E27FC236}">
                <a16:creationId xmlns:a16="http://schemas.microsoft.com/office/drawing/2014/main" id="{C9A8C9AF-CAC1-4DBC-9329-27E85F36CD3C}"/>
              </a:ext>
            </a:extLst>
          </p:cNvPr>
          <p:cNvSpPr>
            <a:spLocks noChangeShapeType="1"/>
          </p:cNvSpPr>
          <p:nvPr/>
        </p:nvSpPr>
        <p:spPr bwMode="auto">
          <a:xfrm>
            <a:off x="5933827" y="1346312"/>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 name="Line 121">
            <a:extLst>
              <a:ext uri="{FF2B5EF4-FFF2-40B4-BE49-F238E27FC236}">
                <a16:creationId xmlns:a16="http://schemas.microsoft.com/office/drawing/2014/main" id="{02A93BC4-C052-4817-ACBB-2711BC2ACC5D}"/>
              </a:ext>
            </a:extLst>
          </p:cNvPr>
          <p:cNvSpPr>
            <a:spLocks noChangeShapeType="1"/>
          </p:cNvSpPr>
          <p:nvPr/>
        </p:nvSpPr>
        <p:spPr bwMode="auto">
          <a:xfrm>
            <a:off x="2549277" y="1706674"/>
            <a:ext cx="6842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en-IN" dirty="0"/>
          </a:p>
        </p:txBody>
      </p:sp>
      <p:sp>
        <p:nvSpPr>
          <p:cNvPr id="16" name="Text Box 140">
            <a:extLst>
              <a:ext uri="{FF2B5EF4-FFF2-40B4-BE49-F238E27FC236}">
                <a16:creationId xmlns:a16="http://schemas.microsoft.com/office/drawing/2014/main" id="{C8FFCA00-0408-4DC3-9AD7-1265DB5C7D78}"/>
              </a:ext>
            </a:extLst>
          </p:cNvPr>
          <p:cNvSpPr txBox="1">
            <a:spLocks noChangeArrowheads="1"/>
          </p:cNvSpPr>
          <p:nvPr/>
        </p:nvSpPr>
        <p:spPr bwMode="auto">
          <a:xfrm>
            <a:off x="4565402" y="1760649"/>
            <a:ext cx="295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spcBef>
                <a:spcPct val="50000"/>
              </a:spcBef>
              <a:buFont typeface="Wingdings" pitchFamily="2" charset="2"/>
              <a:buNone/>
            </a:pPr>
            <a:r>
              <a:rPr lang="en-US" altLang="en-US" sz="1400" b="1" i="1" dirty="0"/>
              <a:t>Project Management Committee</a:t>
            </a:r>
          </a:p>
        </p:txBody>
      </p:sp>
      <p:sp>
        <p:nvSpPr>
          <p:cNvPr id="17" name="Rectangle 154">
            <a:extLst>
              <a:ext uri="{FF2B5EF4-FFF2-40B4-BE49-F238E27FC236}">
                <a16:creationId xmlns:a16="http://schemas.microsoft.com/office/drawing/2014/main" id="{F030B404-7E0E-48CD-AA35-C58BED88C578}"/>
              </a:ext>
            </a:extLst>
          </p:cNvPr>
          <p:cNvSpPr>
            <a:spLocks noChangeArrowheads="1"/>
          </p:cNvSpPr>
          <p:nvPr/>
        </p:nvSpPr>
        <p:spPr bwMode="auto">
          <a:xfrm>
            <a:off x="8743702" y="2787762"/>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Finance </a:t>
            </a:r>
            <a:endParaRPr lang="en-US" altLang="zh-CN" sz="1200" b="1" dirty="0">
              <a:solidFill>
                <a:srgbClr val="000000"/>
              </a:solidFill>
              <a:ea typeface="SimSun" pitchFamily="2" charset="-122"/>
            </a:endParaRPr>
          </a:p>
        </p:txBody>
      </p:sp>
      <p:sp>
        <p:nvSpPr>
          <p:cNvPr id="18" name="Rectangle 115">
            <a:extLst>
              <a:ext uri="{FF2B5EF4-FFF2-40B4-BE49-F238E27FC236}">
                <a16:creationId xmlns:a16="http://schemas.microsoft.com/office/drawing/2014/main" id="{934E91B2-BC37-45FF-8D00-2E3AEEA8C638}"/>
              </a:ext>
            </a:extLst>
          </p:cNvPr>
          <p:cNvSpPr>
            <a:spLocks noChangeArrowheads="1"/>
          </p:cNvSpPr>
          <p:nvPr/>
        </p:nvSpPr>
        <p:spPr bwMode="auto">
          <a:xfrm>
            <a:off x="1947615" y="3794237"/>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MM</a:t>
            </a:r>
          </a:p>
        </p:txBody>
      </p:sp>
      <p:sp>
        <p:nvSpPr>
          <p:cNvPr id="19" name="Rectangle 18">
            <a:extLst>
              <a:ext uri="{FF2B5EF4-FFF2-40B4-BE49-F238E27FC236}">
                <a16:creationId xmlns:a16="http://schemas.microsoft.com/office/drawing/2014/main" id="{939FBE75-3F3A-42EF-80E2-6B957C95945F}"/>
              </a:ext>
            </a:extLst>
          </p:cNvPr>
          <p:cNvSpPr/>
          <p:nvPr/>
        </p:nvSpPr>
        <p:spPr bwMode="auto">
          <a:xfrm>
            <a:off x="1398340" y="3290106"/>
            <a:ext cx="461665" cy="2232248"/>
          </a:xfrm>
          <a:prstGeom prst="rect">
            <a:avLst/>
          </a:prstGeom>
          <a:solidFill>
            <a:schemeClr val="bg2">
              <a:lumMod val="75000"/>
            </a:schemeClr>
          </a:solidFill>
          <a:ln w="9525" cap="flat" cmpd="sng" algn="ctr">
            <a:solidFill>
              <a:schemeClr val="tx1"/>
            </a:solidFill>
            <a:prstDash val="dash"/>
            <a:round/>
            <a:headEnd type="none" w="med" len="med"/>
            <a:tailEnd type="none" w="med" len="med"/>
          </a:ln>
          <a:effectLst/>
        </p:spPr>
        <p:txBody>
          <a:bodyPr vert="vert270"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Arial" charset="0"/>
                <a:cs typeface="Arial" charset="0"/>
              </a:rPr>
              <a:t>Castaliaz </a:t>
            </a:r>
            <a:r>
              <a:rPr kumimoji="0" lang="en-US" b="1" i="1" u="none" strike="noStrike" cap="none" normalizeH="0" dirty="0">
                <a:ln>
                  <a:noFill/>
                </a:ln>
                <a:solidFill>
                  <a:schemeClr val="tx1"/>
                </a:solidFill>
                <a:effectLst/>
                <a:latin typeface="Arial" charset="0"/>
                <a:cs typeface="Arial" charset="0"/>
              </a:rPr>
              <a:t>Team</a:t>
            </a:r>
            <a:endParaRPr kumimoji="0" lang="en-US" b="1" i="1" u="none" strike="noStrike" cap="none" normalizeH="0" baseline="0" dirty="0">
              <a:ln>
                <a:noFill/>
              </a:ln>
              <a:solidFill>
                <a:schemeClr val="tx1"/>
              </a:solidFill>
              <a:effectLst/>
              <a:latin typeface="Arial" charset="0"/>
              <a:cs typeface="Arial" charset="0"/>
            </a:endParaRPr>
          </a:p>
        </p:txBody>
      </p:sp>
      <p:sp>
        <p:nvSpPr>
          <p:cNvPr id="20" name="Rectangle 122">
            <a:extLst>
              <a:ext uri="{FF2B5EF4-FFF2-40B4-BE49-F238E27FC236}">
                <a16:creationId xmlns:a16="http://schemas.microsoft.com/office/drawing/2014/main" id="{BF5E312A-F713-489A-AFA9-0DE7483A932E}"/>
              </a:ext>
            </a:extLst>
          </p:cNvPr>
          <p:cNvSpPr>
            <a:spLocks noChangeArrowheads="1"/>
          </p:cNvSpPr>
          <p:nvPr/>
        </p:nvSpPr>
        <p:spPr bwMode="auto">
          <a:xfrm>
            <a:off x="8743156" y="3276712"/>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Procurement</a:t>
            </a:r>
            <a:endParaRPr lang="en-US" altLang="zh-CN" sz="1200" b="1" dirty="0">
              <a:solidFill>
                <a:srgbClr val="000000"/>
              </a:solidFill>
              <a:ea typeface="SimSun" pitchFamily="2" charset="-122"/>
            </a:endParaRPr>
          </a:p>
        </p:txBody>
      </p:sp>
      <p:sp>
        <p:nvSpPr>
          <p:cNvPr id="21" name="Rectangle 122">
            <a:extLst>
              <a:ext uri="{FF2B5EF4-FFF2-40B4-BE49-F238E27FC236}">
                <a16:creationId xmlns:a16="http://schemas.microsoft.com/office/drawing/2014/main" id="{70849AEC-3CD3-45C4-964C-B594AA7DFBAA}"/>
              </a:ext>
            </a:extLst>
          </p:cNvPr>
          <p:cNvSpPr>
            <a:spLocks noChangeArrowheads="1"/>
          </p:cNvSpPr>
          <p:nvPr/>
        </p:nvSpPr>
        <p:spPr bwMode="auto">
          <a:xfrm>
            <a:off x="8743156" y="3794088"/>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Sales </a:t>
            </a:r>
            <a:endParaRPr lang="en-US" altLang="zh-CN" sz="1200" b="1" dirty="0">
              <a:solidFill>
                <a:srgbClr val="000000"/>
              </a:solidFill>
              <a:ea typeface="SimSun" pitchFamily="2" charset="-122"/>
            </a:endParaRPr>
          </a:p>
        </p:txBody>
      </p:sp>
      <p:sp>
        <p:nvSpPr>
          <p:cNvPr id="22" name="Rectangle 122">
            <a:extLst>
              <a:ext uri="{FF2B5EF4-FFF2-40B4-BE49-F238E27FC236}">
                <a16:creationId xmlns:a16="http://schemas.microsoft.com/office/drawing/2014/main" id="{6C3A3041-644A-4CBA-98B3-55843A48DF1A}"/>
              </a:ext>
            </a:extLst>
          </p:cNvPr>
          <p:cNvSpPr>
            <a:spLocks noChangeArrowheads="1"/>
          </p:cNvSpPr>
          <p:nvPr/>
        </p:nvSpPr>
        <p:spPr bwMode="auto">
          <a:xfrm>
            <a:off x="8743156" y="4296184"/>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Inventory</a:t>
            </a:r>
            <a:endParaRPr lang="en-US" altLang="zh-CN" sz="1200" b="1" dirty="0">
              <a:solidFill>
                <a:srgbClr val="000000"/>
              </a:solidFill>
              <a:ea typeface="SimSun" pitchFamily="2" charset="-122"/>
            </a:endParaRPr>
          </a:p>
        </p:txBody>
      </p:sp>
      <p:sp>
        <p:nvSpPr>
          <p:cNvPr id="23" name="Rectangle 22">
            <a:extLst>
              <a:ext uri="{FF2B5EF4-FFF2-40B4-BE49-F238E27FC236}">
                <a16:creationId xmlns:a16="http://schemas.microsoft.com/office/drawing/2014/main" id="{E6B113C5-7BE0-43EF-A216-5F29D875F2EF}"/>
              </a:ext>
            </a:extLst>
          </p:cNvPr>
          <p:cNvSpPr/>
          <p:nvPr/>
        </p:nvSpPr>
        <p:spPr bwMode="auto">
          <a:xfrm>
            <a:off x="10154741" y="3019537"/>
            <a:ext cx="461665" cy="2489422"/>
          </a:xfrm>
          <a:prstGeom prst="rect">
            <a:avLst/>
          </a:prstGeom>
          <a:solidFill>
            <a:schemeClr val="bg2">
              <a:lumMod val="75000"/>
            </a:schemeClr>
          </a:solidFill>
          <a:ln w="9525" cap="flat" cmpd="sng" algn="ctr">
            <a:solidFill>
              <a:schemeClr val="tx1"/>
            </a:solidFill>
            <a:prstDash val="dash"/>
            <a:round/>
            <a:headEnd type="none" w="med" len="med"/>
            <a:tailEnd type="none" w="med" len="med"/>
          </a:ln>
          <a:effectLst/>
        </p:spPr>
        <p:txBody>
          <a:bodyPr vert="vert270"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err="1">
                <a:ln>
                  <a:noFill/>
                </a:ln>
                <a:solidFill>
                  <a:schemeClr val="tx1"/>
                </a:solidFill>
                <a:effectLst/>
                <a:latin typeface="Arial" charset="0"/>
                <a:cs typeface="Arial" charset="0"/>
              </a:rPr>
              <a:t>SunJewels</a:t>
            </a:r>
            <a:r>
              <a:rPr kumimoji="0" lang="en-US" b="1" i="1" u="none" strike="noStrike" cap="none" normalizeH="0" baseline="0" dirty="0">
                <a:ln>
                  <a:noFill/>
                </a:ln>
                <a:solidFill>
                  <a:schemeClr val="tx1"/>
                </a:solidFill>
                <a:effectLst/>
                <a:latin typeface="Arial" charset="0"/>
                <a:cs typeface="Arial" charset="0"/>
              </a:rPr>
              <a:t> </a:t>
            </a:r>
            <a:r>
              <a:rPr kumimoji="0" lang="en-US" b="1" i="1" u="none" strike="noStrike" cap="none" normalizeH="0" dirty="0">
                <a:ln>
                  <a:noFill/>
                </a:ln>
                <a:solidFill>
                  <a:schemeClr val="tx1"/>
                </a:solidFill>
                <a:effectLst/>
                <a:latin typeface="Arial" charset="0"/>
                <a:cs typeface="Arial" charset="0"/>
              </a:rPr>
              <a:t>Team</a:t>
            </a:r>
            <a:endParaRPr kumimoji="0" lang="en-US" b="1" i="1" u="none" strike="noStrike" cap="none" normalizeH="0" baseline="0" dirty="0">
              <a:ln>
                <a:noFill/>
              </a:ln>
              <a:solidFill>
                <a:schemeClr val="tx1"/>
              </a:solidFill>
              <a:effectLst/>
              <a:latin typeface="Arial" charset="0"/>
              <a:cs typeface="Arial" charset="0"/>
            </a:endParaRPr>
          </a:p>
        </p:txBody>
      </p:sp>
      <p:sp>
        <p:nvSpPr>
          <p:cNvPr id="24" name="Rectangle 122">
            <a:extLst>
              <a:ext uri="{FF2B5EF4-FFF2-40B4-BE49-F238E27FC236}">
                <a16:creationId xmlns:a16="http://schemas.microsoft.com/office/drawing/2014/main" id="{6EDD60B7-A0BB-4C1E-B1E7-330CF8FBFF16}"/>
              </a:ext>
            </a:extLst>
          </p:cNvPr>
          <p:cNvSpPr>
            <a:spLocks noChangeArrowheads="1"/>
          </p:cNvSpPr>
          <p:nvPr/>
        </p:nvSpPr>
        <p:spPr bwMode="auto">
          <a:xfrm>
            <a:off x="8743156" y="4798280"/>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Production</a:t>
            </a:r>
            <a:endParaRPr lang="en-US" altLang="zh-CN" sz="1200" b="1" dirty="0">
              <a:solidFill>
                <a:srgbClr val="000000"/>
              </a:solidFill>
              <a:ea typeface="SimSun" pitchFamily="2" charset="-122"/>
            </a:endParaRPr>
          </a:p>
        </p:txBody>
      </p:sp>
      <p:cxnSp>
        <p:nvCxnSpPr>
          <p:cNvPr id="25" name="Straight Connector 24">
            <a:extLst>
              <a:ext uri="{FF2B5EF4-FFF2-40B4-BE49-F238E27FC236}">
                <a16:creationId xmlns:a16="http://schemas.microsoft.com/office/drawing/2014/main" id="{E92D6F85-08ED-48BB-9C06-5A113337E152}"/>
              </a:ext>
            </a:extLst>
          </p:cNvPr>
          <p:cNvCxnSpPr/>
          <p:nvPr/>
        </p:nvCxnSpPr>
        <p:spPr bwMode="auto">
          <a:xfrm flipH="1">
            <a:off x="5971703" y="2862217"/>
            <a:ext cx="35149" cy="35276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Rectangle 115">
            <a:extLst>
              <a:ext uri="{FF2B5EF4-FFF2-40B4-BE49-F238E27FC236}">
                <a16:creationId xmlns:a16="http://schemas.microsoft.com/office/drawing/2014/main" id="{3CFA3827-A971-4550-85CB-AB14F7DBA8AB}"/>
              </a:ext>
            </a:extLst>
          </p:cNvPr>
          <p:cNvSpPr>
            <a:spLocks noChangeArrowheads="1"/>
          </p:cNvSpPr>
          <p:nvPr/>
        </p:nvSpPr>
        <p:spPr bwMode="auto">
          <a:xfrm>
            <a:off x="1940326" y="4295888"/>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PP</a:t>
            </a:r>
          </a:p>
        </p:txBody>
      </p:sp>
      <p:sp>
        <p:nvSpPr>
          <p:cNvPr id="27" name="Rectangle 115">
            <a:extLst>
              <a:ext uri="{FF2B5EF4-FFF2-40B4-BE49-F238E27FC236}">
                <a16:creationId xmlns:a16="http://schemas.microsoft.com/office/drawing/2014/main" id="{5884F47E-D3E0-4CE1-81D2-074638863C44}"/>
              </a:ext>
            </a:extLst>
          </p:cNvPr>
          <p:cNvSpPr>
            <a:spLocks noChangeArrowheads="1"/>
          </p:cNvSpPr>
          <p:nvPr/>
        </p:nvSpPr>
        <p:spPr bwMode="auto">
          <a:xfrm>
            <a:off x="1941810" y="4798642"/>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QM</a:t>
            </a:r>
          </a:p>
        </p:txBody>
      </p:sp>
      <p:sp>
        <p:nvSpPr>
          <p:cNvPr id="28" name="Rectangle 154">
            <a:extLst>
              <a:ext uri="{FF2B5EF4-FFF2-40B4-BE49-F238E27FC236}">
                <a16:creationId xmlns:a16="http://schemas.microsoft.com/office/drawing/2014/main" id="{7C784E88-ABFC-4CDF-9961-88DDF1DB6335}"/>
              </a:ext>
            </a:extLst>
          </p:cNvPr>
          <p:cNvSpPr>
            <a:spLocks noChangeArrowheads="1"/>
          </p:cNvSpPr>
          <p:nvPr/>
        </p:nvSpPr>
        <p:spPr bwMode="auto">
          <a:xfrm>
            <a:off x="7231438" y="2778237"/>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IT SAP</a:t>
            </a:r>
            <a:endParaRPr lang="en-US" altLang="zh-CN" sz="1200" b="1" dirty="0">
              <a:solidFill>
                <a:srgbClr val="000000"/>
              </a:solidFill>
              <a:ea typeface="SimSun" pitchFamily="2" charset="-122"/>
            </a:endParaRPr>
          </a:p>
        </p:txBody>
      </p:sp>
      <p:sp>
        <p:nvSpPr>
          <p:cNvPr id="29" name="Rectangle 154">
            <a:extLst>
              <a:ext uri="{FF2B5EF4-FFF2-40B4-BE49-F238E27FC236}">
                <a16:creationId xmlns:a16="http://schemas.microsoft.com/office/drawing/2014/main" id="{4877ED21-64E5-40CA-A02B-B39C78109CE5}"/>
              </a:ext>
            </a:extLst>
          </p:cNvPr>
          <p:cNvSpPr>
            <a:spLocks noChangeArrowheads="1"/>
          </p:cNvSpPr>
          <p:nvPr/>
        </p:nvSpPr>
        <p:spPr bwMode="auto">
          <a:xfrm>
            <a:off x="7231438" y="3271047"/>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IT Infra</a:t>
            </a:r>
            <a:endParaRPr lang="en-US" altLang="zh-CN" sz="1200" b="1" dirty="0">
              <a:solidFill>
                <a:srgbClr val="000000"/>
              </a:solidFill>
              <a:ea typeface="SimSun" pitchFamily="2" charset="-122"/>
            </a:endParaRPr>
          </a:p>
        </p:txBody>
      </p:sp>
      <p:sp>
        <p:nvSpPr>
          <p:cNvPr id="30" name="Rectangle 122">
            <a:extLst>
              <a:ext uri="{FF2B5EF4-FFF2-40B4-BE49-F238E27FC236}">
                <a16:creationId xmlns:a16="http://schemas.microsoft.com/office/drawing/2014/main" id="{D6215C99-9807-4856-B54F-34DD48A0D45D}"/>
              </a:ext>
            </a:extLst>
          </p:cNvPr>
          <p:cNvSpPr>
            <a:spLocks noChangeArrowheads="1"/>
          </p:cNvSpPr>
          <p:nvPr/>
        </p:nvSpPr>
        <p:spPr bwMode="auto">
          <a:xfrm>
            <a:off x="8743156" y="5286398"/>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Quality </a:t>
            </a:r>
            <a:endParaRPr lang="en-US" altLang="zh-CN" sz="1200" b="1" dirty="0">
              <a:solidFill>
                <a:srgbClr val="000000"/>
              </a:solidFill>
              <a:ea typeface="SimSun" pitchFamily="2" charset="-122"/>
            </a:endParaRPr>
          </a:p>
        </p:txBody>
      </p:sp>
      <p:sp>
        <p:nvSpPr>
          <p:cNvPr id="31" name="Rectangle 122">
            <a:extLst>
              <a:ext uri="{FF2B5EF4-FFF2-40B4-BE49-F238E27FC236}">
                <a16:creationId xmlns:a16="http://schemas.microsoft.com/office/drawing/2014/main" id="{65D3B071-EF7E-4228-A6BC-63A9502923A7}"/>
              </a:ext>
            </a:extLst>
          </p:cNvPr>
          <p:cNvSpPr>
            <a:spLocks noChangeArrowheads="1"/>
          </p:cNvSpPr>
          <p:nvPr/>
        </p:nvSpPr>
        <p:spPr bwMode="auto">
          <a:xfrm>
            <a:off x="7231438" y="3793875"/>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GB" altLang="zh-CN" sz="1200" b="1" dirty="0">
                <a:solidFill>
                  <a:srgbClr val="000000"/>
                </a:solidFill>
                <a:ea typeface="SimSun" pitchFamily="2" charset="-122"/>
              </a:rPr>
              <a:t>Basis</a:t>
            </a:r>
            <a:endParaRPr lang="en-US" altLang="zh-CN" sz="1200" b="1" dirty="0">
              <a:solidFill>
                <a:srgbClr val="000000"/>
              </a:solidFill>
              <a:ea typeface="SimSun" pitchFamily="2" charset="-122"/>
            </a:endParaRPr>
          </a:p>
        </p:txBody>
      </p:sp>
      <p:sp>
        <p:nvSpPr>
          <p:cNvPr id="32" name="Rectangle 122">
            <a:extLst>
              <a:ext uri="{FF2B5EF4-FFF2-40B4-BE49-F238E27FC236}">
                <a16:creationId xmlns:a16="http://schemas.microsoft.com/office/drawing/2014/main" id="{A9AAF2A9-AC5A-4B06-A6AE-8A3FF2E2CD07}"/>
              </a:ext>
            </a:extLst>
          </p:cNvPr>
          <p:cNvSpPr>
            <a:spLocks noChangeArrowheads="1"/>
          </p:cNvSpPr>
          <p:nvPr/>
        </p:nvSpPr>
        <p:spPr bwMode="auto">
          <a:xfrm>
            <a:off x="7231438" y="4297199"/>
            <a:ext cx="1295400" cy="360362"/>
          </a:xfrm>
          <a:prstGeom prst="rect">
            <a:avLst/>
          </a:prstGeom>
          <a:solidFill>
            <a:schemeClr val="accent2">
              <a:lumMod val="60000"/>
              <a:lumOff val="4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200" b="1" dirty="0">
                <a:solidFill>
                  <a:srgbClr val="000000"/>
                </a:solidFill>
                <a:ea typeface="SimSun" pitchFamily="2" charset="-122"/>
              </a:rPr>
              <a:t>ABAP</a:t>
            </a:r>
          </a:p>
        </p:txBody>
      </p:sp>
      <p:sp>
        <p:nvSpPr>
          <p:cNvPr id="33" name="Rectangle 115">
            <a:extLst>
              <a:ext uri="{FF2B5EF4-FFF2-40B4-BE49-F238E27FC236}">
                <a16:creationId xmlns:a16="http://schemas.microsoft.com/office/drawing/2014/main" id="{02193B29-2AF0-4FBE-938C-C27930F644D2}"/>
              </a:ext>
            </a:extLst>
          </p:cNvPr>
          <p:cNvSpPr>
            <a:spLocks noChangeArrowheads="1"/>
          </p:cNvSpPr>
          <p:nvPr/>
        </p:nvSpPr>
        <p:spPr bwMode="auto">
          <a:xfrm>
            <a:off x="1935183" y="5305348"/>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S/4HANA </a:t>
            </a:r>
            <a:r>
              <a:rPr lang="en-US" altLang="zh-CN" sz="1100" b="1" dirty="0" err="1">
                <a:solidFill>
                  <a:srgbClr val="000000"/>
                </a:solidFill>
                <a:ea typeface="SimSun" pitchFamily="2" charset="-122"/>
              </a:rPr>
              <a:t>Netweaver</a:t>
            </a:r>
            <a:endParaRPr lang="en-US" altLang="zh-CN" sz="1100" b="1" dirty="0">
              <a:solidFill>
                <a:srgbClr val="000000"/>
              </a:solidFill>
              <a:ea typeface="SimSun" pitchFamily="2" charset="-122"/>
            </a:endParaRPr>
          </a:p>
        </p:txBody>
      </p:sp>
      <p:sp>
        <p:nvSpPr>
          <p:cNvPr id="34" name="Rectangle 115">
            <a:extLst>
              <a:ext uri="{FF2B5EF4-FFF2-40B4-BE49-F238E27FC236}">
                <a16:creationId xmlns:a16="http://schemas.microsoft.com/office/drawing/2014/main" id="{7E8FFE83-DEEF-4C42-8DBD-5FEB25C0ADD9}"/>
              </a:ext>
            </a:extLst>
          </p:cNvPr>
          <p:cNvSpPr>
            <a:spLocks noChangeArrowheads="1"/>
          </p:cNvSpPr>
          <p:nvPr/>
        </p:nvSpPr>
        <p:spPr bwMode="auto">
          <a:xfrm>
            <a:off x="1931740" y="5809466"/>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S/4HANA ABAP </a:t>
            </a:r>
          </a:p>
        </p:txBody>
      </p:sp>
      <p:sp>
        <p:nvSpPr>
          <p:cNvPr id="35" name="Rectangle 114">
            <a:extLst>
              <a:ext uri="{FF2B5EF4-FFF2-40B4-BE49-F238E27FC236}">
                <a16:creationId xmlns:a16="http://schemas.microsoft.com/office/drawing/2014/main" id="{F3122849-9B40-4B65-9127-172FBFAA6531}"/>
              </a:ext>
            </a:extLst>
          </p:cNvPr>
          <p:cNvSpPr>
            <a:spLocks noChangeArrowheads="1"/>
          </p:cNvSpPr>
          <p:nvPr/>
        </p:nvSpPr>
        <p:spPr bwMode="auto">
          <a:xfrm>
            <a:off x="3289078" y="2778599"/>
            <a:ext cx="1188000" cy="360000"/>
          </a:xfrm>
          <a:prstGeom prst="rect">
            <a:avLst/>
          </a:prstGeom>
          <a:solidFill>
            <a:schemeClr val="accent6">
              <a:lumMod val="40000"/>
              <a:lumOff val="60000"/>
            </a:schemeClr>
          </a:solidFill>
          <a:ln>
            <a:noFill/>
          </a:ln>
          <a:extLst/>
        </p:spPr>
        <p:txBody>
          <a:bodyPr lIns="67215" tIns="33608" rIns="67215" bIns="33608" anchor="ctr"/>
          <a:lstStyle>
            <a:lvl1pPr>
              <a:defRPr sz="1600">
                <a:solidFill>
                  <a:schemeClr val="tx1"/>
                </a:solidFill>
                <a:latin typeface="Calibri" pitchFamily="34" charset="0"/>
                <a:cs typeface="Arial" charset="0"/>
              </a:defRPr>
            </a:lvl1pPr>
            <a:lvl2pPr marL="742950" indent="-285750">
              <a:defRPr sz="1600">
                <a:solidFill>
                  <a:schemeClr val="tx1"/>
                </a:solidFill>
                <a:latin typeface="Calibri" pitchFamily="34" charset="0"/>
                <a:cs typeface="Arial" charset="0"/>
              </a:defRPr>
            </a:lvl2pPr>
            <a:lvl3pPr marL="1143000" indent="-228600">
              <a:defRPr sz="1600">
                <a:solidFill>
                  <a:schemeClr val="tx1"/>
                </a:solidFill>
                <a:latin typeface="Calibri" pitchFamily="34" charset="0"/>
                <a:cs typeface="Arial" charset="0"/>
              </a:defRPr>
            </a:lvl3pPr>
            <a:lvl4pPr marL="1600200" indent="-228600">
              <a:defRPr sz="1600">
                <a:solidFill>
                  <a:schemeClr val="tx1"/>
                </a:solidFill>
                <a:latin typeface="Calibri" pitchFamily="34" charset="0"/>
                <a:cs typeface="Arial" charset="0"/>
              </a:defRPr>
            </a:lvl4pPr>
            <a:lvl5pPr marL="2057400" indent="-228600">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a:buFont typeface="Wingdings" pitchFamily="2" charset="2"/>
              <a:buNone/>
            </a:pPr>
            <a:r>
              <a:rPr lang="en-US" altLang="zh-CN" sz="1100" b="1" dirty="0">
                <a:solidFill>
                  <a:srgbClr val="000000"/>
                </a:solidFill>
                <a:ea typeface="SimSun" pitchFamily="2" charset="-122"/>
              </a:rPr>
              <a:t>SAP CO</a:t>
            </a:r>
          </a:p>
        </p:txBody>
      </p:sp>
      <p:pic>
        <p:nvPicPr>
          <p:cNvPr id="36" name="Picture 35">
            <a:extLst>
              <a:ext uri="{FF2B5EF4-FFF2-40B4-BE49-F238E27FC236}">
                <a16:creationId xmlns:a16="http://schemas.microsoft.com/office/drawing/2014/main" id="{AE91E73C-2F5E-4BBD-87F2-462828AB0699}"/>
              </a:ext>
            </a:extLst>
          </p:cNvPr>
          <p:cNvPicPr>
            <a:picLocks noChangeAspect="1"/>
          </p:cNvPicPr>
          <p:nvPr/>
        </p:nvPicPr>
        <p:blipFill>
          <a:blip r:embed="rId2"/>
          <a:stretch>
            <a:fillRect/>
          </a:stretch>
        </p:blipFill>
        <p:spPr>
          <a:xfrm>
            <a:off x="790191" y="6272721"/>
            <a:ext cx="4997773" cy="488861"/>
          </a:xfrm>
          <a:prstGeom prst="rect">
            <a:avLst/>
          </a:prstGeom>
        </p:spPr>
      </p:pic>
      <p:cxnSp>
        <p:nvCxnSpPr>
          <p:cNvPr id="37" name="Straight Connector 36">
            <a:extLst>
              <a:ext uri="{FF2B5EF4-FFF2-40B4-BE49-F238E27FC236}">
                <a16:creationId xmlns:a16="http://schemas.microsoft.com/office/drawing/2014/main" id="{99373B8A-8E22-434F-BBBA-0B24514EC3F8}"/>
              </a:ext>
            </a:extLst>
          </p:cNvPr>
          <p:cNvCxnSpPr/>
          <p:nvPr/>
        </p:nvCxnSpPr>
        <p:spPr>
          <a:xfrm>
            <a:off x="522514" y="6146074"/>
            <a:ext cx="54667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890B4767-3AF3-4BDE-A361-292A3C019667}"/>
              </a:ext>
            </a:extLst>
          </p:cNvPr>
          <p:cNvGrpSpPr/>
          <p:nvPr/>
        </p:nvGrpSpPr>
        <p:grpSpPr>
          <a:xfrm flipV="1">
            <a:off x="2587153" y="6146073"/>
            <a:ext cx="1366538" cy="214931"/>
            <a:chOff x="3476715" y="2272784"/>
            <a:chExt cx="1939594" cy="282950"/>
          </a:xfrm>
        </p:grpSpPr>
        <p:sp>
          <p:nvSpPr>
            <p:cNvPr id="39" name="Up-Down Arrow 30">
              <a:extLst>
                <a:ext uri="{FF2B5EF4-FFF2-40B4-BE49-F238E27FC236}">
                  <a16:creationId xmlns:a16="http://schemas.microsoft.com/office/drawing/2014/main" id="{556B755F-B0A1-4CE0-8D7B-C5E797D76DAA}"/>
                </a:ext>
              </a:extLst>
            </p:cNvPr>
            <p:cNvSpPr/>
            <p:nvPr/>
          </p:nvSpPr>
          <p:spPr>
            <a:xfrm>
              <a:off x="3476715" y="2272784"/>
              <a:ext cx="182880" cy="274320"/>
            </a:xfrm>
            <a:prstGeom prst="upDownArrow">
              <a:avLst/>
            </a:prstGeom>
            <a:solidFill>
              <a:schemeClr val="tx2">
                <a:lumMod val="50000"/>
              </a:scheme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lumMod val="50000"/>
                  </a:schemeClr>
                </a:solidFill>
              </a:endParaRPr>
            </a:p>
          </p:txBody>
        </p:sp>
        <p:sp>
          <p:nvSpPr>
            <p:cNvPr id="40" name="Up-Down Arrow 31">
              <a:extLst>
                <a:ext uri="{FF2B5EF4-FFF2-40B4-BE49-F238E27FC236}">
                  <a16:creationId xmlns:a16="http://schemas.microsoft.com/office/drawing/2014/main" id="{DAD32D65-1DD9-45CE-833F-CD3E195BCC07}"/>
                </a:ext>
              </a:extLst>
            </p:cNvPr>
            <p:cNvSpPr/>
            <p:nvPr/>
          </p:nvSpPr>
          <p:spPr>
            <a:xfrm>
              <a:off x="5233429" y="2281414"/>
              <a:ext cx="182880" cy="274320"/>
            </a:xfrm>
            <a:prstGeom prst="upDownArrow">
              <a:avLst/>
            </a:prstGeom>
            <a:solidFill>
              <a:schemeClr val="tx2">
                <a:lumMod val="50000"/>
              </a:scheme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lumMod val="50000"/>
                  </a:schemeClr>
                </a:solidFill>
              </a:endParaRPr>
            </a:p>
          </p:txBody>
        </p:sp>
      </p:grpSp>
    </p:spTree>
    <p:extLst>
      <p:ext uri="{BB962C8B-B14F-4D97-AF65-F5344CB8AC3E}">
        <p14:creationId xmlns:p14="http://schemas.microsoft.com/office/powerpoint/2010/main" val="2983795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C488-C48C-4E91-AF95-694F0C6CB821}"/>
              </a:ext>
            </a:extLst>
          </p:cNvPr>
          <p:cNvSpPr>
            <a:spLocks noGrp="1"/>
          </p:cNvSpPr>
          <p:nvPr>
            <p:ph type="title"/>
          </p:nvPr>
        </p:nvSpPr>
        <p:spPr/>
        <p:txBody>
          <a:bodyPr/>
          <a:lstStyle/>
          <a:p>
            <a:r>
              <a:rPr lang="en-IN" dirty="0"/>
              <a:t>Project Deliverables</a:t>
            </a:r>
          </a:p>
        </p:txBody>
      </p:sp>
      <p:sp>
        <p:nvSpPr>
          <p:cNvPr id="22" name="Rounded Rectangle 83">
            <a:extLst>
              <a:ext uri="{FF2B5EF4-FFF2-40B4-BE49-F238E27FC236}">
                <a16:creationId xmlns:a16="http://schemas.microsoft.com/office/drawing/2014/main" id="{20852CED-563A-401E-8E2B-A5C067720638}"/>
              </a:ext>
            </a:extLst>
          </p:cNvPr>
          <p:cNvSpPr>
            <a:spLocks/>
          </p:cNvSpPr>
          <p:nvPr/>
        </p:nvSpPr>
        <p:spPr>
          <a:xfrm>
            <a:off x="917158" y="2364616"/>
            <a:ext cx="2926080" cy="3130550"/>
          </a:xfrm>
          <a:prstGeom prst="roundRect">
            <a:avLst>
              <a:gd name="adj" fmla="val 3445"/>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Project Charter</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Project Plan</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Project Kick-off Presentation</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Business Process Master List</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Fit-Gap Analysis</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Code Conversion List</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WRICEF List</a:t>
            </a:r>
          </a:p>
          <a:p>
            <a:pPr marL="342900" indent="-342900">
              <a:spcAft>
                <a:spcPts val="600"/>
              </a:spcAft>
              <a:buFont typeface="Wingdings" panose="05000000000000000000" pitchFamily="2" charset="2"/>
              <a:buChar char="§"/>
            </a:pPr>
            <a:endParaRPr lang="en-IN" sz="1400" b="1" dirty="0">
              <a:solidFill>
                <a:schemeClr val="tx1"/>
              </a:solidFill>
              <a:latin typeface="Myriad Pro" panose="020B0503030403020204" pitchFamily="34" charset="0"/>
            </a:endParaRPr>
          </a:p>
        </p:txBody>
      </p:sp>
      <p:sp>
        <p:nvSpPr>
          <p:cNvPr id="23" name="TextBox 22">
            <a:extLst>
              <a:ext uri="{FF2B5EF4-FFF2-40B4-BE49-F238E27FC236}">
                <a16:creationId xmlns:a16="http://schemas.microsoft.com/office/drawing/2014/main" id="{1679E59F-5073-4333-A070-B80EC0CBB4EF}"/>
              </a:ext>
            </a:extLst>
          </p:cNvPr>
          <p:cNvSpPr txBox="1"/>
          <p:nvPr/>
        </p:nvSpPr>
        <p:spPr>
          <a:xfrm>
            <a:off x="917158" y="1966003"/>
            <a:ext cx="2926079" cy="426287"/>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Project Deliverables</a:t>
            </a:r>
          </a:p>
        </p:txBody>
      </p:sp>
      <p:sp>
        <p:nvSpPr>
          <p:cNvPr id="24" name="Rounded Rectangle 83">
            <a:extLst>
              <a:ext uri="{FF2B5EF4-FFF2-40B4-BE49-F238E27FC236}">
                <a16:creationId xmlns:a16="http://schemas.microsoft.com/office/drawing/2014/main" id="{D31401C3-7D41-45D5-B6E0-FD4AF641CC97}"/>
              </a:ext>
            </a:extLst>
          </p:cNvPr>
          <p:cNvSpPr>
            <a:spLocks/>
          </p:cNvSpPr>
          <p:nvPr/>
        </p:nvSpPr>
        <p:spPr>
          <a:xfrm>
            <a:off x="4560904" y="2364616"/>
            <a:ext cx="2926080" cy="3130550"/>
          </a:xfrm>
          <a:prstGeom prst="roundRect">
            <a:avLst>
              <a:gd name="adj" fmla="val 3445"/>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Configuration Document</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Data Migration Plan with Templates</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Functional Specification Document</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Technical Specification Document</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Testing Strategy</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Training Strategy </a:t>
            </a:r>
          </a:p>
          <a:p>
            <a:pPr marL="342900" indent="-342900">
              <a:spcAft>
                <a:spcPts val="600"/>
              </a:spcAft>
              <a:buFont typeface="Wingdings" panose="05000000000000000000" pitchFamily="2" charset="2"/>
              <a:buChar char="§"/>
            </a:pPr>
            <a:endParaRPr lang="en-IN" sz="1400" b="1" dirty="0">
              <a:solidFill>
                <a:schemeClr val="tx1"/>
              </a:solidFill>
              <a:latin typeface="Myriad Pro" panose="020B0503030403020204" pitchFamily="34" charset="0"/>
            </a:endParaRPr>
          </a:p>
        </p:txBody>
      </p:sp>
      <p:sp>
        <p:nvSpPr>
          <p:cNvPr id="25" name="TextBox 24">
            <a:extLst>
              <a:ext uri="{FF2B5EF4-FFF2-40B4-BE49-F238E27FC236}">
                <a16:creationId xmlns:a16="http://schemas.microsoft.com/office/drawing/2014/main" id="{2EDB2E99-639A-4EE0-98EF-B13048100FBA}"/>
              </a:ext>
            </a:extLst>
          </p:cNvPr>
          <p:cNvSpPr txBox="1"/>
          <p:nvPr/>
        </p:nvSpPr>
        <p:spPr>
          <a:xfrm>
            <a:off x="4560904" y="1966003"/>
            <a:ext cx="2926079" cy="426287"/>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Project Deliverables</a:t>
            </a:r>
          </a:p>
        </p:txBody>
      </p:sp>
      <p:sp>
        <p:nvSpPr>
          <p:cNvPr id="26" name="Rounded Rectangle 83">
            <a:extLst>
              <a:ext uri="{FF2B5EF4-FFF2-40B4-BE49-F238E27FC236}">
                <a16:creationId xmlns:a16="http://schemas.microsoft.com/office/drawing/2014/main" id="{369669BE-6032-4242-AE50-B09242F1EE64}"/>
              </a:ext>
            </a:extLst>
          </p:cNvPr>
          <p:cNvSpPr>
            <a:spLocks/>
          </p:cNvSpPr>
          <p:nvPr/>
        </p:nvSpPr>
        <p:spPr>
          <a:xfrm>
            <a:off x="8204649" y="2364616"/>
            <a:ext cx="2926080" cy="3130550"/>
          </a:xfrm>
          <a:prstGeom prst="roundRect">
            <a:avLst>
              <a:gd name="adj" fmla="val 3445"/>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365760" rIns="45720" rtlCol="0" anchor="t" anchorCtr="0"/>
          <a:lstStyle/>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Cutover Strategy</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End user manuals in MS-Word</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S/4HANA system with processes as per BPML</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Issue Tracker</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User Manual – Video**</a:t>
            </a:r>
          </a:p>
          <a:p>
            <a:pPr marL="342900" indent="-342900">
              <a:spcAft>
                <a:spcPts val="600"/>
              </a:spcAft>
              <a:buFont typeface="Wingdings" panose="05000000000000000000" pitchFamily="2" charset="2"/>
              <a:buChar char="§"/>
            </a:pPr>
            <a:r>
              <a:rPr lang="en-IN" sz="1400" b="1" dirty="0">
                <a:solidFill>
                  <a:schemeClr val="tx1"/>
                </a:solidFill>
                <a:latin typeface="Myriad Pro" panose="020B0503030403020204" pitchFamily="34" charset="0"/>
              </a:rPr>
              <a:t>Project Closure Statement</a:t>
            </a:r>
          </a:p>
        </p:txBody>
      </p:sp>
      <p:sp>
        <p:nvSpPr>
          <p:cNvPr id="27" name="TextBox 26">
            <a:extLst>
              <a:ext uri="{FF2B5EF4-FFF2-40B4-BE49-F238E27FC236}">
                <a16:creationId xmlns:a16="http://schemas.microsoft.com/office/drawing/2014/main" id="{94C77F0D-30FF-4E79-BE06-613323FD93B2}"/>
              </a:ext>
            </a:extLst>
          </p:cNvPr>
          <p:cNvSpPr txBox="1"/>
          <p:nvPr/>
        </p:nvSpPr>
        <p:spPr>
          <a:xfrm>
            <a:off x="8204649" y="1966003"/>
            <a:ext cx="2926079" cy="426287"/>
          </a:xfrm>
          <a:prstGeom prst="roundRect">
            <a:avLst>
              <a:gd name="adj" fmla="val 1875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Project Deliverables</a:t>
            </a:r>
          </a:p>
        </p:txBody>
      </p:sp>
    </p:spTree>
    <p:extLst>
      <p:ext uri="{BB962C8B-B14F-4D97-AF65-F5344CB8AC3E}">
        <p14:creationId xmlns:p14="http://schemas.microsoft.com/office/powerpoint/2010/main" val="2282353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normAutofit fontScale="90000"/>
          </a:bodyPr>
          <a:lstStyle/>
          <a:p>
            <a:r>
              <a:rPr lang="en-IN" dirty="0"/>
              <a:t>Development, Testing &amp; Training Strategy</a:t>
            </a:r>
            <a:br>
              <a:rPr lang="en-IN" dirty="0"/>
            </a:br>
            <a:r>
              <a:rPr lang="en-IN" sz="2200" i="1" dirty="0"/>
              <a:t>Development Strategy</a:t>
            </a:r>
            <a:endParaRPr lang="en-IN" i="1" dirty="0"/>
          </a:p>
        </p:txBody>
      </p:sp>
      <p:grpSp>
        <p:nvGrpSpPr>
          <p:cNvPr id="3" name="Group 83">
            <a:extLst>
              <a:ext uri="{FF2B5EF4-FFF2-40B4-BE49-F238E27FC236}">
                <a16:creationId xmlns:a16="http://schemas.microsoft.com/office/drawing/2014/main" id="{0A6D4506-7DF0-4EAA-9E58-7B60FC6A433F}"/>
              </a:ext>
            </a:extLst>
          </p:cNvPr>
          <p:cNvGrpSpPr>
            <a:grpSpLocks/>
          </p:cNvGrpSpPr>
          <p:nvPr/>
        </p:nvGrpSpPr>
        <p:grpSpPr bwMode="auto">
          <a:xfrm>
            <a:off x="791570" y="1132764"/>
            <a:ext cx="9498842" cy="5186149"/>
            <a:chOff x="255" y="710"/>
            <a:chExt cx="5338" cy="2820"/>
          </a:xfrm>
        </p:grpSpPr>
        <p:sp>
          <p:nvSpPr>
            <p:cNvPr id="4" name="Rectangle 4">
              <a:extLst>
                <a:ext uri="{FF2B5EF4-FFF2-40B4-BE49-F238E27FC236}">
                  <a16:creationId xmlns:a16="http://schemas.microsoft.com/office/drawing/2014/main" id="{0EB7867F-C484-4DC0-975A-6A47D851517A}"/>
                </a:ext>
              </a:extLst>
            </p:cNvPr>
            <p:cNvSpPr>
              <a:spLocks noChangeArrowheads="1"/>
            </p:cNvSpPr>
            <p:nvPr/>
          </p:nvSpPr>
          <p:spPr bwMode="auto">
            <a:xfrm>
              <a:off x="368" y="1061"/>
              <a:ext cx="609" cy="22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endParaRPr kumimoji="0" lang="en-US" altLang="en-US" sz="900" b="0" i="0" u="none" strike="noStrike" kern="0" cap="none" spc="0" normalizeH="0" baseline="0" noProof="0">
                <a:ln>
                  <a:noFill/>
                </a:ln>
                <a:solidFill>
                  <a:srgbClr val="000000"/>
                </a:solidFill>
                <a:effectLst/>
                <a:uLnTx/>
                <a:uFillTx/>
                <a:latin typeface="Optima" charset="0"/>
              </a:endParaRPr>
            </a:p>
            <a:p>
              <a:pPr marL="0" marR="0" lvl="0" indent="0" algn="ctr" defTabSz="917575" eaLnBrk="0" fontAlgn="base" latinLnBrk="0" hangingPunct="0">
                <a:lnSpc>
                  <a:spcPct val="90000"/>
                </a:lnSpc>
                <a:spcBef>
                  <a:spcPct val="0"/>
                </a:spcBef>
                <a:spcAft>
                  <a:spcPct val="0"/>
                </a:spcAft>
                <a:buClrTx/>
                <a:buSzTx/>
                <a:buFontTx/>
                <a:buNone/>
                <a:tabLst/>
                <a:defRPr/>
              </a:pPr>
              <a:endParaRPr kumimoji="0" lang="en-US" altLang="en-US" sz="900" b="0" i="0" u="none" strike="noStrike" kern="0" cap="none" spc="0" normalizeH="0" baseline="0" noProof="0">
                <a:ln>
                  <a:noFill/>
                </a:ln>
                <a:solidFill>
                  <a:srgbClr val="000000"/>
                </a:solidFill>
                <a:effectLst/>
                <a:uLnTx/>
                <a:uFillTx/>
                <a:latin typeface="Optima" charset="0"/>
              </a:endParaRPr>
            </a:p>
          </p:txBody>
        </p:sp>
        <p:sp>
          <p:nvSpPr>
            <p:cNvPr id="5" name="Rectangle 5">
              <a:extLst>
                <a:ext uri="{FF2B5EF4-FFF2-40B4-BE49-F238E27FC236}">
                  <a16:creationId xmlns:a16="http://schemas.microsoft.com/office/drawing/2014/main" id="{7603590A-4AAA-4AF3-B4F7-A6E5F24983BA}"/>
                </a:ext>
              </a:extLst>
            </p:cNvPr>
            <p:cNvSpPr>
              <a:spLocks noChangeArrowheads="1"/>
            </p:cNvSpPr>
            <p:nvPr/>
          </p:nvSpPr>
          <p:spPr bwMode="auto">
            <a:xfrm>
              <a:off x="459" y="1157"/>
              <a:ext cx="610" cy="22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endParaRPr kumimoji="0" lang="en-US" altLang="en-US" sz="900" b="0" i="0" u="none" strike="noStrike" kern="0" cap="none" spc="0" normalizeH="0" baseline="0" noProof="0">
                <a:ln>
                  <a:noFill/>
                </a:ln>
                <a:solidFill>
                  <a:srgbClr val="000000"/>
                </a:solidFill>
                <a:effectLst/>
                <a:uLnTx/>
                <a:uFillTx/>
                <a:latin typeface="Optima" charset="0"/>
              </a:endParaRPr>
            </a:p>
            <a:p>
              <a:pPr marL="0" marR="0" lvl="0" indent="0" algn="ctr" defTabSz="917575" eaLnBrk="0" fontAlgn="base" latinLnBrk="0" hangingPunct="0">
                <a:lnSpc>
                  <a:spcPct val="90000"/>
                </a:lnSpc>
                <a:spcBef>
                  <a:spcPct val="0"/>
                </a:spcBef>
                <a:spcAft>
                  <a:spcPct val="0"/>
                </a:spcAft>
                <a:buClrTx/>
                <a:buSzTx/>
                <a:buFontTx/>
                <a:buNone/>
                <a:tabLst/>
                <a:defRPr/>
              </a:pPr>
              <a:endParaRPr kumimoji="0" lang="en-US" altLang="en-US" sz="900" b="0" i="0" u="none" strike="noStrike" kern="0" cap="none" spc="0" normalizeH="0" baseline="0" noProof="0">
                <a:ln>
                  <a:noFill/>
                </a:ln>
                <a:solidFill>
                  <a:srgbClr val="000000"/>
                </a:solidFill>
                <a:effectLst/>
                <a:uLnTx/>
                <a:uFillTx/>
                <a:latin typeface="Optima" charset="0"/>
              </a:endParaRPr>
            </a:p>
          </p:txBody>
        </p:sp>
        <p:sp>
          <p:nvSpPr>
            <p:cNvPr id="6" name="Rectangle 6">
              <a:extLst>
                <a:ext uri="{FF2B5EF4-FFF2-40B4-BE49-F238E27FC236}">
                  <a16:creationId xmlns:a16="http://schemas.microsoft.com/office/drawing/2014/main" id="{EE159F80-34A3-439F-9D28-0FCBBA9CB8E6}"/>
                </a:ext>
              </a:extLst>
            </p:cNvPr>
            <p:cNvSpPr>
              <a:spLocks noChangeArrowheads="1"/>
            </p:cNvSpPr>
            <p:nvPr/>
          </p:nvSpPr>
          <p:spPr bwMode="auto">
            <a:xfrm>
              <a:off x="551" y="1253"/>
              <a:ext cx="694" cy="24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Optima" charset="0"/>
                </a:rPr>
                <a:t>Business</a:t>
              </a:r>
            </a:p>
            <a:p>
              <a:pPr marL="0" marR="0" lvl="0" indent="0" algn="ctr" defTabSz="917575"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Optima" charset="0"/>
                </a:rPr>
                <a:t>Requirements</a:t>
              </a:r>
            </a:p>
          </p:txBody>
        </p:sp>
        <p:sp>
          <p:nvSpPr>
            <p:cNvPr id="7" name="Rectangle 7">
              <a:extLst>
                <a:ext uri="{FF2B5EF4-FFF2-40B4-BE49-F238E27FC236}">
                  <a16:creationId xmlns:a16="http://schemas.microsoft.com/office/drawing/2014/main" id="{E3502A2A-4927-43B3-A97D-8AEB1D181B0A}"/>
                </a:ext>
              </a:extLst>
            </p:cNvPr>
            <p:cNvSpPr>
              <a:spLocks noChangeArrowheads="1"/>
            </p:cNvSpPr>
            <p:nvPr/>
          </p:nvSpPr>
          <p:spPr bwMode="auto">
            <a:xfrm>
              <a:off x="255" y="710"/>
              <a:ext cx="912" cy="247"/>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outerShdw blurRad="38100" dist="38100" dir="2700000" algn="tl">
                      <a:srgbClr val="C0C0C0"/>
                    </a:outerShdw>
                  </a:effectLst>
                  <a:uLnTx/>
                  <a:uFillTx/>
                  <a:latin typeface="Optima" charset="0"/>
                </a:rPr>
                <a:t>Project</a:t>
              </a:r>
            </a:p>
          </p:txBody>
        </p:sp>
        <p:sp>
          <p:nvSpPr>
            <p:cNvPr id="8" name="AutoShape 8">
              <a:extLst>
                <a:ext uri="{FF2B5EF4-FFF2-40B4-BE49-F238E27FC236}">
                  <a16:creationId xmlns:a16="http://schemas.microsoft.com/office/drawing/2014/main" id="{B40D5768-402A-4AB1-B678-2D71028C3DFC}"/>
                </a:ext>
              </a:extLst>
            </p:cNvPr>
            <p:cNvSpPr>
              <a:spLocks noChangeArrowheads="1"/>
            </p:cNvSpPr>
            <p:nvPr/>
          </p:nvSpPr>
          <p:spPr bwMode="auto">
            <a:xfrm>
              <a:off x="623" y="950"/>
              <a:ext cx="112" cy="112"/>
            </a:xfrm>
            <a:prstGeom prst="downArrow">
              <a:avLst>
                <a:gd name="adj1" fmla="val 50000"/>
                <a:gd name="adj2" fmla="val 50079"/>
              </a:avLst>
            </a:prstGeom>
            <a:solidFill>
              <a:srgbClr val="FFFFFF"/>
            </a:solidFill>
            <a:ln w="25400">
              <a:solidFill>
                <a:srgbClr val="000000"/>
              </a:solidFill>
              <a:miter lim="800000"/>
              <a:headEnd/>
              <a:tailEnd/>
            </a:ln>
            <a:effectLst>
              <a:outerShdw dist="35921" dir="2700000" algn="ctr" rotWithShape="0">
                <a:srgbClr val="FFFFFF"/>
              </a:outerShdw>
            </a:effec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nvGrpSpPr>
            <p:cNvPr id="9" name="Group 9">
              <a:extLst>
                <a:ext uri="{FF2B5EF4-FFF2-40B4-BE49-F238E27FC236}">
                  <a16:creationId xmlns:a16="http://schemas.microsoft.com/office/drawing/2014/main" id="{C591F459-42AD-4E43-80B8-A264CF39F38F}"/>
                </a:ext>
              </a:extLst>
            </p:cNvPr>
            <p:cNvGrpSpPr>
              <a:grpSpLocks/>
            </p:cNvGrpSpPr>
            <p:nvPr/>
          </p:nvGrpSpPr>
          <p:grpSpPr bwMode="auto">
            <a:xfrm>
              <a:off x="4781" y="1069"/>
              <a:ext cx="536" cy="409"/>
              <a:chOff x="4892" y="3506"/>
              <a:chExt cx="536" cy="409"/>
            </a:xfrm>
          </p:grpSpPr>
          <p:sp>
            <p:nvSpPr>
              <p:cNvPr id="70" name="Rectangle 10">
                <a:extLst>
                  <a:ext uri="{FF2B5EF4-FFF2-40B4-BE49-F238E27FC236}">
                    <a16:creationId xmlns:a16="http://schemas.microsoft.com/office/drawing/2014/main" id="{E705096A-05DF-4184-B1C8-BE8DB921297D}"/>
                  </a:ext>
                </a:extLst>
              </p:cNvPr>
              <p:cNvSpPr>
                <a:spLocks noChangeArrowheads="1"/>
              </p:cNvSpPr>
              <p:nvPr/>
            </p:nvSpPr>
            <p:spPr bwMode="auto">
              <a:xfrm>
                <a:off x="4892" y="3506"/>
                <a:ext cx="532" cy="408"/>
              </a:xfrm>
              <a:prstGeom prst="rect">
                <a:avLst/>
              </a:prstGeom>
              <a:solidFill>
                <a:srgbClr val="F0CD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71" name="Rectangle 11">
                <a:extLst>
                  <a:ext uri="{FF2B5EF4-FFF2-40B4-BE49-F238E27FC236}">
                    <a16:creationId xmlns:a16="http://schemas.microsoft.com/office/drawing/2014/main" id="{D9044610-AC47-4EFA-82D6-3B810BC2FB8D}"/>
                  </a:ext>
                </a:extLst>
              </p:cNvPr>
              <p:cNvSpPr>
                <a:spLocks noChangeArrowheads="1"/>
              </p:cNvSpPr>
              <p:nvPr/>
            </p:nvSpPr>
            <p:spPr bwMode="auto">
              <a:xfrm>
                <a:off x="4956" y="3555"/>
                <a:ext cx="404" cy="310"/>
              </a:xfrm>
              <a:prstGeom prst="rect">
                <a:avLst/>
              </a:prstGeom>
              <a:solidFill>
                <a:srgbClr val="F0CD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72" name="Line 12">
                <a:extLst>
                  <a:ext uri="{FF2B5EF4-FFF2-40B4-BE49-F238E27FC236}">
                    <a16:creationId xmlns:a16="http://schemas.microsoft.com/office/drawing/2014/main" id="{94A19989-B78C-4870-BAB7-E02B96652E01}"/>
                  </a:ext>
                </a:extLst>
              </p:cNvPr>
              <p:cNvSpPr>
                <a:spLocks noChangeShapeType="1"/>
              </p:cNvSpPr>
              <p:nvPr/>
            </p:nvSpPr>
            <p:spPr bwMode="auto">
              <a:xfrm>
                <a:off x="4896" y="3509"/>
                <a:ext cx="57" cy="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73" name="Line 13">
                <a:extLst>
                  <a:ext uri="{FF2B5EF4-FFF2-40B4-BE49-F238E27FC236}">
                    <a16:creationId xmlns:a16="http://schemas.microsoft.com/office/drawing/2014/main" id="{E4FBB5F3-B04C-4A9D-BE5C-117E188AA07B}"/>
                  </a:ext>
                </a:extLst>
              </p:cNvPr>
              <p:cNvSpPr>
                <a:spLocks noChangeShapeType="1"/>
              </p:cNvSpPr>
              <p:nvPr/>
            </p:nvSpPr>
            <p:spPr bwMode="auto">
              <a:xfrm flipV="1">
                <a:off x="4893" y="3873"/>
                <a:ext cx="57" cy="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74" name="Line 14">
                <a:extLst>
                  <a:ext uri="{FF2B5EF4-FFF2-40B4-BE49-F238E27FC236}">
                    <a16:creationId xmlns:a16="http://schemas.microsoft.com/office/drawing/2014/main" id="{986CD8C5-B511-4F37-8AC4-D0D88C376FA8}"/>
                  </a:ext>
                </a:extLst>
              </p:cNvPr>
              <p:cNvSpPr>
                <a:spLocks noChangeShapeType="1"/>
              </p:cNvSpPr>
              <p:nvPr/>
            </p:nvSpPr>
            <p:spPr bwMode="auto">
              <a:xfrm flipH="1">
                <a:off x="5371" y="3509"/>
                <a:ext cx="57" cy="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75" name="Line 15">
                <a:extLst>
                  <a:ext uri="{FF2B5EF4-FFF2-40B4-BE49-F238E27FC236}">
                    <a16:creationId xmlns:a16="http://schemas.microsoft.com/office/drawing/2014/main" id="{F4C25C73-890D-4842-9704-62521413C133}"/>
                  </a:ext>
                </a:extLst>
              </p:cNvPr>
              <p:cNvSpPr>
                <a:spLocks noChangeShapeType="1"/>
              </p:cNvSpPr>
              <p:nvPr/>
            </p:nvSpPr>
            <p:spPr bwMode="auto">
              <a:xfrm flipH="1" flipV="1">
                <a:off x="5368" y="3873"/>
                <a:ext cx="57" cy="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sp>
          <p:nvSpPr>
            <p:cNvPr id="10" name="Rectangle 16">
              <a:extLst>
                <a:ext uri="{FF2B5EF4-FFF2-40B4-BE49-F238E27FC236}">
                  <a16:creationId xmlns:a16="http://schemas.microsoft.com/office/drawing/2014/main" id="{BCCD8318-E43F-4E15-A3DC-0F8DBC715152}"/>
                </a:ext>
              </a:extLst>
            </p:cNvPr>
            <p:cNvSpPr>
              <a:spLocks noChangeArrowheads="1"/>
            </p:cNvSpPr>
            <p:nvPr/>
          </p:nvSpPr>
          <p:spPr bwMode="auto">
            <a:xfrm>
              <a:off x="4840" y="1146"/>
              <a:ext cx="417" cy="23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ABAP Objects</a:t>
              </a:r>
            </a:p>
          </p:txBody>
        </p:sp>
        <p:sp>
          <p:nvSpPr>
            <p:cNvPr id="11" name="Rectangle 17">
              <a:extLst>
                <a:ext uri="{FF2B5EF4-FFF2-40B4-BE49-F238E27FC236}">
                  <a16:creationId xmlns:a16="http://schemas.microsoft.com/office/drawing/2014/main" id="{2722E076-8EAA-4BB5-A092-750020646E9B}"/>
                </a:ext>
              </a:extLst>
            </p:cNvPr>
            <p:cNvSpPr>
              <a:spLocks noChangeArrowheads="1"/>
            </p:cNvSpPr>
            <p:nvPr/>
          </p:nvSpPr>
          <p:spPr bwMode="auto">
            <a:xfrm>
              <a:off x="750" y="1545"/>
              <a:ext cx="4703" cy="186"/>
            </a:xfrm>
            <a:prstGeom prst="rect">
              <a:avLst/>
            </a:prstGeom>
            <a:solidFill>
              <a:srgbClr val="F0CD96"/>
            </a:solidFill>
            <a:ln w="12700">
              <a:solidFill>
                <a:srgbClr val="F0CD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0" cap="none" spc="0" normalizeH="0" baseline="0" noProof="0">
                  <a:ln>
                    <a:noFill/>
                  </a:ln>
                  <a:solidFill>
                    <a:srgbClr val="000000"/>
                  </a:solidFill>
                  <a:effectLst/>
                  <a:uLnTx/>
                  <a:uFillTx/>
                  <a:latin typeface="Optima" charset="0"/>
                </a:rPr>
                <a:t>Development Process</a:t>
              </a:r>
            </a:p>
          </p:txBody>
        </p:sp>
        <p:sp>
          <p:nvSpPr>
            <p:cNvPr id="12" name="Freeform 21">
              <a:extLst>
                <a:ext uri="{FF2B5EF4-FFF2-40B4-BE49-F238E27FC236}">
                  <a16:creationId xmlns:a16="http://schemas.microsoft.com/office/drawing/2014/main" id="{1302F3B1-545E-41F2-8AA2-C9C9B47B1F2E}"/>
                </a:ext>
              </a:extLst>
            </p:cNvPr>
            <p:cNvSpPr>
              <a:spLocks/>
            </p:cNvSpPr>
            <p:nvPr/>
          </p:nvSpPr>
          <p:spPr bwMode="auto">
            <a:xfrm>
              <a:off x="1369" y="1766"/>
              <a:ext cx="587" cy="148"/>
            </a:xfrm>
            <a:custGeom>
              <a:avLst/>
              <a:gdLst>
                <a:gd name="T0" fmla="*/ 0 w 587"/>
                <a:gd name="T1" fmla="*/ 36 h 148"/>
                <a:gd name="T2" fmla="*/ 0 w 587"/>
                <a:gd name="T3" fmla="*/ 109 h 148"/>
                <a:gd name="T4" fmla="*/ 475 w 587"/>
                <a:gd name="T5" fmla="*/ 109 h 148"/>
                <a:gd name="T6" fmla="*/ 475 w 587"/>
                <a:gd name="T7" fmla="*/ 147 h 148"/>
                <a:gd name="T8" fmla="*/ 586 w 587"/>
                <a:gd name="T9" fmla="*/ 73 h 148"/>
                <a:gd name="T10" fmla="*/ 475 w 587"/>
                <a:gd name="T11" fmla="*/ 0 h 148"/>
                <a:gd name="T12" fmla="*/ 475 w 587"/>
                <a:gd name="T13" fmla="*/ 36 h 148"/>
                <a:gd name="T14" fmla="*/ 0 w 587"/>
                <a:gd name="T15" fmla="*/ 36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148">
                  <a:moveTo>
                    <a:pt x="0" y="36"/>
                  </a:moveTo>
                  <a:lnTo>
                    <a:pt x="0" y="109"/>
                  </a:lnTo>
                  <a:lnTo>
                    <a:pt x="475" y="109"/>
                  </a:lnTo>
                  <a:lnTo>
                    <a:pt x="475" y="147"/>
                  </a:lnTo>
                  <a:lnTo>
                    <a:pt x="586" y="73"/>
                  </a:lnTo>
                  <a:lnTo>
                    <a:pt x="475" y="0"/>
                  </a:lnTo>
                  <a:lnTo>
                    <a:pt x="475" y="36"/>
                  </a:lnTo>
                  <a:lnTo>
                    <a:pt x="0" y="36"/>
                  </a:lnTo>
                </a:path>
              </a:pathLst>
            </a:custGeom>
            <a:gradFill rotWithShape="0">
              <a:gsLst>
                <a:gs pos="0">
                  <a:srgbClr val="BBBBFF"/>
                </a:gs>
                <a:gs pos="100000">
                  <a:srgbClr val="000000"/>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13" name="Rectangle 23">
              <a:extLst>
                <a:ext uri="{FF2B5EF4-FFF2-40B4-BE49-F238E27FC236}">
                  <a16:creationId xmlns:a16="http://schemas.microsoft.com/office/drawing/2014/main" id="{78543BE2-043C-499C-B3E3-2A67D54FC66A}"/>
                </a:ext>
              </a:extLst>
            </p:cNvPr>
            <p:cNvSpPr>
              <a:spLocks noChangeArrowheads="1"/>
            </p:cNvSpPr>
            <p:nvPr/>
          </p:nvSpPr>
          <p:spPr bwMode="auto">
            <a:xfrm>
              <a:off x="1920" y="1766"/>
              <a:ext cx="450"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000000"/>
                  </a:solidFill>
                  <a:effectLst/>
                  <a:uLnTx/>
                  <a:uFillTx/>
                  <a:latin typeface="Optima" charset="0"/>
                </a:rPr>
                <a:t>Analysis</a:t>
              </a:r>
            </a:p>
          </p:txBody>
        </p:sp>
        <p:sp>
          <p:nvSpPr>
            <p:cNvPr id="14" name="Rectangle 24">
              <a:extLst>
                <a:ext uri="{FF2B5EF4-FFF2-40B4-BE49-F238E27FC236}">
                  <a16:creationId xmlns:a16="http://schemas.microsoft.com/office/drawing/2014/main" id="{D0189101-542C-4A2F-8F33-7B41B3D9C3C8}"/>
                </a:ext>
              </a:extLst>
            </p:cNvPr>
            <p:cNvSpPr>
              <a:spLocks noChangeArrowheads="1"/>
            </p:cNvSpPr>
            <p:nvPr/>
          </p:nvSpPr>
          <p:spPr bwMode="auto">
            <a:xfrm>
              <a:off x="3351" y="1766"/>
              <a:ext cx="30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000000"/>
                  </a:solidFill>
                  <a:effectLst/>
                  <a:uLnTx/>
                  <a:uFillTx/>
                  <a:latin typeface="Optima" charset="0"/>
                </a:rPr>
                <a:t>Code</a:t>
              </a:r>
            </a:p>
          </p:txBody>
        </p:sp>
        <p:sp>
          <p:nvSpPr>
            <p:cNvPr id="15" name="Rectangle 22">
              <a:extLst>
                <a:ext uri="{FF2B5EF4-FFF2-40B4-BE49-F238E27FC236}">
                  <a16:creationId xmlns:a16="http://schemas.microsoft.com/office/drawing/2014/main" id="{B654105B-6390-424D-BA98-D2E33D59D6BF}"/>
                </a:ext>
              </a:extLst>
            </p:cNvPr>
            <p:cNvSpPr>
              <a:spLocks noChangeArrowheads="1"/>
            </p:cNvSpPr>
            <p:nvPr/>
          </p:nvSpPr>
          <p:spPr bwMode="auto">
            <a:xfrm>
              <a:off x="1136" y="2003"/>
              <a:ext cx="3901" cy="591"/>
            </a:xfrm>
            <a:prstGeom prst="rect">
              <a:avLst/>
            </a:prstGeom>
            <a:solidFill>
              <a:srgbClr val="F0CD9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 name="Rectangle 25">
              <a:extLst>
                <a:ext uri="{FF2B5EF4-FFF2-40B4-BE49-F238E27FC236}">
                  <a16:creationId xmlns:a16="http://schemas.microsoft.com/office/drawing/2014/main" id="{100C08A7-F0B8-4E43-87CE-415245BA6950}"/>
                </a:ext>
              </a:extLst>
            </p:cNvPr>
            <p:cNvSpPr>
              <a:spLocks noChangeArrowheads="1"/>
            </p:cNvSpPr>
            <p:nvPr/>
          </p:nvSpPr>
          <p:spPr bwMode="auto">
            <a:xfrm>
              <a:off x="4675" y="1766"/>
              <a:ext cx="71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000000"/>
                  </a:solidFill>
                  <a:effectLst/>
                  <a:uLnTx/>
                  <a:uFillTx/>
                  <a:latin typeface="Optima" charset="0"/>
                </a:rPr>
                <a:t>Client Testing</a:t>
              </a:r>
            </a:p>
          </p:txBody>
        </p:sp>
        <p:grpSp>
          <p:nvGrpSpPr>
            <p:cNvPr id="17" name="Group 26">
              <a:extLst>
                <a:ext uri="{FF2B5EF4-FFF2-40B4-BE49-F238E27FC236}">
                  <a16:creationId xmlns:a16="http://schemas.microsoft.com/office/drawing/2014/main" id="{17B6A799-6DA7-4E35-ABE6-A39A6D067AB0}"/>
                </a:ext>
              </a:extLst>
            </p:cNvPr>
            <p:cNvGrpSpPr>
              <a:grpSpLocks/>
            </p:cNvGrpSpPr>
            <p:nvPr/>
          </p:nvGrpSpPr>
          <p:grpSpPr bwMode="auto">
            <a:xfrm>
              <a:off x="3135" y="2192"/>
              <a:ext cx="741" cy="350"/>
              <a:chOff x="3246" y="2923"/>
              <a:chExt cx="741" cy="350"/>
            </a:xfrm>
          </p:grpSpPr>
          <p:sp>
            <p:nvSpPr>
              <p:cNvPr id="68" name="Freeform 27">
                <a:extLst>
                  <a:ext uri="{FF2B5EF4-FFF2-40B4-BE49-F238E27FC236}">
                    <a16:creationId xmlns:a16="http://schemas.microsoft.com/office/drawing/2014/main" id="{FF171580-FD41-43AA-B272-162EA773FA30}"/>
                  </a:ext>
                </a:extLst>
              </p:cNvPr>
              <p:cNvSpPr>
                <a:spLocks/>
              </p:cNvSpPr>
              <p:nvPr/>
            </p:nvSpPr>
            <p:spPr bwMode="auto">
              <a:xfrm>
                <a:off x="3246" y="2923"/>
                <a:ext cx="708" cy="311"/>
              </a:xfrm>
              <a:custGeom>
                <a:avLst/>
                <a:gdLst>
                  <a:gd name="T0" fmla="*/ 0 w 708"/>
                  <a:gd name="T1" fmla="*/ 0 h 311"/>
                  <a:gd name="T2" fmla="*/ 571 w 708"/>
                  <a:gd name="T3" fmla="*/ 0 h 311"/>
                  <a:gd name="T4" fmla="*/ 707 w 708"/>
                  <a:gd name="T5" fmla="*/ 155 h 311"/>
                  <a:gd name="T6" fmla="*/ 571 w 708"/>
                  <a:gd name="T7" fmla="*/ 310 h 311"/>
                  <a:gd name="T8" fmla="*/ 0 w 708"/>
                  <a:gd name="T9" fmla="*/ 310 h 311"/>
                  <a:gd name="T10" fmla="*/ 134 w 708"/>
                  <a:gd name="T11" fmla="*/ 155 h 311"/>
                  <a:gd name="T12" fmla="*/ 0 w 708"/>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08" h="311">
                    <a:moveTo>
                      <a:pt x="0" y="0"/>
                    </a:moveTo>
                    <a:lnTo>
                      <a:pt x="571" y="0"/>
                    </a:lnTo>
                    <a:lnTo>
                      <a:pt x="707" y="155"/>
                    </a:lnTo>
                    <a:lnTo>
                      <a:pt x="571" y="310"/>
                    </a:lnTo>
                    <a:lnTo>
                      <a:pt x="0" y="310"/>
                    </a:lnTo>
                    <a:lnTo>
                      <a:pt x="134" y="155"/>
                    </a:lnTo>
                    <a:lnTo>
                      <a:pt x="0" y="0"/>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69" name="Freeform 28">
                <a:extLst>
                  <a:ext uri="{FF2B5EF4-FFF2-40B4-BE49-F238E27FC236}">
                    <a16:creationId xmlns:a16="http://schemas.microsoft.com/office/drawing/2014/main" id="{88E7F624-D352-471A-B80A-331F7F0A7630}"/>
                  </a:ext>
                </a:extLst>
              </p:cNvPr>
              <p:cNvSpPr>
                <a:spLocks/>
              </p:cNvSpPr>
              <p:nvPr/>
            </p:nvSpPr>
            <p:spPr bwMode="auto">
              <a:xfrm>
                <a:off x="3246" y="3077"/>
                <a:ext cx="741" cy="196"/>
              </a:xfrm>
              <a:custGeom>
                <a:avLst/>
                <a:gdLst>
                  <a:gd name="T0" fmla="*/ 0 w 741"/>
                  <a:gd name="T1" fmla="*/ 155 h 196"/>
                  <a:gd name="T2" fmla="*/ 34 w 741"/>
                  <a:gd name="T3" fmla="*/ 195 h 196"/>
                  <a:gd name="T4" fmla="*/ 604 w 741"/>
                  <a:gd name="T5" fmla="*/ 195 h 196"/>
                  <a:gd name="T6" fmla="*/ 740 w 741"/>
                  <a:gd name="T7" fmla="*/ 39 h 196"/>
                  <a:gd name="T8" fmla="*/ 705 w 741"/>
                  <a:gd name="T9" fmla="*/ 0 h 196"/>
                  <a:gd name="T10" fmla="*/ 570 w 741"/>
                  <a:gd name="T11" fmla="*/ 155 h 196"/>
                  <a:gd name="T12" fmla="*/ 0 w 741"/>
                  <a:gd name="T13" fmla="*/ 155 h 196"/>
                </a:gdLst>
                <a:ahLst/>
                <a:cxnLst>
                  <a:cxn ang="0">
                    <a:pos x="T0" y="T1"/>
                  </a:cxn>
                  <a:cxn ang="0">
                    <a:pos x="T2" y="T3"/>
                  </a:cxn>
                  <a:cxn ang="0">
                    <a:pos x="T4" y="T5"/>
                  </a:cxn>
                  <a:cxn ang="0">
                    <a:pos x="T6" y="T7"/>
                  </a:cxn>
                  <a:cxn ang="0">
                    <a:pos x="T8" y="T9"/>
                  </a:cxn>
                  <a:cxn ang="0">
                    <a:pos x="T10" y="T11"/>
                  </a:cxn>
                  <a:cxn ang="0">
                    <a:pos x="T12" y="T13"/>
                  </a:cxn>
                </a:cxnLst>
                <a:rect l="0" t="0" r="r" b="b"/>
                <a:pathLst>
                  <a:path w="741" h="196">
                    <a:moveTo>
                      <a:pt x="0" y="155"/>
                    </a:moveTo>
                    <a:lnTo>
                      <a:pt x="34" y="195"/>
                    </a:lnTo>
                    <a:lnTo>
                      <a:pt x="604" y="195"/>
                    </a:lnTo>
                    <a:lnTo>
                      <a:pt x="740" y="39"/>
                    </a:lnTo>
                    <a:lnTo>
                      <a:pt x="705" y="0"/>
                    </a:lnTo>
                    <a:lnTo>
                      <a:pt x="570" y="155"/>
                    </a:lnTo>
                    <a:lnTo>
                      <a:pt x="0" y="155"/>
                    </a:lnTo>
                  </a:path>
                </a:pathLst>
              </a:custGeom>
              <a:gradFill rotWithShape="0">
                <a:gsLst>
                  <a:gs pos="0">
                    <a:srgbClr val="FFFFFF"/>
                  </a:gs>
                  <a:gs pos="100000">
                    <a:srgbClr val="FFFFFF">
                      <a:gamma/>
                      <a:shade val="0"/>
                      <a:invGamma/>
                    </a:srgbClr>
                  </a:gs>
                </a:gsLst>
                <a:lin ang="540000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grpSp>
          <p:nvGrpSpPr>
            <p:cNvPr id="18" name="Group 29">
              <a:extLst>
                <a:ext uri="{FF2B5EF4-FFF2-40B4-BE49-F238E27FC236}">
                  <a16:creationId xmlns:a16="http://schemas.microsoft.com/office/drawing/2014/main" id="{86D561C5-CC55-4EBA-B26A-AF0189DF65A3}"/>
                </a:ext>
              </a:extLst>
            </p:cNvPr>
            <p:cNvGrpSpPr>
              <a:grpSpLocks/>
            </p:cNvGrpSpPr>
            <p:nvPr/>
          </p:nvGrpSpPr>
          <p:grpSpPr bwMode="auto">
            <a:xfrm>
              <a:off x="3818" y="2200"/>
              <a:ext cx="740" cy="350"/>
              <a:chOff x="3929" y="2931"/>
              <a:chExt cx="740" cy="350"/>
            </a:xfrm>
          </p:grpSpPr>
          <p:sp>
            <p:nvSpPr>
              <p:cNvPr id="66" name="Freeform 30">
                <a:extLst>
                  <a:ext uri="{FF2B5EF4-FFF2-40B4-BE49-F238E27FC236}">
                    <a16:creationId xmlns:a16="http://schemas.microsoft.com/office/drawing/2014/main" id="{14B9F76C-1DA5-4233-AE10-7F4DCD9B91E0}"/>
                  </a:ext>
                </a:extLst>
              </p:cNvPr>
              <p:cNvSpPr>
                <a:spLocks/>
              </p:cNvSpPr>
              <p:nvPr/>
            </p:nvSpPr>
            <p:spPr bwMode="auto">
              <a:xfrm>
                <a:off x="3929" y="2931"/>
                <a:ext cx="707" cy="311"/>
              </a:xfrm>
              <a:custGeom>
                <a:avLst/>
                <a:gdLst>
                  <a:gd name="T0" fmla="*/ 0 w 707"/>
                  <a:gd name="T1" fmla="*/ 0 h 311"/>
                  <a:gd name="T2" fmla="*/ 570 w 707"/>
                  <a:gd name="T3" fmla="*/ 0 h 311"/>
                  <a:gd name="T4" fmla="*/ 706 w 707"/>
                  <a:gd name="T5" fmla="*/ 155 h 311"/>
                  <a:gd name="T6" fmla="*/ 570 w 707"/>
                  <a:gd name="T7" fmla="*/ 310 h 311"/>
                  <a:gd name="T8" fmla="*/ 0 w 707"/>
                  <a:gd name="T9" fmla="*/ 310 h 311"/>
                  <a:gd name="T10" fmla="*/ 133 w 707"/>
                  <a:gd name="T11" fmla="*/ 155 h 311"/>
                  <a:gd name="T12" fmla="*/ 0 w 707"/>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07" h="311">
                    <a:moveTo>
                      <a:pt x="0" y="0"/>
                    </a:moveTo>
                    <a:lnTo>
                      <a:pt x="570" y="0"/>
                    </a:lnTo>
                    <a:lnTo>
                      <a:pt x="706" y="155"/>
                    </a:lnTo>
                    <a:lnTo>
                      <a:pt x="570" y="310"/>
                    </a:lnTo>
                    <a:lnTo>
                      <a:pt x="0" y="310"/>
                    </a:lnTo>
                    <a:lnTo>
                      <a:pt x="133" y="155"/>
                    </a:lnTo>
                    <a:lnTo>
                      <a:pt x="0" y="0"/>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67" name="Freeform 31">
                <a:extLst>
                  <a:ext uri="{FF2B5EF4-FFF2-40B4-BE49-F238E27FC236}">
                    <a16:creationId xmlns:a16="http://schemas.microsoft.com/office/drawing/2014/main" id="{563A8F37-E4EE-4A74-ACE9-A98634CF4F32}"/>
                  </a:ext>
                </a:extLst>
              </p:cNvPr>
              <p:cNvSpPr>
                <a:spLocks/>
              </p:cNvSpPr>
              <p:nvPr/>
            </p:nvSpPr>
            <p:spPr bwMode="auto">
              <a:xfrm>
                <a:off x="3929" y="3085"/>
                <a:ext cx="740" cy="196"/>
              </a:xfrm>
              <a:custGeom>
                <a:avLst/>
                <a:gdLst>
                  <a:gd name="T0" fmla="*/ 0 w 740"/>
                  <a:gd name="T1" fmla="*/ 155 h 196"/>
                  <a:gd name="T2" fmla="*/ 34 w 740"/>
                  <a:gd name="T3" fmla="*/ 195 h 196"/>
                  <a:gd name="T4" fmla="*/ 603 w 740"/>
                  <a:gd name="T5" fmla="*/ 195 h 196"/>
                  <a:gd name="T6" fmla="*/ 739 w 740"/>
                  <a:gd name="T7" fmla="*/ 39 h 196"/>
                  <a:gd name="T8" fmla="*/ 704 w 740"/>
                  <a:gd name="T9" fmla="*/ 0 h 196"/>
                  <a:gd name="T10" fmla="*/ 570 w 740"/>
                  <a:gd name="T11" fmla="*/ 155 h 196"/>
                  <a:gd name="T12" fmla="*/ 0 w 740"/>
                  <a:gd name="T13" fmla="*/ 155 h 196"/>
                </a:gdLst>
                <a:ahLst/>
                <a:cxnLst>
                  <a:cxn ang="0">
                    <a:pos x="T0" y="T1"/>
                  </a:cxn>
                  <a:cxn ang="0">
                    <a:pos x="T2" y="T3"/>
                  </a:cxn>
                  <a:cxn ang="0">
                    <a:pos x="T4" y="T5"/>
                  </a:cxn>
                  <a:cxn ang="0">
                    <a:pos x="T6" y="T7"/>
                  </a:cxn>
                  <a:cxn ang="0">
                    <a:pos x="T8" y="T9"/>
                  </a:cxn>
                  <a:cxn ang="0">
                    <a:pos x="T10" y="T11"/>
                  </a:cxn>
                  <a:cxn ang="0">
                    <a:pos x="T12" y="T13"/>
                  </a:cxn>
                </a:cxnLst>
                <a:rect l="0" t="0" r="r" b="b"/>
                <a:pathLst>
                  <a:path w="740" h="196">
                    <a:moveTo>
                      <a:pt x="0" y="155"/>
                    </a:moveTo>
                    <a:lnTo>
                      <a:pt x="34" y="195"/>
                    </a:lnTo>
                    <a:lnTo>
                      <a:pt x="603" y="195"/>
                    </a:lnTo>
                    <a:lnTo>
                      <a:pt x="739" y="39"/>
                    </a:lnTo>
                    <a:lnTo>
                      <a:pt x="704" y="0"/>
                    </a:lnTo>
                    <a:lnTo>
                      <a:pt x="570" y="155"/>
                    </a:lnTo>
                    <a:lnTo>
                      <a:pt x="0" y="155"/>
                    </a:lnTo>
                  </a:path>
                </a:pathLst>
              </a:custGeom>
              <a:gradFill rotWithShape="0">
                <a:gsLst>
                  <a:gs pos="0">
                    <a:srgbClr val="FFFFFF"/>
                  </a:gs>
                  <a:gs pos="100000">
                    <a:srgbClr val="FFFFFF">
                      <a:gamma/>
                      <a:shade val="0"/>
                      <a:invGamma/>
                    </a:srgbClr>
                  </a:gs>
                </a:gsLst>
                <a:lin ang="540000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sp>
          <p:nvSpPr>
            <p:cNvPr id="19" name="Rectangle 32">
              <a:hlinkClick r:id="rId2" action="ppaction://program"/>
              <a:extLst>
                <a:ext uri="{FF2B5EF4-FFF2-40B4-BE49-F238E27FC236}">
                  <a16:creationId xmlns:a16="http://schemas.microsoft.com/office/drawing/2014/main" id="{0084E9CF-567F-44A5-92B4-90E03FF1A75E}"/>
                </a:ext>
              </a:extLst>
            </p:cNvPr>
            <p:cNvSpPr>
              <a:spLocks noChangeArrowheads="1"/>
            </p:cNvSpPr>
            <p:nvPr/>
          </p:nvSpPr>
          <p:spPr bwMode="auto">
            <a:xfrm>
              <a:off x="3873" y="2293"/>
              <a:ext cx="62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Unit Testing</a:t>
              </a:r>
            </a:p>
          </p:txBody>
        </p:sp>
        <p:sp>
          <p:nvSpPr>
            <p:cNvPr id="20" name="Rectangle 33">
              <a:hlinkClick r:id="rId3" action="ppaction://program"/>
              <a:extLst>
                <a:ext uri="{FF2B5EF4-FFF2-40B4-BE49-F238E27FC236}">
                  <a16:creationId xmlns:a16="http://schemas.microsoft.com/office/drawing/2014/main" id="{064DD120-AD15-4886-B73B-027D10C0242E}"/>
                </a:ext>
              </a:extLst>
            </p:cNvPr>
            <p:cNvSpPr>
              <a:spLocks noChangeArrowheads="1"/>
            </p:cNvSpPr>
            <p:nvPr/>
          </p:nvSpPr>
          <p:spPr bwMode="auto">
            <a:xfrm>
              <a:off x="3194" y="2295"/>
              <a:ext cx="62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Build Code</a:t>
              </a:r>
            </a:p>
          </p:txBody>
        </p:sp>
        <p:sp>
          <p:nvSpPr>
            <p:cNvPr id="21" name="Rectangle 34">
              <a:extLst>
                <a:ext uri="{FF2B5EF4-FFF2-40B4-BE49-F238E27FC236}">
                  <a16:creationId xmlns:a16="http://schemas.microsoft.com/office/drawing/2014/main" id="{F4C92CE5-A208-46EA-93FD-48BF5A95EB74}"/>
                </a:ext>
              </a:extLst>
            </p:cNvPr>
            <p:cNvSpPr>
              <a:spLocks noChangeArrowheads="1"/>
            </p:cNvSpPr>
            <p:nvPr/>
          </p:nvSpPr>
          <p:spPr bwMode="auto">
            <a:xfrm>
              <a:off x="750" y="1561"/>
              <a:ext cx="4703" cy="1128"/>
            </a:xfrm>
            <a:prstGeom prst="rect">
              <a:avLst/>
            </a:prstGeom>
            <a:noFill/>
            <a:ln w="12700">
              <a:solidFill>
                <a:srgbClr val="F0CD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2" name="Freeform 35">
              <a:extLst>
                <a:ext uri="{FF2B5EF4-FFF2-40B4-BE49-F238E27FC236}">
                  <a16:creationId xmlns:a16="http://schemas.microsoft.com/office/drawing/2014/main" id="{ED1103AB-5912-44A4-A50F-4DD19BE816E5}"/>
                </a:ext>
              </a:extLst>
            </p:cNvPr>
            <p:cNvSpPr>
              <a:spLocks/>
            </p:cNvSpPr>
            <p:nvPr/>
          </p:nvSpPr>
          <p:spPr bwMode="auto">
            <a:xfrm>
              <a:off x="4663" y="2183"/>
              <a:ext cx="708" cy="310"/>
            </a:xfrm>
            <a:custGeom>
              <a:avLst/>
              <a:gdLst>
                <a:gd name="T0" fmla="*/ 0 w 708"/>
                <a:gd name="T1" fmla="*/ 0 h 310"/>
                <a:gd name="T2" fmla="*/ 571 w 708"/>
                <a:gd name="T3" fmla="*/ 0 h 310"/>
                <a:gd name="T4" fmla="*/ 707 w 708"/>
                <a:gd name="T5" fmla="*/ 154 h 310"/>
                <a:gd name="T6" fmla="*/ 571 w 708"/>
                <a:gd name="T7" fmla="*/ 309 h 310"/>
                <a:gd name="T8" fmla="*/ 0 w 708"/>
                <a:gd name="T9" fmla="*/ 309 h 310"/>
                <a:gd name="T10" fmla="*/ 133 w 708"/>
                <a:gd name="T11" fmla="*/ 154 h 310"/>
                <a:gd name="T12" fmla="*/ 0 w 70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708" h="310">
                  <a:moveTo>
                    <a:pt x="0" y="0"/>
                  </a:moveTo>
                  <a:lnTo>
                    <a:pt x="571" y="0"/>
                  </a:lnTo>
                  <a:lnTo>
                    <a:pt x="707" y="154"/>
                  </a:lnTo>
                  <a:lnTo>
                    <a:pt x="571" y="309"/>
                  </a:lnTo>
                  <a:lnTo>
                    <a:pt x="0" y="309"/>
                  </a:lnTo>
                  <a:lnTo>
                    <a:pt x="133" y="1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nvGrpSpPr>
            <p:cNvPr id="23" name="Group 38">
              <a:extLst>
                <a:ext uri="{FF2B5EF4-FFF2-40B4-BE49-F238E27FC236}">
                  <a16:creationId xmlns:a16="http://schemas.microsoft.com/office/drawing/2014/main" id="{B27357B8-4C1E-4367-8DF9-0B1D58F5F44A}"/>
                </a:ext>
              </a:extLst>
            </p:cNvPr>
            <p:cNvGrpSpPr>
              <a:grpSpLocks/>
            </p:cNvGrpSpPr>
            <p:nvPr/>
          </p:nvGrpSpPr>
          <p:grpSpPr bwMode="auto">
            <a:xfrm>
              <a:off x="2443" y="2193"/>
              <a:ext cx="741" cy="349"/>
              <a:chOff x="2554" y="2924"/>
              <a:chExt cx="741" cy="349"/>
            </a:xfrm>
          </p:grpSpPr>
          <p:sp>
            <p:nvSpPr>
              <p:cNvPr id="64" name="Freeform 39">
                <a:extLst>
                  <a:ext uri="{FF2B5EF4-FFF2-40B4-BE49-F238E27FC236}">
                    <a16:creationId xmlns:a16="http://schemas.microsoft.com/office/drawing/2014/main" id="{F2BFF76E-B908-4E6F-B120-E6780524A08A}"/>
                  </a:ext>
                </a:extLst>
              </p:cNvPr>
              <p:cNvSpPr>
                <a:spLocks/>
              </p:cNvSpPr>
              <p:nvPr/>
            </p:nvSpPr>
            <p:spPr bwMode="auto">
              <a:xfrm>
                <a:off x="2554" y="2924"/>
                <a:ext cx="708" cy="310"/>
              </a:xfrm>
              <a:custGeom>
                <a:avLst/>
                <a:gdLst>
                  <a:gd name="T0" fmla="*/ 0 w 708"/>
                  <a:gd name="T1" fmla="*/ 0 h 310"/>
                  <a:gd name="T2" fmla="*/ 571 w 708"/>
                  <a:gd name="T3" fmla="*/ 0 h 310"/>
                  <a:gd name="T4" fmla="*/ 707 w 708"/>
                  <a:gd name="T5" fmla="*/ 154 h 310"/>
                  <a:gd name="T6" fmla="*/ 571 w 708"/>
                  <a:gd name="T7" fmla="*/ 309 h 310"/>
                  <a:gd name="T8" fmla="*/ 0 w 708"/>
                  <a:gd name="T9" fmla="*/ 309 h 310"/>
                  <a:gd name="T10" fmla="*/ 134 w 708"/>
                  <a:gd name="T11" fmla="*/ 154 h 310"/>
                  <a:gd name="T12" fmla="*/ 0 w 70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708" h="310">
                    <a:moveTo>
                      <a:pt x="0" y="0"/>
                    </a:moveTo>
                    <a:lnTo>
                      <a:pt x="571" y="0"/>
                    </a:lnTo>
                    <a:lnTo>
                      <a:pt x="707" y="154"/>
                    </a:lnTo>
                    <a:lnTo>
                      <a:pt x="571" y="309"/>
                    </a:lnTo>
                    <a:lnTo>
                      <a:pt x="0" y="309"/>
                    </a:lnTo>
                    <a:lnTo>
                      <a:pt x="134" y="154"/>
                    </a:lnTo>
                    <a:lnTo>
                      <a:pt x="0" y="0"/>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65" name="Freeform 40">
                <a:extLst>
                  <a:ext uri="{FF2B5EF4-FFF2-40B4-BE49-F238E27FC236}">
                    <a16:creationId xmlns:a16="http://schemas.microsoft.com/office/drawing/2014/main" id="{FA7B1865-4D50-44C9-973F-EC19748A0C14}"/>
                  </a:ext>
                </a:extLst>
              </p:cNvPr>
              <p:cNvSpPr>
                <a:spLocks/>
              </p:cNvSpPr>
              <p:nvPr/>
            </p:nvSpPr>
            <p:spPr bwMode="auto">
              <a:xfrm>
                <a:off x="2554" y="3077"/>
                <a:ext cx="741" cy="196"/>
              </a:xfrm>
              <a:custGeom>
                <a:avLst/>
                <a:gdLst>
                  <a:gd name="T0" fmla="*/ 0 w 741"/>
                  <a:gd name="T1" fmla="*/ 155 h 196"/>
                  <a:gd name="T2" fmla="*/ 34 w 741"/>
                  <a:gd name="T3" fmla="*/ 195 h 196"/>
                  <a:gd name="T4" fmla="*/ 604 w 741"/>
                  <a:gd name="T5" fmla="*/ 195 h 196"/>
                  <a:gd name="T6" fmla="*/ 740 w 741"/>
                  <a:gd name="T7" fmla="*/ 39 h 196"/>
                  <a:gd name="T8" fmla="*/ 705 w 741"/>
                  <a:gd name="T9" fmla="*/ 0 h 196"/>
                  <a:gd name="T10" fmla="*/ 570 w 741"/>
                  <a:gd name="T11" fmla="*/ 155 h 196"/>
                  <a:gd name="T12" fmla="*/ 0 w 741"/>
                  <a:gd name="T13" fmla="*/ 155 h 196"/>
                </a:gdLst>
                <a:ahLst/>
                <a:cxnLst>
                  <a:cxn ang="0">
                    <a:pos x="T0" y="T1"/>
                  </a:cxn>
                  <a:cxn ang="0">
                    <a:pos x="T2" y="T3"/>
                  </a:cxn>
                  <a:cxn ang="0">
                    <a:pos x="T4" y="T5"/>
                  </a:cxn>
                  <a:cxn ang="0">
                    <a:pos x="T6" y="T7"/>
                  </a:cxn>
                  <a:cxn ang="0">
                    <a:pos x="T8" y="T9"/>
                  </a:cxn>
                  <a:cxn ang="0">
                    <a:pos x="T10" y="T11"/>
                  </a:cxn>
                  <a:cxn ang="0">
                    <a:pos x="T12" y="T13"/>
                  </a:cxn>
                </a:cxnLst>
                <a:rect l="0" t="0" r="r" b="b"/>
                <a:pathLst>
                  <a:path w="741" h="196">
                    <a:moveTo>
                      <a:pt x="0" y="155"/>
                    </a:moveTo>
                    <a:lnTo>
                      <a:pt x="34" y="195"/>
                    </a:lnTo>
                    <a:lnTo>
                      <a:pt x="604" y="195"/>
                    </a:lnTo>
                    <a:lnTo>
                      <a:pt x="740" y="39"/>
                    </a:lnTo>
                    <a:lnTo>
                      <a:pt x="705" y="0"/>
                    </a:lnTo>
                    <a:lnTo>
                      <a:pt x="570" y="155"/>
                    </a:lnTo>
                    <a:lnTo>
                      <a:pt x="0" y="155"/>
                    </a:lnTo>
                  </a:path>
                </a:pathLst>
              </a:custGeom>
              <a:gradFill rotWithShape="0">
                <a:gsLst>
                  <a:gs pos="0">
                    <a:srgbClr val="FFFFFF"/>
                  </a:gs>
                  <a:gs pos="100000">
                    <a:srgbClr val="FFFFFF">
                      <a:gamma/>
                      <a:shade val="0"/>
                      <a:invGamma/>
                    </a:srgbClr>
                  </a:gs>
                </a:gsLst>
                <a:lin ang="540000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sp>
          <p:nvSpPr>
            <p:cNvPr id="24" name="Rectangle 41">
              <a:hlinkClick r:id="rId4" action="ppaction://program"/>
              <a:extLst>
                <a:ext uri="{FF2B5EF4-FFF2-40B4-BE49-F238E27FC236}">
                  <a16:creationId xmlns:a16="http://schemas.microsoft.com/office/drawing/2014/main" id="{A7EC0EA7-9CBB-4EA5-B737-322A59B20927}"/>
                </a:ext>
              </a:extLst>
            </p:cNvPr>
            <p:cNvSpPr>
              <a:spLocks noChangeArrowheads="1"/>
            </p:cNvSpPr>
            <p:nvPr/>
          </p:nvSpPr>
          <p:spPr bwMode="auto">
            <a:xfrm>
              <a:off x="2583" y="2209"/>
              <a:ext cx="46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Review or Develop Design</a:t>
              </a:r>
            </a:p>
          </p:txBody>
        </p:sp>
        <p:sp>
          <p:nvSpPr>
            <p:cNvPr id="25" name="Rectangle 43">
              <a:extLst>
                <a:ext uri="{FF2B5EF4-FFF2-40B4-BE49-F238E27FC236}">
                  <a16:creationId xmlns:a16="http://schemas.microsoft.com/office/drawing/2014/main" id="{3A81A200-38CA-4AFD-990D-75CFE3E0E4E2}"/>
                </a:ext>
              </a:extLst>
            </p:cNvPr>
            <p:cNvSpPr>
              <a:spLocks noChangeArrowheads="1"/>
            </p:cNvSpPr>
            <p:nvPr/>
          </p:nvSpPr>
          <p:spPr bwMode="auto">
            <a:xfrm>
              <a:off x="939" y="1766"/>
              <a:ext cx="431"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000000"/>
                  </a:solidFill>
                  <a:effectLst/>
                  <a:uLnTx/>
                  <a:uFillTx/>
                  <a:latin typeface="Optima" charset="0"/>
                </a:rPr>
                <a:t>Develop</a:t>
              </a:r>
            </a:p>
          </p:txBody>
        </p:sp>
        <p:sp>
          <p:nvSpPr>
            <p:cNvPr id="26" name="Rectangle 44">
              <a:extLst>
                <a:ext uri="{FF2B5EF4-FFF2-40B4-BE49-F238E27FC236}">
                  <a16:creationId xmlns:a16="http://schemas.microsoft.com/office/drawing/2014/main" id="{0EE1530F-F311-421D-9C07-DF371D6F03C4}"/>
                </a:ext>
              </a:extLst>
            </p:cNvPr>
            <p:cNvSpPr>
              <a:spLocks noChangeArrowheads="1"/>
            </p:cNvSpPr>
            <p:nvPr/>
          </p:nvSpPr>
          <p:spPr bwMode="auto">
            <a:xfrm>
              <a:off x="2621" y="1766"/>
              <a:ext cx="382"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000000"/>
                  </a:solidFill>
                  <a:effectLst/>
                  <a:uLnTx/>
                  <a:uFillTx/>
                  <a:latin typeface="Optima" charset="0"/>
                </a:rPr>
                <a:t>Design</a:t>
              </a:r>
            </a:p>
          </p:txBody>
        </p:sp>
        <p:grpSp>
          <p:nvGrpSpPr>
            <p:cNvPr id="27" name="Group 45">
              <a:extLst>
                <a:ext uri="{FF2B5EF4-FFF2-40B4-BE49-F238E27FC236}">
                  <a16:creationId xmlns:a16="http://schemas.microsoft.com/office/drawing/2014/main" id="{D59DB7A4-CE3C-4212-AA04-673C16AB1E1A}"/>
                </a:ext>
              </a:extLst>
            </p:cNvPr>
            <p:cNvGrpSpPr>
              <a:grpSpLocks/>
            </p:cNvGrpSpPr>
            <p:nvPr/>
          </p:nvGrpSpPr>
          <p:grpSpPr bwMode="auto">
            <a:xfrm>
              <a:off x="1775" y="2193"/>
              <a:ext cx="742" cy="349"/>
              <a:chOff x="1886" y="2924"/>
              <a:chExt cx="742" cy="349"/>
            </a:xfrm>
          </p:grpSpPr>
          <p:sp>
            <p:nvSpPr>
              <p:cNvPr id="62" name="Freeform 46">
                <a:extLst>
                  <a:ext uri="{FF2B5EF4-FFF2-40B4-BE49-F238E27FC236}">
                    <a16:creationId xmlns:a16="http://schemas.microsoft.com/office/drawing/2014/main" id="{52F6F7D6-83D3-4DD4-84D6-BB6741586E9F}"/>
                  </a:ext>
                </a:extLst>
              </p:cNvPr>
              <p:cNvSpPr>
                <a:spLocks/>
              </p:cNvSpPr>
              <p:nvPr/>
            </p:nvSpPr>
            <p:spPr bwMode="auto">
              <a:xfrm>
                <a:off x="1886" y="2924"/>
                <a:ext cx="709" cy="310"/>
              </a:xfrm>
              <a:custGeom>
                <a:avLst/>
                <a:gdLst>
                  <a:gd name="T0" fmla="*/ 0 w 709"/>
                  <a:gd name="T1" fmla="*/ 0 h 310"/>
                  <a:gd name="T2" fmla="*/ 572 w 709"/>
                  <a:gd name="T3" fmla="*/ 0 h 310"/>
                  <a:gd name="T4" fmla="*/ 708 w 709"/>
                  <a:gd name="T5" fmla="*/ 154 h 310"/>
                  <a:gd name="T6" fmla="*/ 572 w 709"/>
                  <a:gd name="T7" fmla="*/ 309 h 310"/>
                  <a:gd name="T8" fmla="*/ 0 w 709"/>
                  <a:gd name="T9" fmla="*/ 309 h 310"/>
                  <a:gd name="T10" fmla="*/ 134 w 709"/>
                  <a:gd name="T11" fmla="*/ 154 h 310"/>
                  <a:gd name="T12" fmla="*/ 0 w 709"/>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709" h="310">
                    <a:moveTo>
                      <a:pt x="0" y="0"/>
                    </a:moveTo>
                    <a:lnTo>
                      <a:pt x="572" y="0"/>
                    </a:lnTo>
                    <a:lnTo>
                      <a:pt x="708" y="154"/>
                    </a:lnTo>
                    <a:lnTo>
                      <a:pt x="572" y="309"/>
                    </a:lnTo>
                    <a:lnTo>
                      <a:pt x="0" y="309"/>
                    </a:lnTo>
                    <a:lnTo>
                      <a:pt x="134" y="154"/>
                    </a:lnTo>
                    <a:lnTo>
                      <a:pt x="0" y="0"/>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63" name="Freeform 47">
                <a:extLst>
                  <a:ext uri="{FF2B5EF4-FFF2-40B4-BE49-F238E27FC236}">
                    <a16:creationId xmlns:a16="http://schemas.microsoft.com/office/drawing/2014/main" id="{5643E2B3-904F-43FE-94AC-C7E9BF5800DE}"/>
                  </a:ext>
                </a:extLst>
              </p:cNvPr>
              <p:cNvSpPr>
                <a:spLocks/>
              </p:cNvSpPr>
              <p:nvPr/>
            </p:nvSpPr>
            <p:spPr bwMode="auto">
              <a:xfrm>
                <a:off x="1886" y="3077"/>
                <a:ext cx="742" cy="196"/>
              </a:xfrm>
              <a:custGeom>
                <a:avLst/>
                <a:gdLst>
                  <a:gd name="T0" fmla="*/ 0 w 742"/>
                  <a:gd name="T1" fmla="*/ 155 h 196"/>
                  <a:gd name="T2" fmla="*/ 34 w 742"/>
                  <a:gd name="T3" fmla="*/ 195 h 196"/>
                  <a:gd name="T4" fmla="*/ 605 w 742"/>
                  <a:gd name="T5" fmla="*/ 195 h 196"/>
                  <a:gd name="T6" fmla="*/ 741 w 742"/>
                  <a:gd name="T7" fmla="*/ 39 h 196"/>
                  <a:gd name="T8" fmla="*/ 706 w 742"/>
                  <a:gd name="T9" fmla="*/ 0 h 196"/>
                  <a:gd name="T10" fmla="*/ 571 w 742"/>
                  <a:gd name="T11" fmla="*/ 155 h 196"/>
                  <a:gd name="T12" fmla="*/ 0 w 742"/>
                  <a:gd name="T13" fmla="*/ 155 h 196"/>
                </a:gdLst>
                <a:ahLst/>
                <a:cxnLst>
                  <a:cxn ang="0">
                    <a:pos x="T0" y="T1"/>
                  </a:cxn>
                  <a:cxn ang="0">
                    <a:pos x="T2" y="T3"/>
                  </a:cxn>
                  <a:cxn ang="0">
                    <a:pos x="T4" y="T5"/>
                  </a:cxn>
                  <a:cxn ang="0">
                    <a:pos x="T6" y="T7"/>
                  </a:cxn>
                  <a:cxn ang="0">
                    <a:pos x="T8" y="T9"/>
                  </a:cxn>
                  <a:cxn ang="0">
                    <a:pos x="T10" y="T11"/>
                  </a:cxn>
                  <a:cxn ang="0">
                    <a:pos x="T12" y="T13"/>
                  </a:cxn>
                </a:cxnLst>
                <a:rect l="0" t="0" r="r" b="b"/>
                <a:pathLst>
                  <a:path w="742" h="196">
                    <a:moveTo>
                      <a:pt x="0" y="155"/>
                    </a:moveTo>
                    <a:lnTo>
                      <a:pt x="34" y="195"/>
                    </a:lnTo>
                    <a:lnTo>
                      <a:pt x="605" y="195"/>
                    </a:lnTo>
                    <a:lnTo>
                      <a:pt x="741" y="39"/>
                    </a:lnTo>
                    <a:lnTo>
                      <a:pt x="706" y="0"/>
                    </a:lnTo>
                    <a:lnTo>
                      <a:pt x="571" y="155"/>
                    </a:lnTo>
                    <a:lnTo>
                      <a:pt x="0" y="155"/>
                    </a:lnTo>
                  </a:path>
                </a:pathLst>
              </a:custGeom>
              <a:gradFill rotWithShape="0">
                <a:gsLst>
                  <a:gs pos="0">
                    <a:srgbClr val="FFFFFF"/>
                  </a:gs>
                  <a:gs pos="100000">
                    <a:srgbClr val="FFFFFF">
                      <a:gamma/>
                      <a:shade val="0"/>
                      <a:invGamma/>
                    </a:srgbClr>
                  </a:gs>
                </a:gsLst>
                <a:lin ang="540000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sp>
          <p:nvSpPr>
            <p:cNvPr id="28" name="Rectangle 48">
              <a:hlinkClick r:id="rId5" action="ppaction://program"/>
              <a:extLst>
                <a:ext uri="{FF2B5EF4-FFF2-40B4-BE49-F238E27FC236}">
                  <a16:creationId xmlns:a16="http://schemas.microsoft.com/office/drawing/2014/main" id="{2B68E4B5-0080-4F7D-BF82-1D3CBCE46C8F}"/>
                </a:ext>
              </a:extLst>
            </p:cNvPr>
            <p:cNvSpPr>
              <a:spLocks noChangeArrowheads="1"/>
            </p:cNvSpPr>
            <p:nvPr/>
          </p:nvSpPr>
          <p:spPr bwMode="auto">
            <a:xfrm>
              <a:off x="1834" y="2209"/>
              <a:ext cx="62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Analysis of</a:t>
              </a:r>
            </a:p>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 Functional</a:t>
              </a:r>
            </a:p>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Specifications</a:t>
              </a:r>
            </a:p>
          </p:txBody>
        </p:sp>
        <p:sp>
          <p:nvSpPr>
            <p:cNvPr id="29" name="Freeform 49">
              <a:extLst>
                <a:ext uri="{FF2B5EF4-FFF2-40B4-BE49-F238E27FC236}">
                  <a16:creationId xmlns:a16="http://schemas.microsoft.com/office/drawing/2014/main" id="{61D34C06-08E7-47F3-9186-215EE726FD48}"/>
                </a:ext>
              </a:extLst>
            </p:cNvPr>
            <p:cNvSpPr>
              <a:spLocks/>
            </p:cNvSpPr>
            <p:nvPr/>
          </p:nvSpPr>
          <p:spPr bwMode="auto">
            <a:xfrm>
              <a:off x="2362" y="1766"/>
              <a:ext cx="287" cy="148"/>
            </a:xfrm>
            <a:custGeom>
              <a:avLst/>
              <a:gdLst>
                <a:gd name="T0" fmla="*/ 0 w 287"/>
                <a:gd name="T1" fmla="*/ 36 h 148"/>
                <a:gd name="T2" fmla="*/ 0 w 287"/>
                <a:gd name="T3" fmla="*/ 109 h 148"/>
                <a:gd name="T4" fmla="*/ 231 w 287"/>
                <a:gd name="T5" fmla="*/ 109 h 148"/>
                <a:gd name="T6" fmla="*/ 231 w 287"/>
                <a:gd name="T7" fmla="*/ 147 h 148"/>
                <a:gd name="T8" fmla="*/ 286 w 287"/>
                <a:gd name="T9" fmla="*/ 73 h 148"/>
                <a:gd name="T10" fmla="*/ 231 w 287"/>
                <a:gd name="T11" fmla="*/ 0 h 148"/>
                <a:gd name="T12" fmla="*/ 231 w 287"/>
                <a:gd name="T13" fmla="*/ 36 h 148"/>
                <a:gd name="T14" fmla="*/ 0 w 287"/>
                <a:gd name="T15" fmla="*/ 36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148">
                  <a:moveTo>
                    <a:pt x="0" y="36"/>
                  </a:moveTo>
                  <a:lnTo>
                    <a:pt x="0" y="109"/>
                  </a:lnTo>
                  <a:lnTo>
                    <a:pt x="231" y="109"/>
                  </a:lnTo>
                  <a:lnTo>
                    <a:pt x="231" y="147"/>
                  </a:lnTo>
                  <a:lnTo>
                    <a:pt x="286" y="73"/>
                  </a:lnTo>
                  <a:lnTo>
                    <a:pt x="231" y="0"/>
                  </a:lnTo>
                  <a:lnTo>
                    <a:pt x="231" y="36"/>
                  </a:lnTo>
                  <a:lnTo>
                    <a:pt x="0" y="36"/>
                  </a:lnTo>
                </a:path>
              </a:pathLst>
            </a:custGeom>
            <a:gradFill rotWithShape="0">
              <a:gsLst>
                <a:gs pos="0">
                  <a:srgbClr val="BBBBFF"/>
                </a:gs>
                <a:gs pos="100000">
                  <a:srgbClr val="000000"/>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30" name="Freeform 50">
              <a:extLst>
                <a:ext uri="{FF2B5EF4-FFF2-40B4-BE49-F238E27FC236}">
                  <a16:creationId xmlns:a16="http://schemas.microsoft.com/office/drawing/2014/main" id="{F2AC5888-8B46-42C0-9BBD-9E8518C3DCD1}"/>
                </a:ext>
              </a:extLst>
            </p:cNvPr>
            <p:cNvSpPr>
              <a:spLocks/>
            </p:cNvSpPr>
            <p:nvPr/>
          </p:nvSpPr>
          <p:spPr bwMode="auto">
            <a:xfrm>
              <a:off x="2994" y="1766"/>
              <a:ext cx="373" cy="148"/>
            </a:xfrm>
            <a:custGeom>
              <a:avLst/>
              <a:gdLst>
                <a:gd name="T0" fmla="*/ 0 w 373"/>
                <a:gd name="T1" fmla="*/ 36 h 148"/>
                <a:gd name="T2" fmla="*/ 0 w 373"/>
                <a:gd name="T3" fmla="*/ 109 h 148"/>
                <a:gd name="T4" fmla="*/ 301 w 373"/>
                <a:gd name="T5" fmla="*/ 109 h 148"/>
                <a:gd name="T6" fmla="*/ 301 w 373"/>
                <a:gd name="T7" fmla="*/ 147 h 148"/>
                <a:gd name="T8" fmla="*/ 372 w 373"/>
                <a:gd name="T9" fmla="*/ 73 h 148"/>
                <a:gd name="T10" fmla="*/ 301 w 373"/>
                <a:gd name="T11" fmla="*/ 0 h 148"/>
                <a:gd name="T12" fmla="*/ 301 w 373"/>
                <a:gd name="T13" fmla="*/ 36 h 148"/>
                <a:gd name="T14" fmla="*/ 0 w 373"/>
                <a:gd name="T15" fmla="*/ 36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148">
                  <a:moveTo>
                    <a:pt x="0" y="36"/>
                  </a:moveTo>
                  <a:lnTo>
                    <a:pt x="0" y="109"/>
                  </a:lnTo>
                  <a:lnTo>
                    <a:pt x="301" y="109"/>
                  </a:lnTo>
                  <a:lnTo>
                    <a:pt x="301" y="147"/>
                  </a:lnTo>
                  <a:lnTo>
                    <a:pt x="372" y="73"/>
                  </a:lnTo>
                  <a:lnTo>
                    <a:pt x="301" y="0"/>
                  </a:lnTo>
                  <a:lnTo>
                    <a:pt x="301" y="36"/>
                  </a:lnTo>
                  <a:lnTo>
                    <a:pt x="0" y="36"/>
                  </a:lnTo>
                </a:path>
              </a:pathLst>
            </a:custGeom>
            <a:gradFill rotWithShape="0">
              <a:gsLst>
                <a:gs pos="0">
                  <a:srgbClr val="BBBBFF"/>
                </a:gs>
                <a:gs pos="100000">
                  <a:srgbClr val="000000"/>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31" name="Freeform 51">
              <a:extLst>
                <a:ext uri="{FF2B5EF4-FFF2-40B4-BE49-F238E27FC236}">
                  <a16:creationId xmlns:a16="http://schemas.microsoft.com/office/drawing/2014/main" id="{67B8F0F0-8DFF-4D98-9C28-990E0B29D488}"/>
                </a:ext>
              </a:extLst>
            </p:cNvPr>
            <p:cNvSpPr>
              <a:spLocks/>
            </p:cNvSpPr>
            <p:nvPr/>
          </p:nvSpPr>
          <p:spPr bwMode="auto">
            <a:xfrm>
              <a:off x="3636" y="1766"/>
              <a:ext cx="303" cy="148"/>
            </a:xfrm>
            <a:custGeom>
              <a:avLst/>
              <a:gdLst>
                <a:gd name="T0" fmla="*/ 0 w 303"/>
                <a:gd name="T1" fmla="*/ 36 h 148"/>
                <a:gd name="T2" fmla="*/ 0 w 303"/>
                <a:gd name="T3" fmla="*/ 109 h 148"/>
                <a:gd name="T4" fmla="*/ 244 w 303"/>
                <a:gd name="T5" fmla="*/ 109 h 148"/>
                <a:gd name="T6" fmla="*/ 244 w 303"/>
                <a:gd name="T7" fmla="*/ 147 h 148"/>
                <a:gd name="T8" fmla="*/ 302 w 303"/>
                <a:gd name="T9" fmla="*/ 73 h 148"/>
                <a:gd name="T10" fmla="*/ 244 w 303"/>
                <a:gd name="T11" fmla="*/ 0 h 148"/>
                <a:gd name="T12" fmla="*/ 244 w 303"/>
                <a:gd name="T13" fmla="*/ 36 h 148"/>
                <a:gd name="T14" fmla="*/ 0 w 303"/>
                <a:gd name="T15" fmla="*/ 36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148">
                  <a:moveTo>
                    <a:pt x="0" y="36"/>
                  </a:moveTo>
                  <a:lnTo>
                    <a:pt x="0" y="109"/>
                  </a:lnTo>
                  <a:lnTo>
                    <a:pt x="244" y="109"/>
                  </a:lnTo>
                  <a:lnTo>
                    <a:pt x="244" y="147"/>
                  </a:lnTo>
                  <a:lnTo>
                    <a:pt x="302" y="73"/>
                  </a:lnTo>
                  <a:lnTo>
                    <a:pt x="244" y="0"/>
                  </a:lnTo>
                  <a:lnTo>
                    <a:pt x="244" y="36"/>
                  </a:lnTo>
                  <a:lnTo>
                    <a:pt x="0" y="36"/>
                  </a:lnTo>
                </a:path>
              </a:pathLst>
            </a:custGeom>
            <a:gradFill rotWithShape="0">
              <a:gsLst>
                <a:gs pos="0">
                  <a:srgbClr val="BBBBFF"/>
                </a:gs>
                <a:gs pos="100000">
                  <a:srgbClr val="000000"/>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32" name="Rectangle 52">
              <a:extLst>
                <a:ext uri="{FF2B5EF4-FFF2-40B4-BE49-F238E27FC236}">
                  <a16:creationId xmlns:a16="http://schemas.microsoft.com/office/drawing/2014/main" id="{1E1F7CDC-6307-436D-B245-8325CBE93502}"/>
                </a:ext>
              </a:extLst>
            </p:cNvPr>
            <p:cNvSpPr>
              <a:spLocks noChangeArrowheads="1"/>
            </p:cNvSpPr>
            <p:nvPr/>
          </p:nvSpPr>
          <p:spPr bwMode="auto">
            <a:xfrm>
              <a:off x="3894" y="1766"/>
              <a:ext cx="464"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000000"/>
                  </a:solidFill>
                  <a:effectLst/>
                  <a:uLnTx/>
                  <a:uFillTx/>
                  <a:latin typeface="Optima" charset="0"/>
                </a:rPr>
                <a:t>Unit Test</a:t>
              </a:r>
            </a:p>
          </p:txBody>
        </p:sp>
        <p:sp>
          <p:nvSpPr>
            <p:cNvPr id="33" name="Freeform 53">
              <a:extLst>
                <a:ext uri="{FF2B5EF4-FFF2-40B4-BE49-F238E27FC236}">
                  <a16:creationId xmlns:a16="http://schemas.microsoft.com/office/drawing/2014/main" id="{A8826BB9-A534-4604-B057-A16111260CF2}"/>
                </a:ext>
              </a:extLst>
            </p:cNvPr>
            <p:cNvSpPr>
              <a:spLocks/>
            </p:cNvSpPr>
            <p:nvPr/>
          </p:nvSpPr>
          <p:spPr bwMode="auto">
            <a:xfrm>
              <a:off x="4333" y="1766"/>
              <a:ext cx="390" cy="148"/>
            </a:xfrm>
            <a:custGeom>
              <a:avLst/>
              <a:gdLst>
                <a:gd name="T0" fmla="*/ 0 w 390"/>
                <a:gd name="T1" fmla="*/ 36 h 148"/>
                <a:gd name="T2" fmla="*/ 0 w 390"/>
                <a:gd name="T3" fmla="*/ 109 h 148"/>
                <a:gd name="T4" fmla="*/ 315 w 390"/>
                <a:gd name="T5" fmla="*/ 109 h 148"/>
                <a:gd name="T6" fmla="*/ 315 w 390"/>
                <a:gd name="T7" fmla="*/ 147 h 148"/>
                <a:gd name="T8" fmla="*/ 389 w 390"/>
                <a:gd name="T9" fmla="*/ 73 h 148"/>
                <a:gd name="T10" fmla="*/ 315 w 390"/>
                <a:gd name="T11" fmla="*/ 0 h 148"/>
                <a:gd name="T12" fmla="*/ 315 w 390"/>
                <a:gd name="T13" fmla="*/ 36 h 148"/>
                <a:gd name="T14" fmla="*/ 0 w 390"/>
                <a:gd name="T15" fmla="*/ 36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148">
                  <a:moveTo>
                    <a:pt x="0" y="36"/>
                  </a:moveTo>
                  <a:lnTo>
                    <a:pt x="0" y="109"/>
                  </a:lnTo>
                  <a:lnTo>
                    <a:pt x="315" y="109"/>
                  </a:lnTo>
                  <a:lnTo>
                    <a:pt x="315" y="147"/>
                  </a:lnTo>
                  <a:lnTo>
                    <a:pt x="389" y="73"/>
                  </a:lnTo>
                  <a:lnTo>
                    <a:pt x="315" y="0"/>
                  </a:lnTo>
                  <a:lnTo>
                    <a:pt x="315" y="36"/>
                  </a:lnTo>
                  <a:lnTo>
                    <a:pt x="0" y="36"/>
                  </a:lnTo>
                </a:path>
              </a:pathLst>
            </a:custGeom>
            <a:gradFill rotWithShape="0">
              <a:gsLst>
                <a:gs pos="0">
                  <a:srgbClr val="BBBBFF"/>
                </a:gs>
                <a:gs pos="100000">
                  <a:srgbClr val="000000"/>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34" name="Rectangle 54">
              <a:extLst>
                <a:ext uri="{FF2B5EF4-FFF2-40B4-BE49-F238E27FC236}">
                  <a16:creationId xmlns:a16="http://schemas.microsoft.com/office/drawing/2014/main" id="{F9A68EE6-5F03-435A-A21F-12DBFC8687F7}"/>
                </a:ext>
              </a:extLst>
            </p:cNvPr>
            <p:cNvSpPr>
              <a:spLocks noChangeArrowheads="1"/>
            </p:cNvSpPr>
            <p:nvPr/>
          </p:nvSpPr>
          <p:spPr bwMode="auto">
            <a:xfrm>
              <a:off x="967" y="2019"/>
              <a:ext cx="37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tima" charset="0"/>
                </a:rPr>
                <a:t>Step 1</a:t>
              </a:r>
            </a:p>
          </p:txBody>
        </p:sp>
        <p:sp>
          <p:nvSpPr>
            <p:cNvPr id="35" name="Rectangle 55">
              <a:extLst>
                <a:ext uri="{FF2B5EF4-FFF2-40B4-BE49-F238E27FC236}">
                  <a16:creationId xmlns:a16="http://schemas.microsoft.com/office/drawing/2014/main" id="{381C17B4-E6A2-45F2-BA6B-7513A9CEE273}"/>
                </a:ext>
              </a:extLst>
            </p:cNvPr>
            <p:cNvSpPr>
              <a:spLocks noChangeArrowheads="1"/>
            </p:cNvSpPr>
            <p:nvPr/>
          </p:nvSpPr>
          <p:spPr bwMode="auto">
            <a:xfrm>
              <a:off x="1958" y="2019"/>
              <a:ext cx="37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tima" charset="0"/>
                </a:rPr>
                <a:t>Step 2</a:t>
              </a:r>
            </a:p>
          </p:txBody>
        </p:sp>
        <p:sp>
          <p:nvSpPr>
            <p:cNvPr id="36" name="Rectangle 56">
              <a:extLst>
                <a:ext uri="{FF2B5EF4-FFF2-40B4-BE49-F238E27FC236}">
                  <a16:creationId xmlns:a16="http://schemas.microsoft.com/office/drawing/2014/main" id="{0F41EA89-3F8E-4068-A1AC-760F79305C85}"/>
                </a:ext>
              </a:extLst>
            </p:cNvPr>
            <p:cNvSpPr>
              <a:spLocks noChangeArrowheads="1"/>
            </p:cNvSpPr>
            <p:nvPr/>
          </p:nvSpPr>
          <p:spPr bwMode="auto">
            <a:xfrm>
              <a:off x="2625" y="2019"/>
              <a:ext cx="37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tima" charset="0"/>
                </a:rPr>
                <a:t>Step 3</a:t>
              </a:r>
            </a:p>
          </p:txBody>
        </p:sp>
        <p:sp>
          <p:nvSpPr>
            <p:cNvPr id="37" name="Rectangle 57">
              <a:extLst>
                <a:ext uri="{FF2B5EF4-FFF2-40B4-BE49-F238E27FC236}">
                  <a16:creationId xmlns:a16="http://schemas.microsoft.com/office/drawing/2014/main" id="{8B3A8613-50EB-4D25-A4ED-F73B7BC5B3C5}"/>
                </a:ext>
              </a:extLst>
            </p:cNvPr>
            <p:cNvSpPr>
              <a:spLocks noChangeArrowheads="1"/>
            </p:cNvSpPr>
            <p:nvPr/>
          </p:nvSpPr>
          <p:spPr bwMode="auto">
            <a:xfrm>
              <a:off x="3317" y="2019"/>
              <a:ext cx="37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tima" charset="0"/>
                </a:rPr>
                <a:t>Step 4</a:t>
              </a:r>
            </a:p>
          </p:txBody>
        </p:sp>
        <p:sp>
          <p:nvSpPr>
            <p:cNvPr id="38" name="Rectangle 58">
              <a:extLst>
                <a:ext uri="{FF2B5EF4-FFF2-40B4-BE49-F238E27FC236}">
                  <a16:creationId xmlns:a16="http://schemas.microsoft.com/office/drawing/2014/main" id="{AFF71A6A-9BCD-41AF-AF06-6DCFCE9A0A3B}"/>
                </a:ext>
              </a:extLst>
            </p:cNvPr>
            <p:cNvSpPr>
              <a:spLocks noChangeArrowheads="1"/>
            </p:cNvSpPr>
            <p:nvPr/>
          </p:nvSpPr>
          <p:spPr bwMode="auto">
            <a:xfrm>
              <a:off x="3999" y="2019"/>
              <a:ext cx="37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tima" charset="0"/>
                </a:rPr>
                <a:t>Step 5</a:t>
              </a:r>
            </a:p>
          </p:txBody>
        </p:sp>
        <p:grpSp>
          <p:nvGrpSpPr>
            <p:cNvPr id="39" name="Group 82">
              <a:extLst>
                <a:ext uri="{FF2B5EF4-FFF2-40B4-BE49-F238E27FC236}">
                  <a16:creationId xmlns:a16="http://schemas.microsoft.com/office/drawing/2014/main" id="{24C72ABB-D19C-4881-A303-C9DCC02DDAE1}"/>
                </a:ext>
              </a:extLst>
            </p:cNvPr>
            <p:cNvGrpSpPr>
              <a:grpSpLocks/>
            </p:cNvGrpSpPr>
            <p:nvPr/>
          </p:nvGrpSpPr>
          <p:grpSpPr bwMode="auto">
            <a:xfrm>
              <a:off x="4663" y="2019"/>
              <a:ext cx="741" cy="513"/>
              <a:chOff x="4959" y="2019"/>
              <a:chExt cx="741" cy="513"/>
            </a:xfrm>
          </p:grpSpPr>
          <p:sp>
            <p:nvSpPr>
              <p:cNvPr id="59" name="Freeform 36">
                <a:extLst>
                  <a:ext uri="{FF2B5EF4-FFF2-40B4-BE49-F238E27FC236}">
                    <a16:creationId xmlns:a16="http://schemas.microsoft.com/office/drawing/2014/main" id="{D92815DA-5F3B-4B3C-AE17-F72307ACBE3C}"/>
                  </a:ext>
                </a:extLst>
              </p:cNvPr>
              <p:cNvSpPr>
                <a:spLocks/>
              </p:cNvSpPr>
              <p:nvPr/>
            </p:nvSpPr>
            <p:spPr bwMode="auto">
              <a:xfrm>
                <a:off x="4959" y="2336"/>
                <a:ext cx="741" cy="196"/>
              </a:xfrm>
              <a:custGeom>
                <a:avLst/>
                <a:gdLst>
                  <a:gd name="T0" fmla="*/ 0 w 741"/>
                  <a:gd name="T1" fmla="*/ 155 h 196"/>
                  <a:gd name="T2" fmla="*/ 34 w 741"/>
                  <a:gd name="T3" fmla="*/ 195 h 196"/>
                  <a:gd name="T4" fmla="*/ 604 w 741"/>
                  <a:gd name="T5" fmla="*/ 195 h 196"/>
                  <a:gd name="T6" fmla="*/ 740 w 741"/>
                  <a:gd name="T7" fmla="*/ 39 h 196"/>
                  <a:gd name="T8" fmla="*/ 705 w 741"/>
                  <a:gd name="T9" fmla="*/ 0 h 196"/>
                  <a:gd name="T10" fmla="*/ 571 w 741"/>
                  <a:gd name="T11" fmla="*/ 155 h 196"/>
                  <a:gd name="T12" fmla="*/ 0 w 741"/>
                  <a:gd name="T13" fmla="*/ 155 h 196"/>
                </a:gdLst>
                <a:ahLst/>
                <a:cxnLst>
                  <a:cxn ang="0">
                    <a:pos x="T0" y="T1"/>
                  </a:cxn>
                  <a:cxn ang="0">
                    <a:pos x="T2" y="T3"/>
                  </a:cxn>
                  <a:cxn ang="0">
                    <a:pos x="T4" y="T5"/>
                  </a:cxn>
                  <a:cxn ang="0">
                    <a:pos x="T6" y="T7"/>
                  </a:cxn>
                  <a:cxn ang="0">
                    <a:pos x="T8" y="T9"/>
                  </a:cxn>
                  <a:cxn ang="0">
                    <a:pos x="T10" y="T11"/>
                  </a:cxn>
                  <a:cxn ang="0">
                    <a:pos x="T12" y="T13"/>
                  </a:cxn>
                </a:cxnLst>
                <a:rect l="0" t="0" r="r" b="b"/>
                <a:pathLst>
                  <a:path w="741" h="196">
                    <a:moveTo>
                      <a:pt x="0" y="155"/>
                    </a:moveTo>
                    <a:lnTo>
                      <a:pt x="34" y="195"/>
                    </a:lnTo>
                    <a:lnTo>
                      <a:pt x="604" y="195"/>
                    </a:lnTo>
                    <a:lnTo>
                      <a:pt x="740" y="39"/>
                    </a:lnTo>
                    <a:lnTo>
                      <a:pt x="705" y="0"/>
                    </a:lnTo>
                    <a:lnTo>
                      <a:pt x="571" y="155"/>
                    </a:lnTo>
                    <a:lnTo>
                      <a:pt x="0" y="155"/>
                    </a:lnTo>
                  </a:path>
                </a:pathLst>
              </a:custGeom>
              <a:gradFill rotWithShape="0">
                <a:gsLst>
                  <a:gs pos="0">
                    <a:srgbClr val="FFFFFF"/>
                  </a:gs>
                  <a:gs pos="100000">
                    <a:srgbClr val="FFFFFF">
                      <a:gamma/>
                      <a:shade val="0"/>
                      <a:invGamma/>
                    </a:srgbClr>
                  </a:gs>
                </a:gsLst>
                <a:lin ang="540000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60" name="Rectangle 37">
                <a:hlinkClick r:id="rId6" action="ppaction://program"/>
                <a:extLst>
                  <a:ext uri="{FF2B5EF4-FFF2-40B4-BE49-F238E27FC236}">
                    <a16:creationId xmlns:a16="http://schemas.microsoft.com/office/drawing/2014/main" id="{060BE765-77D3-40B9-A816-55486EA37F33}"/>
                  </a:ext>
                </a:extLst>
              </p:cNvPr>
              <p:cNvSpPr>
                <a:spLocks noChangeArrowheads="1"/>
              </p:cNvSpPr>
              <p:nvPr/>
            </p:nvSpPr>
            <p:spPr bwMode="auto">
              <a:xfrm>
                <a:off x="4985" y="2227"/>
                <a:ext cx="70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917575">
                  <a:defRPr sz="2400">
                    <a:solidFill>
                      <a:schemeClr val="tx1"/>
                    </a:solidFill>
                    <a:latin typeface="Times New Roman" panose="02020603050405020304" pitchFamily="18" charset="0"/>
                  </a:defRPr>
                </a:lvl1pPr>
                <a:lvl2pPr algn="l" defTabSz="917575">
                  <a:defRPr sz="2400">
                    <a:solidFill>
                      <a:schemeClr val="tx1"/>
                    </a:solidFill>
                    <a:latin typeface="Times New Roman" panose="02020603050405020304" pitchFamily="18" charset="0"/>
                  </a:defRPr>
                </a:lvl2pPr>
                <a:lvl3pPr marL="915988" algn="l" defTabSz="917575">
                  <a:defRPr sz="2400">
                    <a:solidFill>
                      <a:schemeClr val="tx1"/>
                    </a:solidFill>
                    <a:latin typeface="Times New Roman" panose="02020603050405020304" pitchFamily="18" charset="0"/>
                  </a:defRPr>
                </a:lvl3pPr>
                <a:lvl4pPr marL="1373188" algn="l" defTabSz="917575">
                  <a:defRPr sz="2400">
                    <a:solidFill>
                      <a:schemeClr val="tx1"/>
                    </a:solidFill>
                    <a:latin typeface="Times New Roman" panose="02020603050405020304" pitchFamily="18" charset="0"/>
                  </a:defRPr>
                </a:lvl4pPr>
                <a:lvl5pPr marL="1830388" algn="l" defTabSz="917575">
                  <a:defRPr sz="2400">
                    <a:solidFill>
                      <a:schemeClr val="tx1"/>
                    </a:solidFill>
                    <a:latin typeface="Times New Roman" panose="02020603050405020304" pitchFamily="18" charset="0"/>
                  </a:defRPr>
                </a:lvl5pPr>
                <a:lvl6pPr marL="2287588" defTabSz="917575" fontAlgn="base">
                  <a:spcBef>
                    <a:spcPct val="0"/>
                  </a:spcBef>
                  <a:spcAft>
                    <a:spcPct val="0"/>
                  </a:spcAft>
                  <a:defRPr sz="2400">
                    <a:solidFill>
                      <a:schemeClr val="tx1"/>
                    </a:solidFill>
                    <a:latin typeface="Times New Roman" panose="02020603050405020304" pitchFamily="18" charset="0"/>
                  </a:defRPr>
                </a:lvl6pPr>
                <a:lvl7pPr marL="2744788" defTabSz="917575" fontAlgn="base">
                  <a:spcBef>
                    <a:spcPct val="0"/>
                  </a:spcBef>
                  <a:spcAft>
                    <a:spcPct val="0"/>
                  </a:spcAft>
                  <a:defRPr sz="2400">
                    <a:solidFill>
                      <a:schemeClr val="tx1"/>
                    </a:solidFill>
                    <a:latin typeface="Times New Roman" panose="02020603050405020304" pitchFamily="18" charset="0"/>
                  </a:defRPr>
                </a:lvl7pPr>
                <a:lvl8pPr marL="3201988" defTabSz="917575" fontAlgn="base">
                  <a:spcBef>
                    <a:spcPct val="0"/>
                  </a:spcBef>
                  <a:spcAft>
                    <a:spcPct val="0"/>
                  </a:spcAft>
                  <a:defRPr sz="2400">
                    <a:solidFill>
                      <a:schemeClr val="tx1"/>
                    </a:solidFill>
                    <a:latin typeface="Times New Roman" panose="02020603050405020304" pitchFamily="18" charset="0"/>
                  </a:defRPr>
                </a:lvl8pPr>
                <a:lvl9pPr marL="3659188" defTabSz="917575"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Optima" charset="0"/>
                  </a:rPr>
                  <a:t>Client</a:t>
                </a:r>
              </a:p>
              <a:p>
                <a:pPr marL="0" marR="0" lvl="0" indent="0" algn="ctr" defTabSz="917575" eaLnBrk="0" fontAlgn="base" latinLnBrk="0" hangingPunct="0">
                  <a:lnSpc>
                    <a:spcPct val="9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000000"/>
                    </a:solidFill>
                    <a:effectLst/>
                    <a:uLnTx/>
                    <a:uFillTx/>
                    <a:latin typeface="Optima" charset="0"/>
                  </a:rPr>
                  <a:t>Testing</a:t>
                </a:r>
              </a:p>
            </p:txBody>
          </p:sp>
          <p:sp>
            <p:nvSpPr>
              <p:cNvPr id="61" name="Rectangle 59">
                <a:extLst>
                  <a:ext uri="{FF2B5EF4-FFF2-40B4-BE49-F238E27FC236}">
                    <a16:creationId xmlns:a16="http://schemas.microsoft.com/office/drawing/2014/main" id="{C05B493F-75DB-44F4-B063-C52E14D527CE}"/>
                  </a:ext>
                </a:extLst>
              </p:cNvPr>
              <p:cNvSpPr>
                <a:spLocks noChangeArrowheads="1"/>
              </p:cNvSpPr>
              <p:nvPr/>
            </p:nvSpPr>
            <p:spPr bwMode="auto">
              <a:xfrm>
                <a:off x="5141" y="2019"/>
                <a:ext cx="37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algn="l" defTabSz="514350">
                  <a:defRPr sz="2400">
                    <a:solidFill>
                      <a:schemeClr val="tx1"/>
                    </a:solidFill>
                    <a:latin typeface="Times New Roman" panose="02020603050405020304" pitchFamily="18" charset="0"/>
                  </a:defRPr>
                </a:lvl1pPr>
                <a:lvl2pPr marL="342900" algn="l" defTabSz="514350">
                  <a:defRPr sz="2400">
                    <a:solidFill>
                      <a:schemeClr val="tx1"/>
                    </a:solidFill>
                    <a:latin typeface="Times New Roman" panose="02020603050405020304" pitchFamily="18" charset="0"/>
                  </a:defRPr>
                </a:lvl2pPr>
                <a:lvl3pPr marL="687388" algn="l" defTabSz="514350">
                  <a:defRPr sz="2400">
                    <a:solidFill>
                      <a:schemeClr val="tx1"/>
                    </a:solidFill>
                    <a:latin typeface="Times New Roman" panose="02020603050405020304" pitchFamily="18" charset="0"/>
                  </a:defRPr>
                </a:lvl3pPr>
                <a:lvl4pPr marL="1030288" algn="l" defTabSz="514350">
                  <a:defRPr sz="2400">
                    <a:solidFill>
                      <a:schemeClr val="tx1"/>
                    </a:solidFill>
                    <a:latin typeface="Times New Roman" panose="02020603050405020304" pitchFamily="18" charset="0"/>
                  </a:defRPr>
                </a:lvl4pPr>
                <a:lvl5pPr marL="1373188" algn="l" defTabSz="514350">
                  <a:defRPr sz="2400">
                    <a:solidFill>
                      <a:schemeClr val="tx1"/>
                    </a:solidFill>
                    <a:latin typeface="Times New Roman" panose="02020603050405020304" pitchFamily="18" charset="0"/>
                  </a:defRPr>
                </a:lvl5pPr>
                <a:lvl6pPr marL="1830388" defTabSz="514350" fontAlgn="base">
                  <a:spcBef>
                    <a:spcPct val="0"/>
                  </a:spcBef>
                  <a:spcAft>
                    <a:spcPct val="0"/>
                  </a:spcAft>
                  <a:defRPr sz="2400">
                    <a:solidFill>
                      <a:schemeClr val="tx1"/>
                    </a:solidFill>
                    <a:latin typeface="Times New Roman" panose="02020603050405020304" pitchFamily="18" charset="0"/>
                  </a:defRPr>
                </a:lvl6pPr>
                <a:lvl7pPr marL="2287588" defTabSz="514350" fontAlgn="base">
                  <a:spcBef>
                    <a:spcPct val="0"/>
                  </a:spcBef>
                  <a:spcAft>
                    <a:spcPct val="0"/>
                  </a:spcAft>
                  <a:defRPr sz="2400">
                    <a:solidFill>
                      <a:schemeClr val="tx1"/>
                    </a:solidFill>
                    <a:latin typeface="Times New Roman" panose="02020603050405020304" pitchFamily="18" charset="0"/>
                  </a:defRPr>
                </a:lvl7pPr>
                <a:lvl8pPr marL="2744788" defTabSz="514350" fontAlgn="base">
                  <a:spcBef>
                    <a:spcPct val="0"/>
                  </a:spcBef>
                  <a:spcAft>
                    <a:spcPct val="0"/>
                  </a:spcAft>
                  <a:defRPr sz="2400">
                    <a:solidFill>
                      <a:schemeClr val="tx1"/>
                    </a:solidFill>
                    <a:latin typeface="Times New Roman" panose="02020603050405020304" pitchFamily="18" charset="0"/>
                  </a:defRPr>
                </a:lvl8pPr>
                <a:lvl9pPr marL="3201988" defTabSz="51435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tima" charset="0"/>
                  </a:rPr>
                  <a:t>Step 6</a:t>
                </a:r>
              </a:p>
            </p:txBody>
          </p:sp>
        </p:grpSp>
        <p:sp>
          <p:nvSpPr>
            <p:cNvPr id="40" name="AutoShape 60">
              <a:extLst>
                <a:ext uri="{FF2B5EF4-FFF2-40B4-BE49-F238E27FC236}">
                  <a16:creationId xmlns:a16="http://schemas.microsoft.com/office/drawing/2014/main" id="{5355D3DB-3861-472C-BC13-C8067A2418A3}"/>
                </a:ext>
              </a:extLst>
            </p:cNvPr>
            <p:cNvSpPr>
              <a:spLocks noChangeArrowheads="1"/>
            </p:cNvSpPr>
            <p:nvPr/>
          </p:nvSpPr>
          <p:spPr bwMode="auto">
            <a:xfrm rot="10800000">
              <a:off x="4981" y="1382"/>
              <a:ext cx="132" cy="175"/>
            </a:xfrm>
            <a:prstGeom prst="downArrow">
              <a:avLst>
                <a:gd name="adj1" fmla="val 50000"/>
                <a:gd name="adj2" fmla="val 66392"/>
              </a:avLst>
            </a:prstGeom>
            <a:solidFill>
              <a:srgbClr val="000000"/>
            </a:solidFill>
            <a:ln>
              <a:noFill/>
            </a:ln>
            <a:effectLst>
              <a:outerShdw dist="35921" dir="2700000" algn="ctr" rotWithShape="0">
                <a:srgbClr val="FFFFFF"/>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41" name="Rectangle 61">
              <a:extLst>
                <a:ext uri="{FF2B5EF4-FFF2-40B4-BE49-F238E27FC236}">
                  <a16:creationId xmlns:a16="http://schemas.microsoft.com/office/drawing/2014/main" id="{9E27765D-70B3-4442-980E-8A6D86B576D1}"/>
                </a:ext>
              </a:extLst>
            </p:cNvPr>
            <p:cNvSpPr>
              <a:spLocks noChangeArrowheads="1"/>
            </p:cNvSpPr>
            <p:nvPr/>
          </p:nvSpPr>
          <p:spPr bwMode="auto">
            <a:xfrm>
              <a:off x="1743" y="1765"/>
              <a:ext cx="2802" cy="1008"/>
            </a:xfrm>
            <a:prstGeom prst="rect">
              <a:avLst/>
            </a:prstGeom>
            <a:noFill/>
            <a:ln w="25400">
              <a:solidFill>
                <a:srgbClr val="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42" name="Rectangle 63">
              <a:extLst>
                <a:ext uri="{FF2B5EF4-FFF2-40B4-BE49-F238E27FC236}">
                  <a16:creationId xmlns:a16="http://schemas.microsoft.com/office/drawing/2014/main" id="{AB740D8C-DEB4-422B-A057-311644187D59}"/>
                </a:ext>
              </a:extLst>
            </p:cNvPr>
            <p:cNvSpPr>
              <a:spLocks noChangeArrowheads="1"/>
            </p:cNvSpPr>
            <p:nvPr/>
          </p:nvSpPr>
          <p:spPr bwMode="auto">
            <a:xfrm>
              <a:off x="4593" y="1765"/>
              <a:ext cx="816" cy="1008"/>
            </a:xfrm>
            <a:prstGeom prst="rect">
              <a:avLst/>
            </a:prstGeom>
            <a:noFill/>
            <a:ln w="25400">
              <a:solidFill>
                <a:srgbClr val="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43" name="Rectangle 65">
              <a:extLst>
                <a:ext uri="{FF2B5EF4-FFF2-40B4-BE49-F238E27FC236}">
                  <a16:creationId xmlns:a16="http://schemas.microsoft.com/office/drawing/2014/main" id="{7F6B1252-01F6-4420-9670-17E6AF623DD8}"/>
                </a:ext>
              </a:extLst>
            </p:cNvPr>
            <p:cNvSpPr>
              <a:spLocks noChangeArrowheads="1"/>
            </p:cNvSpPr>
            <p:nvPr/>
          </p:nvSpPr>
          <p:spPr bwMode="auto">
            <a:xfrm>
              <a:off x="657" y="1765"/>
              <a:ext cx="912" cy="1008"/>
            </a:xfrm>
            <a:prstGeom prst="rect">
              <a:avLst/>
            </a:prstGeom>
            <a:noFill/>
            <a:ln w="25400">
              <a:solidFill>
                <a:srgbClr val="0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44" name="Rectangle 62">
              <a:extLst>
                <a:ext uri="{FF2B5EF4-FFF2-40B4-BE49-F238E27FC236}">
                  <a16:creationId xmlns:a16="http://schemas.microsoft.com/office/drawing/2014/main" id="{032D3DBA-1AAA-43BD-B634-AA3EBA97C9B4}"/>
                </a:ext>
              </a:extLst>
            </p:cNvPr>
            <p:cNvSpPr>
              <a:spLocks noChangeArrowheads="1"/>
            </p:cNvSpPr>
            <p:nvPr/>
          </p:nvSpPr>
          <p:spPr bwMode="auto">
            <a:xfrm>
              <a:off x="2404" y="2865"/>
              <a:ext cx="1375"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000000"/>
                  </a:solidFill>
                  <a:effectLst/>
                  <a:uLnTx/>
                  <a:uFillTx/>
                  <a:latin typeface="Arial" panose="020B0604020202020204" pitchFamily="34" charset="0"/>
                </a:rPr>
                <a:t>Performed at Offshore Locations</a:t>
              </a:r>
            </a:p>
          </p:txBody>
        </p:sp>
        <p:sp>
          <p:nvSpPr>
            <p:cNvPr id="45" name="Rectangle 64">
              <a:extLst>
                <a:ext uri="{FF2B5EF4-FFF2-40B4-BE49-F238E27FC236}">
                  <a16:creationId xmlns:a16="http://schemas.microsoft.com/office/drawing/2014/main" id="{C31BABAA-FF80-4ADE-A022-96D15EA8BAF4}"/>
                </a:ext>
              </a:extLst>
            </p:cNvPr>
            <p:cNvSpPr>
              <a:spLocks noChangeArrowheads="1"/>
            </p:cNvSpPr>
            <p:nvPr/>
          </p:nvSpPr>
          <p:spPr bwMode="auto">
            <a:xfrm>
              <a:off x="4365" y="2858"/>
              <a:ext cx="10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Arial" panose="020B0604020202020204" pitchFamily="34" charset="0"/>
                </a:rPr>
                <a:t>Performed at project site</a:t>
              </a:r>
            </a:p>
          </p:txBody>
        </p:sp>
        <p:sp>
          <p:nvSpPr>
            <p:cNvPr id="46" name="Rectangle 66">
              <a:extLst>
                <a:ext uri="{FF2B5EF4-FFF2-40B4-BE49-F238E27FC236}">
                  <a16:creationId xmlns:a16="http://schemas.microsoft.com/office/drawing/2014/main" id="{D8CA5E7C-8E0B-468B-B55C-C369DDF002F8}"/>
                </a:ext>
              </a:extLst>
            </p:cNvPr>
            <p:cNvSpPr>
              <a:spLocks noChangeArrowheads="1"/>
            </p:cNvSpPr>
            <p:nvPr/>
          </p:nvSpPr>
          <p:spPr bwMode="auto">
            <a:xfrm>
              <a:off x="477" y="2896"/>
              <a:ext cx="11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Arial" panose="020B0604020202020204" pitchFamily="34" charset="0"/>
                </a:rPr>
                <a:t>  Performed at project site</a:t>
              </a:r>
            </a:p>
          </p:txBody>
        </p:sp>
        <p:sp>
          <p:nvSpPr>
            <p:cNvPr id="47" name="Text Box 67">
              <a:extLst>
                <a:ext uri="{FF2B5EF4-FFF2-40B4-BE49-F238E27FC236}">
                  <a16:creationId xmlns:a16="http://schemas.microsoft.com/office/drawing/2014/main" id="{DEB1D850-2C57-40AC-91AE-BB5BD9413EFF}"/>
                </a:ext>
              </a:extLst>
            </p:cNvPr>
            <p:cNvSpPr txBox="1">
              <a:spLocks noChangeArrowheads="1"/>
            </p:cNvSpPr>
            <p:nvPr/>
          </p:nvSpPr>
          <p:spPr bwMode="auto">
            <a:xfrm>
              <a:off x="617" y="3098"/>
              <a:ext cx="960"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Client Coordinator</a:t>
              </a:r>
            </a:p>
          </p:txBody>
        </p:sp>
        <p:sp>
          <p:nvSpPr>
            <p:cNvPr id="48" name="Text Box 68">
              <a:extLst>
                <a:ext uri="{FF2B5EF4-FFF2-40B4-BE49-F238E27FC236}">
                  <a16:creationId xmlns:a16="http://schemas.microsoft.com/office/drawing/2014/main" id="{16A09142-F8B1-4809-91B6-AEB02B422CDB}"/>
                </a:ext>
              </a:extLst>
            </p:cNvPr>
            <p:cNvSpPr txBox="1">
              <a:spLocks noChangeArrowheads="1"/>
            </p:cNvSpPr>
            <p:nvPr/>
          </p:nvSpPr>
          <p:spPr bwMode="auto">
            <a:xfrm>
              <a:off x="4441" y="3069"/>
              <a:ext cx="960"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Client Coordinator</a:t>
              </a:r>
            </a:p>
          </p:txBody>
        </p:sp>
        <p:sp>
          <p:nvSpPr>
            <p:cNvPr id="49" name="Text Box 69">
              <a:extLst>
                <a:ext uri="{FF2B5EF4-FFF2-40B4-BE49-F238E27FC236}">
                  <a16:creationId xmlns:a16="http://schemas.microsoft.com/office/drawing/2014/main" id="{EC5DC8E5-FAA3-4C53-A20F-C423F3D28BB6}"/>
                </a:ext>
              </a:extLst>
            </p:cNvPr>
            <p:cNvSpPr txBox="1">
              <a:spLocks noChangeArrowheads="1"/>
            </p:cNvSpPr>
            <p:nvPr/>
          </p:nvSpPr>
          <p:spPr bwMode="auto">
            <a:xfrm>
              <a:off x="2441" y="3098"/>
              <a:ext cx="1248"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Offshore Coordinator</a:t>
              </a:r>
            </a:p>
          </p:txBody>
        </p:sp>
        <p:sp>
          <p:nvSpPr>
            <p:cNvPr id="50" name="Text Box 70">
              <a:extLst>
                <a:ext uri="{FF2B5EF4-FFF2-40B4-BE49-F238E27FC236}">
                  <a16:creationId xmlns:a16="http://schemas.microsoft.com/office/drawing/2014/main" id="{83742DAF-479E-49BB-88F3-03BA7F925BD8}"/>
                </a:ext>
              </a:extLst>
            </p:cNvPr>
            <p:cNvSpPr txBox="1">
              <a:spLocks noChangeArrowheads="1"/>
            </p:cNvSpPr>
            <p:nvPr/>
          </p:nvSpPr>
          <p:spPr bwMode="auto">
            <a:xfrm>
              <a:off x="2377" y="3213"/>
              <a:ext cx="1392"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Remote ABAP Developers</a:t>
              </a:r>
            </a:p>
          </p:txBody>
        </p:sp>
        <p:sp>
          <p:nvSpPr>
            <p:cNvPr id="51" name="Text Box 71">
              <a:extLst>
                <a:ext uri="{FF2B5EF4-FFF2-40B4-BE49-F238E27FC236}">
                  <a16:creationId xmlns:a16="http://schemas.microsoft.com/office/drawing/2014/main" id="{65FF3A06-5FBF-42A9-A59B-028E71A3C0B3}"/>
                </a:ext>
              </a:extLst>
            </p:cNvPr>
            <p:cNvSpPr txBox="1">
              <a:spLocks noChangeArrowheads="1"/>
            </p:cNvSpPr>
            <p:nvPr/>
          </p:nvSpPr>
          <p:spPr bwMode="auto">
            <a:xfrm>
              <a:off x="4457" y="3357"/>
              <a:ext cx="960"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End Users</a:t>
              </a:r>
            </a:p>
          </p:txBody>
        </p:sp>
        <p:sp>
          <p:nvSpPr>
            <p:cNvPr id="52" name="Text Box 72">
              <a:extLst>
                <a:ext uri="{FF2B5EF4-FFF2-40B4-BE49-F238E27FC236}">
                  <a16:creationId xmlns:a16="http://schemas.microsoft.com/office/drawing/2014/main" id="{85E4440A-9525-49A3-9655-0B600BD44DB9}"/>
                </a:ext>
              </a:extLst>
            </p:cNvPr>
            <p:cNvSpPr txBox="1">
              <a:spLocks noChangeArrowheads="1"/>
            </p:cNvSpPr>
            <p:nvPr/>
          </p:nvSpPr>
          <p:spPr bwMode="auto">
            <a:xfrm>
              <a:off x="377" y="3213"/>
              <a:ext cx="1392"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SAP Functional Experts</a:t>
              </a:r>
            </a:p>
          </p:txBody>
        </p:sp>
        <p:sp>
          <p:nvSpPr>
            <p:cNvPr id="53" name="Text Box 73">
              <a:extLst>
                <a:ext uri="{FF2B5EF4-FFF2-40B4-BE49-F238E27FC236}">
                  <a16:creationId xmlns:a16="http://schemas.microsoft.com/office/drawing/2014/main" id="{7E000CF5-9529-4AD0-857A-F47CD498776E}"/>
                </a:ext>
              </a:extLst>
            </p:cNvPr>
            <p:cNvSpPr txBox="1">
              <a:spLocks noChangeArrowheads="1"/>
            </p:cNvSpPr>
            <p:nvPr/>
          </p:nvSpPr>
          <p:spPr bwMode="auto">
            <a:xfrm>
              <a:off x="4201" y="3213"/>
              <a:ext cx="1392"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SAP Functional Experts</a:t>
              </a:r>
            </a:p>
          </p:txBody>
        </p:sp>
        <p:sp>
          <p:nvSpPr>
            <p:cNvPr id="54" name="Text Box 74">
              <a:extLst>
                <a:ext uri="{FF2B5EF4-FFF2-40B4-BE49-F238E27FC236}">
                  <a16:creationId xmlns:a16="http://schemas.microsoft.com/office/drawing/2014/main" id="{5DB6B69D-CACD-4F70-BCBC-DC33A2BA0DC7}"/>
                </a:ext>
              </a:extLst>
            </p:cNvPr>
            <p:cNvSpPr txBox="1">
              <a:spLocks noChangeArrowheads="1"/>
            </p:cNvSpPr>
            <p:nvPr/>
          </p:nvSpPr>
          <p:spPr bwMode="auto">
            <a:xfrm>
              <a:off x="569" y="3338"/>
              <a:ext cx="960" cy="1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Arial" panose="020B0604020202020204" pitchFamily="34" charset="0"/>
                </a:rPr>
                <a:t>End Users</a:t>
              </a:r>
            </a:p>
          </p:txBody>
        </p:sp>
        <p:grpSp>
          <p:nvGrpSpPr>
            <p:cNvPr id="55" name="Group 81">
              <a:extLst>
                <a:ext uri="{FF2B5EF4-FFF2-40B4-BE49-F238E27FC236}">
                  <a16:creationId xmlns:a16="http://schemas.microsoft.com/office/drawing/2014/main" id="{9A4A6A63-DC55-4BD4-B4F0-7D3E7F7516A1}"/>
                </a:ext>
              </a:extLst>
            </p:cNvPr>
            <p:cNvGrpSpPr>
              <a:grpSpLocks/>
            </p:cNvGrpSpPr>
            <p:nvPr/>
          </p:nvGrpSpPr>
          <p:grpSpPr bwMode="auto">
            <a:xfrm>
              <a:off x="843" y="2181"/>
              <a:ext cx="741" cy="349"/>
              <a:chOff x="995" y="2229"/>
              <a:chExt cx="741" cy="349"/>
            </a:xfrm>
          </p:grpSpPr>
          <p:sp>
            <p:nvSpPr>
              <p:cNvPr id="56" name="Rectangle 42">
                <a:extLst>
                  <a:ext uri="{FF2B5EF4-FFF2-40B4-BE49-F238E27FC236}">
                    <a16:creationId xmlns:a16="http://schemas.microsoft.com/office/drawing/2014/main" id="{19A56A8B-C595-4B89-86F0-68E1CAB3E0F4}"/>
                  </a:ext>
                </a:extLst>
              </p:cNvPr>
              <p:cNvSpPr>
                <a:spLocks noChangeArrowheads="1"/>
              </p:cNvSpPr>
              <p:nvPr/>
            </p:nvSpPr>
            <p:spPr bwMode="auto">
              <a:xfrm>
                <a:off x="1114" y="2242"/>
                <a:ext cx="60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Optima" charset="0"/>
                  </a:rPr>
                  <a:t>Functional Specifications</a:t>
                </a:r>
              </a:p>
            </p:txBody>
          </p:sp>
          <p:sp>
            <p:nvSpPr>
              <p:cNvPr id="57" name="Freeform 79">
                <a:extLst>
                  <a:ext uri="{FF2B5EF4-FFF2-40B4-BE49-F238E27FC236}">
                    <a16:creationId xmlns:a16="http://schemas.microsoft.com/office/drawing/2014/main" id="{EE0B591C-F5CA-45AE-A9C9-2CC47B80C731}"/>
                  </a:ext>
                </a:extLst>
              </p:cNvPr>
              <p:cNvSpPr>
                <a:spLocks/>
              </p:cNvSpPr>
              <p:nvPr/>
            </p:nvSpPr>
            <p:spPr bwMode="auto">
              <a:xfrm>
                <a:off x="997" y="2229"/>
                <a:ext cx="708" cy="310"/>
              </a:xfrm>
              <a:custGeom>
                <a:avLst/>
                <a:gdLst>
                  <a:gd name="T0" fmla="*/ 0 w 708"/>
                  <a:gd name="T1" fmla="*/ 0 h 310"/>
                  <a:gd name="T2" fmla="*/ 571 w 708"/>
                  <a:gd name="T3" fmla="*/ 0 h 310"/>
                  <a:gd name="T4" fmla="*/ 707 w 708"/>
                  <a:gd name="T5" fmla="*/ 154 h 310"/>
                  <a:gd name="T6" fmla="*/ 571 w 708"/>
                  <a:gd name="T7" fmla="*/ 309 h 310"/>
                  <a:gd name="T8" fmla="*/ 0 w 708"/>
                  <a:gd name="T9" fmla="*/ 309 h 310"/>
                  <a:gd name="T10" fmla="*/ 133 w 708"/>
                  <a:gd name="T11" fmla="*/ 154 h 310"/>
                  <a:gd name="T12" fmla="*/ 0 w 70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708" h="310">
                    <a:moveTo>
                      <a:pt x="0" y="0"/>
                    </a:moveTo>
                    <a:lnTo>
                      <a:pt x="571" y="0"/>
                    </a:lnTo>
                    <a:lnTo>
                      <a:pt x="707" y="154"/>
                    </a:lnTo>
                    <a:lnTo>
                      <a:pt x="571" y="309"/>
                    </a:lnTo>
                    <a:lnTo>
                      <a:pt x="0" y="309"/>
                    </a:lnTo>
                    <a:lnTo>
                      <a:pt x="133" y="1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sp>
            <p:nvSpPr>
              <p:cNvPr id="58" name="Freeform 80">
                <a:extLst>
                  <a:ext uri="{FF2B5EF4-FFF2-40B4-BE49-F238E27FC236}">
                    <a16:creationId xmlns:a16="http://schemas.microsoft.com/office/drawing/2014/main" id="{3317196C-738E-41A8-90DC-CABE28D55D5B}"/>
                  </a:ext>
                </a:extLst>
              </p:cNvPr>
              <p:cNvSpPr>
                <a:spLocks/>
              </p:cNvSpPr>
              <p:nvPr/>
            </p:nvSpPr>
            <p:spPr bwMode="auto">
              <a:xfrm>
                <a:off x="995" y="2382"/>
                <a:ext cx="741" cy="196"/>
              </a:xfrm>
              <a:custGeom>
                <a:avLst/>
                <a:gdLst>
                  <a:gd name="T0" fmla="*/ 0 w 741"/>
                  <a:gd name="T1" fmla="*/ 155 h 196"/>
                  <a:gd name="T2" fmla="*/ 34 w 741"/>
                  <a:gd name="T3" fmla="*/ 195 h 196"/>
                  <a:gd name="T4" fmla="*/ 604 w 741"/>
                  <a:gd name="T5" fmla="*/ 195 h 196"/>
                  <a:gd name="T6" fmla="*/ 740 w 741"/>
                  <a:gd name="T7" fmla="*/ 39 h 196"/>
                  <a:gd name="T8" fmla="*/ 705 w 741"/>
                  <a:gd name="T9" fmla="*/ 0 h 196"/>
                  <a:gd name="T10" fmla="*/ 571 w 741"/>
                  <a:gd name="T11" fmla="*/ 155 h 196"/>
                  <a:gd name="T12" fmla="*/ 0 w 741"/>
                  <a:gd name="T13" fmla="*/ 155 h 196"/>
                </a:gdLst>
                <a:ahLst/>
                <a:cxnLst>
                  <a:cxn ang="0">
                    <a:pos x="T0" y="T1"/>
                  </a:cxn>
                  <a:cxn ang="0">
                    <a:pos x="T2" y="T3"/>
                  </a:cxn>
                  <a:cxn ang="0">
                    <a:pos x="T4" y="T5"/>
                  </a:cxn>
                  <a:cxn ang="0">
                    <a:pos x="T6" y="T7"/>
                  </a:cxn>
                  <a:cxn ang="0">
                    <a:pos x="T8" y="T9"/>
                  </a:cxn>
                  <a:cxn ang="0">
                    <a:pos x="T10" y="T11"/>
                  </a:cxn>
                  <a:cxn ang="0">
                    <a:pos x="T12" y="T13"/>
                  </a:cxn>
                </a:cxnLst>
                <a:rect l="0" t="0" r="r" b="b"/>
                <a:pathLst>
                  <a:path w="741" h="196">
                    <a:moveTo>
                      <a:pt x="0" y="155"/>
                    </a:moveTo>
                    <a:lnTo>
                      <a:pt x="34" y="195"/>
                    </a:lnTo>
                    <a:lnTo>
                      <a:pt x="604" y="195"/>
                    </a:lnTo>
                    <a:lnTo>
                      <a:pt x="740" y="39"/>
                    </a:lnTo>
                    <a:lnTo>
                      <a:pt x="705" y="0"/>
                    </a:lnTo>
                    <a:lnTo>
                      <a:pt x="571" y="155"/>
                    </a:lnTo>
                    <a:lnTo>
                      <a:pt x="0" y="155"/>
                    </a:lnTo>
                  </a:path>
                </a:pathLst>
              </a:custGeom>
              <a:gradFill rotWithShape="0">
                <a:gsLst>
                  <a:gs pos="0">
                    <a:srgbClr val="FFFFFF"/>
                  </a:gs>
                  <a:gs pos="100000">
                    <a:srgbClr val="FFFFFF">
                      <a:gamma/>
                      <a:shade val="0"/>
                      <a:invGamma/>
                    </a:srgbClr>
                  </a:gs>
                </a:gsLst>
                <a:lin ang="540000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85000"/>
                  </a:lnSpc>
                  <a:spcBef>
                    <a:spcPct val="0"/>
                  </a:spcBef>
                  <a:spcAft>
                    <a:spcPct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panose="020B0604020202020204" pitchFamily="34" charset="0"/>
                </a:endParaRPr>
              </a:p>
            </p:txBody>
          </p:sp>
        </p:grpSp>
      </p:grpSp>
    </p:spTree>
    <p:extLst>
      <p:ext uri="{BB962C8B-B14F-4D97-AF65-F5344CB8AC3E}">
        <p14:creationId xmlns:p14="http://schemas.microsoft.com/office/powerpoint/2010/main" val="3640380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normAutofit fontScale="90000"/>
          </a:bodyPr>
          <a:lstStyle/>
          <a:p>
            <a:r>
              <a:rPr lang="en-IN" dirty="0"/>
              <a:t>Development, Testing &amp; Training Strategy</a:t>
            </a:r>
            <a:br>
              <a:rPr lang="en-IN" dirty="0"/>
            </a:br>
            <a:r>
              <a:rPr lang="en-IN" sz="2200" i="1" dirty="0"/>
              <a:t>Development Strategy</a:t>
            </a:r>
            <a:endParaRPr lang="en-IN" i="1" dirty="0"/>
          </a:p>
        </p:txBody>
      </p:sp>
      <p:sp>
        <p:nvSpPr>
          <p:cNvPr id="76" name="Rectangle 3">
            <a:extLst>
              <a:ext uri="{FF2B5EF4-FFF2-40B4-BE49-F238E27FC236}">
                <a16:creationId xmlns:a16="http://schemas.microsoft.com/office/drawing/2014/main" id="{7D221FC7-0555-43D6-B1BE-7E27CB56A399}"/>
              </a:ext>
            </a:extLst>
          </p:cNvPr>
          <p:cNvSpPr txBox="1">
            <a:spLocks noChangeArrowheads="1"/>
          </p:cNvSpPr>
          <p:nvPr/>
        </p:nvSpPr>
        <p:spPr bwMode="auto">
          <a:xfrm>
            <a:off x="206376" y="925077"/>
            <a:ext cx="5377038" cy="279781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vert="horz" wrap="square" lIns="180000" tIns="0" rIns="180000" bIns="36000" numCol="1" anchor="t" anchorCtr="0" compatLnSpc="1">
            <a:prstTxWarp prst="textNoShape">
              <a:avLst/>
            </a:prstTxWarp>
          </a:bodyPr>
          <a:lstStyle>
            <a:lvl1pPr marL="190500" indent="-190500" algn="l" rtl="0" eaLnBrk="0" fontAlgn="base" hangingPunct="0">
              <a:lnSpc>
                <a:spcPct val="90000"/>
              </a:lnSpc>
              <a:spcBef>
                <a:spcPct val="20000"/>
              </a:spcBef>
              <a:spcAft>
                <a:spcPct val="0"/>
              </a:spcAft>
              <a:buClr>
                <a:schemeClr val="accent2"/>
              </a:buClr>
              <a:buFont typeface="Wingdings" panose="05000000000000000000" pitchFamily="2" charset="2"/>
              <a:buChar char="§"/>
              <a:defRPr sz="2400" kern="1200">
                <a:solidFill>
                  <a:schemeClr val="tx1"/>
                </a:solidFill>
                <a:latin typeface="+mn-lt"/>
                <a:ea typeface="+mn-ea"/>
                <a:cs typeface="+mn-cs"/>
              </a:defRPr>
            </a:lvl1pPr>
            <a:lvl2pPr marL="571500" indent="-190500" algn="l" rtl="0" eaLnBrk="0" fontAlgn="base" hangingPunct="0">
              <a:lnSpc>
                <a:spcPct val="90000"/>
              </a:lnSpc>
              <a:spcBef>
                <a:spcPct val="20000"/>
              </a:spcBef>
              <a:spcAft>
                <a:spcPct val="0"/>
              </a:spcAft>
              <a:buClr>
                <a:schemeClr val="accent1"/>
              </a:buClr>
              <a:buChar char="•"/>
              <a:defRPr sz="2000" kern="1200">
                <a:solidFill>
                  <a:schemeClr val="tx1"/>
                </a:solidFill>
                <a:latin typeface="+mn-lt"/>
                <a:ea typeface="+mn-ea"/>
                <a:cs typeface="+mn-cs"/>
              </a:defRPr>
            </a:lvl2pPr>
            <a:lvl3pPr marL="938213" indent="-176213" algn="l" rtl="0" eaLnBrk="0" fontAlgn="base" hangingPunct="0">
              <a:lnSpc>
                <a:spcPct val="90000"/>
              </a:lnSpc>
              <a:spcBef>
                <a:spcPct val="20000"/>
              </a:spcBef>
              <a:spcAft>
                <a:spcPct val="0"/>
              </a:spcAft>
              <a:buClr>
                <a:schemeClr val="hlink"/>
              </a:buClr>
              <a:buFont typeface="Wingdings" panose="05000000000000000000" pitchFamily="2" charset="2"/>
              <a:buChar char="ú"/>
              <a:defRPr kern="1200">
                <a:solidFill>
                  <a:schemeClr val="tx1"/>
                </a:solidFill>
                <a:latin typeface="+mn-lt"/>
                <a:ea typeface="+mn-ea"/>
                <a:cs typeface="+mn-cs"/>
              </a:defRPr>
            </a:lvl3pPr>
            <a:lvl4pPr marL="1547813" indent="-228600" algn="l" rtl="0" eaLnBrk="0" fontAlgn="base" hangingPunct="0">
              <a:spcBef>
                <a:spcPct val="20000"/>
              </a:spcBef>
              <a:spcAft>
                <a:spcPct val="0"/>
              </a:spcAft>
              <a:buChar char="–"/>
              <a:defRPr sz="2200" kern="1200">
                <a:solidFill>
                  <a:schemeClr val="tx1"/>
                </a:solidFill>
                <a:latin typeface="+mn-lt"/>
                <a:ea typeface="+mn-ea"/>
                <a:cs typeface="+mn-cs"/>
              </a:defRPr>
            </a:lvl4pPr>
            <a:lvl5pPr marL="1966913" indent="-228600" algn="l" rtl="0" eaLnBrk="0" fontAlgn="base" hangingPunct="0">
              <a:spcBef>
                <a:spcPct val="20000"/>
              </a:spcBef>
              <a:spcAft>
                <a:spcPct val="0"/>
              </a:spcAft>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ct val="20000"/>
              </a:spcBef>
              <a:spcAft>
                <a:spcPct val="0"/>
              </a:spcAft>
              <a:buClr>
                <a:srgbClr val="F0CD96"/>
              </a:buClr>
              <a:buSzTx/>
              <a:buNone/>
              <a:tabLst/>
              <a:defRPr/>
            </a:pPr>
            <a:r>
              <a:rPr kumimoji="0" lang="en-US" altLang="en-US" sz="1400" b="1" i="0" u="none" strike="noStrike" kern="1200" cap="none" spc="0" normalizeH="0" baseline="0" noProof="0" dirty="0">
                <a:ln>
                  <a:noFill/>
                </a:ln>
                <a:solidFill>
                  <a:srgbClr val="000000"/>
                </a:solidFill>
                <a:effectLst/>
                <a:uLnTx/>
                <a:uFillTx/>
                <a:latin typeface="Arial"/>
                <a:ea typeface="+mn-ea"/>
                <a:cs typeface="+mn-cs"/>
              </a:rPr>
              <a:t>Step 1 – Functional Specification</a:t>
            </a:r>
          </a:p>
          <a:p>
            <a:pPr>
              <a:lnSpc>
                <a:spcPct val="100000"/>
              </a:lnSpc>
              <a:spcBef>
                <a:spcPts val="0"/>
              </a:spcBef>
              <a:buClr>
                <a:srgbClr val="F5964B"/>
              </a:buClr>
              <a:buFontTx/>
              <a:buChar char="•"/>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Functional Specification will be documented at client site by the Functional Consultants on the project.</a:t>
            </a:r>
          </a:p>
          <a:p>
            <a:pPr>
              <a:lnSpc>
                <a:spcPct val="100000"/>
              </a:lnSpc>
              <a:spcBef>
                <a:spcPts val="0"/>
              </a:spcBef>
              <a:buClr>
                <a:srgbClr val="F5964B"/>
              </a:buClr>
              <a:buFontTx/>
              <a:buChar char="•"/>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Importance of functional Specification document.</a:t>
            </a:r>
          </a:p>
          <a:p>
            <a:pPr lvl="1" indent="-176213">
              <a:lnSpc>
                <a:spcPct val="100000"/>
              </a:lnSpc>
              <a:spcBef>
                <a:spcPts val="0"/>
              </a:spcBef>
              <a:buClr>
                <a:srgbClr val="D2CD0A"/>
              </a:buClr>
              <a:buFont typeface="Wingdings" panose="05000000000000000000" pitchFamily="2" charset="2"/>
              <a:buChar char="ú"/>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This will ensure that the functional specification has the required information, based on which the Technical Specification will be documented by the developers.</a:t>
            </a:r>
          </a:p>
          <a:p>
            <a:pPr lvl="1" indent="-176213">
              <a:lnSpc>
                <a:spcPct val="100000"/>
              </a:lnSpc>
              <a:spcBef>
                <a:spcPts val="0"/>
              </a:spcBef>
              <a:buClr>
                <a:srgbClr val="D2CD0A"/>
              </a:buClr>
              <a:buFont typeface="Wingdings" panose="05000000000000000000" pitchFamily="2" charset="2"/>
              <a:buChar char="ú"/>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Technical Team develops a good understanding of the requirements. This will help them document the technical design document in an efficient manner</a:t>
            </a: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a:t>
            </a:r>
          </a:p>
          <a:p>
            <a:pPr marL="190500" marR="0" lvl="1">
              <a:lnSpc>
                <a:spcPct val="100000"/>
              </a:lnSpc>
              <a:spcBef>
                <a:spcPts val="0"/>
              </a:spcBef>
              <a:buClr>
                <a:srgbClr val="F5964B"/>
              </a:buClr>
              <a:buSzTx/>
              <a:tabLst/>
              <a:defRPr/>
            </a:pPr>
            <a:r>
              <a:rPr lang="en-US" altLang="en-US" sz="1400" dirty="0">
                <a:solidFill>
                  <a:srgbClr val="000000"/>
                </a:solidFill>
                <a:latin typeface="Arial"/>
              </a:rPr>
              <a:t>A functional specification  with a detailed business logic will subsequently be used in documenting test cases.</a:t>
            </a:r>
          </a:p>
        </p:txBody>
      </p:sp>
      <p:sp>
        <p:nvSpPr>
          <p:cNvPr id="77" name="Rectangle 3">
            <a:extLst>
              <a:ext uri="{FF2B5EF4-FFF2-40B4-BE49-F238E27FC236}">
                <a16:creationId xmlns:a16="http://schemas.microsoft.com/office/drawing/2014/main" id="{ADA936DA-A026-4828-A893-3BC073F457C1}"/>
              </a:ext>
            </a:extLst>
          </p:cNvPr>
          <p:cNvSpPr txBox="1">
            <a:spLocks noChangeArrowheads="1"/>
          </p:cNvSpPr>
          <p:nvPr/>
        </p:nvSpPr>
        <p:spPr bwMode="auto">
          <a:xfrm>
            <a:off x="5636524" y="932734"/>
            <a:ext cx="6317362" cy="2790159"/>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180000" tIns="0" rIns="180000" bIns="36000" numCol="1" anchor="t" anchorCtr="0" compatLnSpc="1">
            <a:prstTxWarp prst="textNoShape">
              <a:avLst/>
            </a:prstTxWarp>
          </a:bodyPr>
          <a:lstStyle>
            <a:lvl1pPr marL="190500" indent="-190500" algn="l" rtl="0" eaLnBrk="0" fontAlgn="base" hangingPunct="0">
              <a:lnSpc>
                <a:spcPct val="90000"/>
              </a:lnSpc>
              <a:spcBef>
                <a:spcPct val="20000"/>
              </a:spcBef>
              <a:spcAft>
                <a:spcPct val="0"/>
              </a:spcAft>
              <a:buClr>
                <a:schemeClr val="accent2"/>
              </a:buClr>
              <a:buFont typeface="Wingdings" panose="05000000000000000000" pitchFamily="2" charset="2"/>
              <a:buChar char="§"/>
              <a:defRPr sz="2400" kern="1200">
                <a:solidFill>
                  <a:schemeClr val="tx1"/>
                </a:solidFill>
                <a:latin typeface="+mn-lt"/>
                <a:ea typeface="+mn-ea"/>
                <a:cs typeface="+mn-cs"/>
              </a:defRPr>
            </a:lvl1pPr>
            <a:lvl2pPr marL="571500" indent="-190500" algn="l" rtl="0" eaLnBrk="0" fontAlgn="base" hangingPunct="0">
              <a:lnSpc>
                <a:spcPct val="90000"/>
              </a:lnSpc>
              <a:spcBef>
                <a:spcPct val="20000"/>
              </a:spcBef>
              <a:spcAft>
                <a:spcPct val="0"/>
              </a:spcAft>
              <a:buClr>
                <a:schemeClr val="accent1"/>
              </a:buClr>
              <a:buChar char="•"/>
              <a:defRPr sz="2000" kern="1200">
                <a:solidFill>
                  <a:schemeClr val="tx1"/>
                </a:solidFill>
                <a:latin typeface="+mn-lt"/>
                <a:ea typeface="+mn-ea"/>
                <a:cs typeface="+mn-cs"/>
              </a:defRPr>
            </a:lvl2pPr>
            <a:lvl3pPr marL="938213" indent="-176213" algn="l" rtl="0" eaLnBrk="0" fontAlgn="base" hangingPunct="0">
              <a:lnSpc>
                <a:spcPct val="90000"/>
              </a:lnSpc>
              <a:spcBef>
                <a:spcPct val="20000"/>
              </a:spcBef>
              <a:spcAft>
                <a:spcPct val="0"/>
              </a:spcAft>
              <a:buClr>
                <a:schemeClr val="hlink"/>
              </a:buClr>
              <a:buFont typeface="Wingdings" panose="05000000000000000000" pitchFamily="2" charset="2"/>
              <a:buChar char="ú"/>
              <a:defRPr kern="1200">
                <a:solidFill>
                  <a:schemeClr val="tx1"/>
                </a:solidFill>
                <a:latin typeface="+mn-lt"/>
                <a:ea typeface="+mn-ea"/>
                <a:cs typeface="+mn-cs"/>
              </a:defRPr>
            </a:lvl3pPr>
            <a:lvl4pPr marL="1547813" indent="-228600" algn="l" rtl="0" eaLnBrk="0" fontAlgn="base" hangingPunct="0">
              <a:spcBef>
                <a:spcPct val="20000"/>
              </a:spcBef>
              <a:spcAft>
                <a:spcPct val="0"/>
              </a:spcAft>
              <a:buChar char="–"/>
              <a:defRPr sz="2200" kern="1200">
                <a:solidFill>
                  <a:schemeClr val="tx1"/>
                </a:solidFill>
                <a:latin typeface="+mn-lt"/>
                <a:ea typeface="+mn-ea"/>
                <a:cs typeface="+mn-cs"/>
              </a:defRPr>
            </a:lvl4pPr>
            <a:lvl5pPr marL="1966913" indent="-228600" algn="l" rtl="0" eaLnBrk="0" fontAlgn="base" hangingPunct="0">
              <a:spcBef>
                <a:spcPct val="20000"/>
              </a:spcBef>
              <a:spcAft>
                <a:spcPct val="0"/>
              </a:spcAft>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F0CD96"/>
              </a:buClr>
              <a:buNone/>
              <a:defRPr/>
            </a:pPr>
            <a:r>
              <a:rPr lang="en-US" altLang="en-US" sz="1400" b="1" dirty="0">
                <a:solidFill>
                  <a:srgbClr val="000000"/>
                </a:solidFill>
                <a:latin typeface="Arial"/>
              </a:rPr>
              <a:t>Step 2 – Analysis of Functional Specification</a:t>
            </a:r>
          </a:p>
          <a:p>
            <a:pPr marL="190500" marR="0" lvl="1">
              <a:lnSpc>
                <a:spcPct val="100000"/>
              </a:lnSpc>
              <a:spcBef>
                <a:spcPts val="0"/>
              </a:spcBef>
              <a:buClr>
                <a:srgbClr val="F5964B"/>
              </a:buClr>
              <a:buSzTx/>
              <a:tabLst/>
              <a:defRPr/>
            </a:pPr>
            <a:r>
              <a:rPr lang="en-US" altLang="en-US" sz="1400" dirty="0">
                <a:solidFill>
                  <a:srgbClr val="000000"/>
                </a:solidFill>
                <a:latin typeface="Arial"/>
              </a:rPr>
              <a:t>The Onsite Technical Team will review the Functional Specification.</a:t>
            </a:r>
          </a:p>
          <a:p>
            <a:pPr marL="190500" marR="0" lvl="1">
              <a:lnSpc>
                <a:spcPct val="100000"/>
              </a:lnSpc>
              <a:spcBef>
                <a:spcPts val="0"/>
              </a:spcBef>
              <a:buClr>
                <a:srgbClr val="F5964B"/>
              </a:buClr>
              <a:buSzTx/>
              <a:tabLst/>
              <a:defRPr/>
            </a:pPr>
            <a:r>
              <a:rPr lang="en-US" altLang="en-US" sz="1400" dirty="0">
                <a:solidFill>
                  <a:srgbClr val="000000"/>
                </a:solidFill>
                <a:latin typeface="Arial"/>
              </a:rPr>
              <a:t>If updates are required, the Functional Specification will be passed back to the author.</a:t>
            </a:r>
          </a:p>
          <a:p>
            <a:pPr marL="190500" marR="0" lvl="1">
              <a:lnSpc>
                <a:spcPct val="100000"/>
              </a:lnSpc>
              <a:spcBef>
                <a:spcPts val="0"/>
              </a:spcBef>
              <a:buClr>
                <a:srgbClr val="F5964B"/>
              </a:buClr>
              <a:buSzTx/>
              <a:tabLst/>
              <a:defRPr/>
            </a:pPr>
            <a:r>
              <a:rPr lang="en-US" altLang="en-US" sz="1400" dirty="0">
                <a:solidFill>
                  <a:srgbClr val="000000"/>
                </a:solidFill>
                <a:latin typeface="Arial"/>
              </a:rPr>
              <a:t>The functional specification will be signed off and all subsequent changes will be documented as a change request to document another version of the functional specification. </a:t>
            </a:r>
          </a:p>
          <a:p>
            <a:pPr marL="190500" marR="0" lvl="1">
              <a:lnSpc>
                <a:spcPct val="100000"/>
              </a:lnSpc>
              <a:spcBef>
                <a:spcPts val="0"/>
              </a:spcBef>
              <a:buClr>
                <a:srgbClr val="F5964B"/>
              </a:buClr>
              <a:buSzTx/>
              <a:tabLst/>
              <a:defRPr/>
            </a:pPr>
            <a:r>
              <a:rPr lang="en-US" altLang="en-US" sz="1400" dirty="0">
                <a:solidFill>
                  <a:srgbClr val="000000"/>
                </a:solidFill>
                <a:latin typeface="Arial"/>
              </a:rPr>
              <a:t>Once the Functional Specification is signed off, development efforts will be estimated and assigned to the Object by the technical team. </a:t>
            </a:r>
          </a:p>
          <a:p>
            <a:pPr marL="190500" marR="0" lvl="1">
              <a:lnSpc>
                <a:spcPct val="100000"/>
              </a:lnSpc>
              <a:spcBef>
                <a:spcPts val="0"/>
              </a:spcBef>
              <a:buClr>
                <a:srgbClr val="F5964B"/>
              </a:buClr>
              <a:buSzTx/>
              <a:tabLst/>
              <a:defRPr/>
            </a:pPr>
            <a:r>
              <a:rPr lang="en-US" altLang="en-US" sz="1400" dirty="0">
                <a:solidFill>
                  <a:srgbClr val="000000"/>
                </a:solidFill>
                <a:latin typeface="Arial"/>
              </a:rPr>
              <a:t>The signed functional specification will be assigned to onsite  coordinator who will send it to Mumbai or Bangalore for development of Technical Specification.</a:t>
            </a:r>
          </a:p>
        </p:txBody>
      </p:sp>
      <p:sp>
        <p:nvSpPr>
          <p:cNvPr id="78" name="Rectangle 3">
            <a:extLst>
              <a:ext uri="{FF2B5EF4-FFF2-40B4-BE49-F238E27FC236}">
                <a16:creationId xmlns:a16="http://schemas.microsoft.com/office/drawing/2014/main" id="{B1371D8C-54BF-4CCE-8029-F7EAF25CD07D}"/>
              </a:ext>
            </a:extLst>
          </p:cNvPr>
          <p:cNvSpPr txBox="1">
            <a:spLocks noChangeArrowheads="1"/>
          </p:cNvSpPr>
          <p:nvPr/>
        </p:nvSpPr>
        <p:spPr bwMode="auto">
          <a:xfrm>
            <a:off x="206376" y="3776151"/>
            <a:ext cx="5385593" cy="2988859"/>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180000" tIns="0" rIns="180000" bIns="36000" numCol="1" anchor="t" anchorCtr="0" compatLnSpc="1">
            <a:prstTxWarp prst="textNoShape">
              <a:avLst/>
            </a:prstTxWarp>
          </a:bodyPr>
          <a:lstStyle>
            <a:defPPr>
              <a:defRPr lang="en-US"/>
            </a:defPPr>
            <a:lvl1pPr indent="0" eaLnBrk="0" fontAlgn="base" hangingPunct="0">
              <a:lnSpc>
                <a:spcPct val="150000"/>
              </a:lnSpc>
              <a:spcBef>
                <a:spcPct val="20000"/>
              </a:spcBef>
              <a:spcAft>
                <a:spcPct val="0"/>
              </a:spcAft>
              <a:buClr>
                <a:srgbClr val="F0CD96"/>
              </a:buClr>
              <a:buFont typeface="Wingdings" panose="05000000000000000000" pitchFamily="2" charset="2"/>
              <a:buNone/>
              <a:defRPr sz="1400" b="1">
                <a:solidFill>
                  <a:srgbClr val="000000"/>
                </a:solidFill>
                <a:latin typeface="Arial"/>
              </a:defRPr>
            </a:lvl1pPr>
            <a:lvl2pPr marL="190500" marR="0" lvl="1" indent="-190500" eaLnBrk="0" fontAlgn="base" hangingPunct="0">
              <a:lnSpc>
                <a:spcPct val="100000"/>
              </a:lnSpc>
              <a:spcBef>
                <a:spcPts val="0"/>
              </a:spcBef>
              <a:spcAft>
                <a:spcPct val="0"/>
              </a:spcAft>
              <a:buClr>
                <a:srgbClr val="F5964B"/>
              </a:buClr>
              <a:buSzTx/>
              <a:buChar char="•"/>
              <a:tabLst/>
              <a:defRPr sz="1400">
                <a:solidFill>
                  <a:srgbClr val="000000"/>
                </a:solidFill>
                <a:latin typeface="Arial"/>
              </a:defRPr>
            </a:lvl2pPr>
            <a:lvl3pPr marL="938213" indent="-176213" eaLnBrk="0" fontAlgn="base" hangingPunct="0">
              <a:lnSpc>
                <a:spcPct val="90000"/>
              </a:lnSpc>
              <a:spcBef>
                <a:spcPct val="20000"/>
              </a:spcBef>
              <a:spcAft>
                <a:spcPct val="0"/>
              </a:spcAft>
              <a:buClr>
                <a:schemeClr val="hlink"/>
              </a:buClr>
              <a:buFont typeface="Wingdings" panose="05000000000000000000" pitchFamily="2" charset="2"/>
              <a:buChar char="ú"/>
            </a:lvl3pPr>
            <a:lvl4pPr marL="1547813" indent="-228600" eaLnBrk="0" fontAlgn="base" hangingPunct="0">
              <a:spcBef>
                <a:spcPct val="20000"/>
              </a:spcBef>
              <a:spcAft>
                <a:spcPct val="0"/>
              </a:spcAft>
              <a:buChar char="–"/>
              <a:defRPr sz="2200"/>
            </a:lvl4pPr>
            <a:lvl5pPr marL="1966913" indent="-228600" eaLnBrk="0" fontAlgn="base" hangingPunct="0">
              <a:spcBef>
                <a:spcPct val="20000"/>
              </a:spcBef>
              <a:spcAft>
                <a:spcPct val="0"/>
              </a:spcAft>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pPr>
            <a:r>
              <a:rPr lang="en-US" altLang="en-US" dirty="0"/>
              <a:t>Step 3 – Technical Design Document (Technical Specification)</a:t>
            </a:r>
          </a:p>
          <a:p>
            <a:pPr lvl="1"/>
            <a:r>
              <a:rPr lang="en-US" altLang="en-US" dirty="0"/>
              <a:t>Documentation procedure will guide the  developers to document the technical specification. </a:t>
            </a:r>
          </a:p>
          <a:p>
            <a:pPr lvl="1"/>
            <a:r>
              <a:rPr lang="en-US" altLang="en-US" dirty="0"/>
              <a:t>Once complete the technical specification will be sent to the onsite  coordinator who in turn will present the document to the technical team for review, approval and signoff.</a:t>
            </a:r>
          </a:p>
          <a:p>
            <a:pPr lvl="1"/>
            <a:r>
              <a:rPr lang="en-US" altLang="en-US" dirty="0"/>
              <a:t>Technical Specification will be approved by the onsite Technical Team. </a:t>
            </a:r>
          </a:p>
          <a:p>
            <a:pPr lvl="1"/>
            <a:r>
              <a:rPr lang="en-US" altLang="en-US" dirty="0"/>
              <a:t>All changes towards non-conformance to the functional specification will be documented in the review log and onsite  coordinator will decide whether the changes are done onsite or sent back to offshore location.</a:t>
            </a:r>
          </a:p>
        </p:txBody>
      </p:sp>
      <p:sp>
        <p:nvSpPr>
          <p:cNvPr id="79" name="Rectangle 3">
            <a:extLst>
              <a:ext uri="{FF2B5EF4-FFF2-40B4-BE49-F238E27FC236}">
                <a16:creationId xmlns:a16="http://schemas.microsoft.com/office/drawing/2014/main" id="{DAE0FEA0-1050-43D3-B040-CBAC262A4214}"/>
              </a:ext>
            </a:extLst>
          </p:cNvPr>
          <p:cNvSpPr txBox="1">
            <a:spLocks noChangeArrowheads="1"/>
          </p:cNvSpPr>
          <p:nvPr/>
        </p:nvSpPr>
        <p:spPr bwMode="auto">
          <a:xfrm>
            <a:off x="5636524" y="3776151"/>
            <a:ext cx="6317362" cy="2988859"/>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vert="horz" wrap="square" lIns="180000" tIns="0" rIns="180000" bIns="36000" numCol="1" anchor="t" anchorCtr="0" compatLnSpc="1">
            <a:prstTxWarp prst="textNoShape">
              <a:avLst/>
            </a:prstTxWarp>
          </a:bodyPr>
          <a:lstStyle>
            <a:defPPr>
              <a:defRPr lang="en-US"/>
            </a:defPPr>
            <a:lvl1pPr marR="0" lvl="0" indent="0" eaLnBrk="0" fontAlgn="base" hangingPunct="0">
              <a:lnSpc>
                <a:spcPct val="150000"/>
              </a:lnSpc>
              <a:spcBef>
                <a:spcPct val="20000"/>
              </a:spcBef>
              <a:spcAft>
                <a:spcPct val="0"/>
              </a:spcAft>
              <a:buClr>
                <a:srgbClr val="F0CD96"/>
              </a:buClr>
              <a:buSzTx/>
              <a:buFont typeface="Wingdings" panose="05000000000000000000" pitchFamily="2" charset="2"/>
              <a:buNone/>
              <a:tabLst/>
              <a:defRPr kumimoji="0" sz="1400" b="0" i="0" u="none" strike="noStrike" cap="none" spc="0" normalizeH="0" baseline="0">
                <a:ln>
                  <a:noFill/>
                </a:ln>
                <a:solidFill>
                  <a:srgbClr val="000000"/>
                </a:solidFill>
                <a:effectLst/>
                <a:uLnTx/>
                <a:uFillTx/>
                <a:latin typeface="Arial"/>
              </a:defRPr>
            </a:lvl1pPr>
            <a:lvl2pPr marL="571500" lvl="1" indent="-176213" eaLnBrk="0" fontAlgn="base" hangingPunct="0">
              <a:lnSpc>
                <a:spcPct val="100000"/>
              </a:lnSpc>
              <a:spcBef>
                <a:spcPts val="0"/>
              </a:spcBef>
              <a:spcAft>
                <a:spcPct val="0"/>
              </a:spcAft>
              <a:buClr>
                <a:srgbClr val="D2CD0A"/>
              </a:buClr>
              <a:buFont typeface="Wingdings" panose="05000000000000000000" pitchFamily="2" charset="2"/>
              <a:buChar char="ú"/>
              <a:defRPr kumimoji="0" sz="1400" b="0" i="0" u="none" strike="noStrike" cap="none" spc="0" normalizeH="0" baseline="0">
                <a:ln>
                  <a:noFill/>
                </a:ln>
                <a:solidFill>
                  <a:srgbClr val="000000"/>
                </a:solidFill>
                <a:effectLst/>
                <a:uLnTx/>
                <a:uFillTx/>
                <a:latin typeface="Arial"/>
              </a:defRPr>
            </a:lvl2pPr>
            <a:lvl3pPr marL="938213" indent="-176213" eaLnBrk="0" fontAlgn="base" hangingPunct="0">
              <a:lnSpc>
                <a:spcPct val="90000"/>
              </a:lnSpc>
              <a:spcBef>
                <a:spcPct val="20000"/>
              </a:spcBef>
              <a:spcAft>
                <a:spcPct val="0"/>
              </a:spcAft>
              <a:buClr>
                <a:schemeClr val="hlink"/>
              </a:buClr>
              <a:buFont typeface="Wingdings" panose="05000000000000000000" pitchFamily="2" charset="2"/>
              <a:buChar char="ú"/>
            </a:lvl3pPr>
            <a:lvl4pPr marL="1547813" indent="-228600" eaLnBrk="0" fontAlgn="base" hangingPunct="0">
              <a:spcBef>
                <a:spcPct val="20000"/>
              </a:spcBef>
              <a:spcAft>
                <a:spcPct val="0"/>
              </a:spcAft>
              <a:buChar char="–"/>
              <a:defRPr sz="2200"/>
            </a:lvl4pPr>
            <a:lvl5pPr marL="1966913" indent="-228600" eaLnBrk="0" fontAlgn="base" hangingPunct="0">
              <a:spcBef>
                <a:spcPct val="20000"/>
              </a:spcBef>
              <a:spcAft>
                <a:spcPct val="0"/>
              </a:spcAft>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b="1" dirty="0"/>
              <a:t>Step – 4 Build Code </a:t>
            </a:r>
          </a:p>
          <a:p>
            <a:pPr marL="190500" lvl="1" indent="-190500">
              <a:buClr>
                <a:srgbClr val="F5964B"/>
              </a:buClr>
              <a:buFontTx/>
              <a:buChar char="•"/>
              <a:defRPr/>
            </a:pPr>
            <a:r>
              <a:rPr lang="en-US" altLang="en-US" dirty="0"/>
              <a:t>Approved Technical specifications will be assigned by the onsite Technical team lead to the onsite  coordinator.</a:t>
            </a:r>
          </a:p>
          <a:p>
            <a:pPr marL="190500" lvl="1" indent="-190500">
              <a:buClr>
                <a:srgbClr val="F5964B"/>
              </a:buClr>
              <a:buFontTx/>
              <a:buChar char="•"/>
              <a:defRPr/>
            </a:pPr>
            <a:r>
              <a:rPr lang="en-US" altLang="en-US" dirty="0"/>
              <a:t>ABAP development will be done against  an approved Technical Specification only.</a:t>
            </a:r>
          </a:p>
          <a:p>
            <a:pPr marL="190500" lvl="1" indent="-190500">
              <a:buClr>
                <a:srgbClr val="F5964B"/>
              </a:buClr>
              <a:buFontTx/>
              <a:buChar char="•"/>
              <a:defRPr/>
            </a:pPr>
            <a:r>
              <a:rPr lang="en-US" altLang="en-US" dirty="0"/>
              <a:t>Programming standards published by client will be the guidelines for development.</a:t>
            </a:r>
          </a:p>
          <a:p>
            <a:pPr marL="190500" lvl="1" indent="-190500">
              <a:buClr>
                <a:srgbClr val="F5964B"/>
              </a:buClr>
              <a:buFontTx/>
              <a:buChar char="•"/>
              <a:defRPr/>
            </a:pPr>
            <a:r>
              <a:rPr lang="en-US" altLang="en-US" dirty="0"/>
              <a:t>Additional information, if required, will be documented as an issue log and sent to onsite for resolution. The onsite  coordinator, with help from the onsite technical team, will approach the onsite functional team for resolution and revert with the resolution to the offshore team.</a:t>
            </a:r>
          </a:p>
          <a:p>
            <a:pPr marL="190500" lvl="1" indent="-190500">
              <a:buClr>
                <a:srgbClr val="F5964B"/>
              </a:buClr>
              <a:buFontTx/>
              <a:buChar char="•"/>
              <a:defRPr/>
            </a:pPr>
            <a:r>
              <a:rPr lang="en-US" altLang="en-US" dirty="0"/>
              <a:t>Once the code is complete it will be approved by the offshore coordinator for unit testing.</a:t>
            </a:r>
          </a:p>
        </p:txBody>
      </p:sp>
    </p:spTree>
    <p:extLst>
      <p:ext uri="{BB962C8B-B14F-4D97-AF65-F5344CB8AC3E}">
        <p14:creationId xmlns:p14="http://schemas.microsoft.com/office/powerpoint/2010/main" val="91217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a:xfrm>
            <a:off x="109514" y="492356"/>
            <a:ext cx="10515600" cy="806551"/>
          </a:xfrm>
        </p:spPr>
        <p:txBody>
          <a:bodyPr>
            <a:noAutofit/>
          </a:bodyPr>
          <a:lstStyle/>
          <a:p>
            <a:r>
              <a:rPr lang="en-GB" sz="2400" dirty="0">
                <a:latin typeface="Arial" panose="020B0604020202020204" pitchFamily="34" charset="0"/>
                <a:cs typeface="Arial" panose="020B0604020202020204" pitchFamily="34" charset="0"/>
              </a:rPr>
              <a:t>Castaliaz is pleased to respond to Client’s RFP and to offer our professional services to support the migration to SAP S/4HANA </a:t>
            </a:r>
            <a:br>
              <a:rPr lang="en-GB" sz="2400" dirty="0">
                <a:latin typeface="Arial" panose="020B0604020202020204" pitchFamily="34" charset="0"/>
                <a:cs typeface="Arial" panose="020B0604020202020204" pitchFamily="34" charset="0"/>
              </a:rPr>
            </a:br>
            <a:endParaRPr lang="en-IN" sz="2400" dirty="0"/>
          </a:p>
        </p:txBody>
      </p:sp>
      <p:sp>
        <p:nvSpPr>
          <p:cNvPr id="22" name="Text Placeholder 2">
            <a:extLst>
              <a:ext uri="{FF2B5EF4-FFF2-40B4-BE49-F238E27FC236}">
                <a16:creationId xmlns:a16="http://schemas.microsoft.com/office/drawing/2014/main" id="{81A4E2BE-B0ED-4A9D-A2BB-1E4D1036D990}"/>
              </a:ext>
            </a:extLst>
          </p:cNvPr>
          <p:cNvSpPr txBox="1">
            <a:spLocks/>
          </p:cNvSpPr>
          <p:nvPr/>
        </p:nvSpPr>
        <p:spPr>
          <a:xfrm>
            <a:off x="479522" y="1298907"/>
            <a:ext cx="9359900" cy="313932"/>
          </a:xfrm>
          <a:prstGeom prst="rect">
            <a:avLst/>
          </a:prstGeom>
        </p:spPr>
        <p:txBody>
          <a:bodyPr vert="horz" lIns="91440" tIns="45720" rIns="91440" bIns="45720" rtlCol="0">
            <a:spAutoFit/>
          </a:bodyPr>
          <a:lstStyle>
            <a:lvl1pPr marL="0" indent="0" algn="l" defTabSz="914342" rtl="0" eaLnBrk="1" latinLnBrk="0" hangingPunct="1">
              <a:lnSpc>
                <a:spcPct val="90000"/>
              </a:lnSpc>
              <a:spcBef>
                <a:spcPts val="0"/>
              </a:spcBef>
              <a:spcAft>
                <a:spcPts val="400"/>
              </a:spcAft>
              <a:buClr>
                <a:schemeClr val="tx2"/>
              </a:buClr>
              <a:buFont typeface="Arial" pitchFamily="34" charset="0"/>
              <a:buNone/>
              <a:defRPr lang="fr-FR" sz="1400" b="1" i="1" kern="1200" dirty="0" smtClean="0">
                <a:solidFill>
                  <a:schemeClr val="accent5">
                    <a:lumMod val="75000"/>
                  </a:schemeClr>
                </a:solidFill>
                <a:latin typeface="+mn-lt"/>
                <a:ea typeface="+mn-ea"/>
                <a:cs typeface="+mn-cs"/>
              </a:defRPr>
            </a:lvl1pPr>
            <a:lvl2pPr marL="182563" indent="-182563" algn="l" defTabSz="914342" rtl="0" eaLnBrk="1" latinLnBrk="0" hangingPunct="1">
              <a:lnSpc>
                <a:spcPct val="90000"/>
              </a:lnSpc>
              <a:spcBef>
                <a:spcPts val="0"/>
              </a:spcBef>
              <a:spcAft>
                <a:spcPts val="400"/>
              </a:spcAft>
              <a:buClr>
                <a:schemeClr val="tx2"/>
              </a:buClr>
              <a:buFont typeface="Wingdings" pitchFamily="2" charset="2"/>
              <a:buChar char="§"/>
              <a:defRPr sz="1400" kern="1200">
                <a:solidFill>
                  <a:schemeClr val="tx1"/>
                </a:solidFill>
                <a:latin typeface="+mn-lt"/>
                <a:ea typeface="+mn-ea"/>
                <a:cs typeface="+mn-cs"/>
              </a:defRPr>
            </a:lvl2pPr>
            <a:lvl3pPr marL="361950" indent="-180975" algn="l" defTabSz="914342" rtl="0" eaLnBrk="1" latinLnBrk="0" hangingPunct="1">
              <a:lnSpc>
                <a:spcPct val="90000"/>
              </a:lnSpc>
              <a:spcBef>
                <a:spcPts val="0"/>
              </a:spcBef>
              <a:spcAft>
                <a:spcPts val="400"/>
              </a:spcAft>
              <a:buClr>
                <a:schemeClr val="tx2"/>
              </a:buClr>
              <a:buFont typeface="Arial" pitchFamily="34" charset="0"/>
              <a:buChar char="•"/>
              <a:defRPr sz="1400" kern="1200">
                <a:solidFill>
                  <a:schemeClr val="tx1"/>
                </a:solidFill>
                <a:latin typeface="+mn-lt"/>
                <a:ea typeface="+mn-ea"/>
                <a:cs typeface="+mn-cs"/>
              </a:defRPr>
            </a:lvl3pPr>
            <a:lvl4pPr marL="542925" indent="-180975" algn="l" defTabSz="914342" rtl="0" eaLnBrk="1" latinLnBrk="0" hangingPunct="1">
              <a:lnSpc>
                <a:spcPct val="90000"/>
              </a:lnSpc>
              <a:spcBef>
                <a:spcPts val="0"/>
              </a:spcBef>
              <a:spcAft>
                <a:spcPts val="400"/>
              </a:spcAft>
              <a:buClr>
                <a:schemeClr val="tx2"/>
              </a:buClr>
              <a:buFont typeface="Arial" pitchFamily="34" charset="0"/>
              <a:buChar char="–"/>
              <a:defRPr sz="1400" kern="1200">
                <a:solidFill>
                  <a:schemeClr val="tx1"/>
                </a:solidFill>
                <a:latin typeface="+mn-lt"/>
                <a:ea typeface="+mn-ea"/>
                <a:cs typeface="+mn-cs"/>
              </a:defRPr>
            </a:lvl4pPr>
            <a:lvl5pPr marL="714375" indent="-171450" algn="l" defTabSz="801688" rtl="0" eaLnBrk="1" latinLnBrk="0" hangingPunct="1">
              <a:lnSpc>
                <a:spcPct val="90000"/>
              </a:lnSpc>
              <a:spcBef>
                <a:spcPts val="0"/>
              </a:spcBef>
              <a:spcAft>
                <a:spcPts val="400"/>
              </a:spcAft>
              <a:buClr>
                <a:schemeClr val="tx2"/>
              </a:buClr>
              <a:buFont typeface="Symbol" pitchFamily="18" charset="2"/>
              <a:buChar char="-"/>
              <a:defRPr sz="1400" kern="1200" baseline="0">
                <a:solidFill>
                  <a:schemeClr val="tx1"/>
                </a:solidFill>
                <a:latin typeface="+mn-lt"/>
                <a:ea typeface="+mn-ea"/>
                <a:cs typeface="+mn-cs"/>
              </a:defRPr>
            </a:lvl5pPr>
            <a:lvl6pPr marL="895350" indent="-177800" algn="l" defTabSz="914342" rtl="0" eaLnBrk="1" latinLnBrk="0" hangingPunct="1">
              <a:lnSpc>
                <a:spcPct val="90000"/>
              </a:lnSpc>
              <a:spcBef>
                <a:spcPts val="0"/>
              </a:spcBef>
              <a:spcAft>
                <a:spcPts val="400"/>
              </a:spcAft>
              <a:buClr>
                <a:schemeClr val="tx2"/>
              </a:buClr>
              <a:buFont typeface="Wingdings" pitchFamily="2" charset="2"/>
              <a:buChar char="§"/>
              <a:defRPr sz="1400" kern="1200">
                <a:solidFill>
                  <a:schemeClr val="tx1"/>
                </a:solidFill>
                <a:latin typeface="+mn-lt"/>
                <a:ea typeface="+mn-ea"/>
                <a:cs typeface="+mn-cs"/>
              </a:defRPr>
            </a:lvl6pPr>
            <a:lvl7pPr marL="1076325" indent="-177800" algn="l" defTabSz="914342" rtl="0" eaLnBrk="1" latinLnBrk="0" hangingPunct="1">
              <a:lnSpc>
                <a:spcPct val="90000"/>
              </a:lnSpc>
              <a:spcBef>
                <a:spcPts val="0"/>
              </a:spcBef>
              <a:spcAft>
                <a:spcPts val="400"/>
              </a:spcAft>
              <a:buClr>
                <a:schemeClr val="tx2"/>
              </a:buClr>
              <a:buFont typeface="Arial" pitchFamily="34" charset="0"/>
              <a:buChar char="•"/>
              <a:defRPr sz="1400" kern="1200">
                <a:solidFill>
                  <a:schemeClr val="tx1"/>
                </a:solidFill>
                <a:latin typeface="+mn-lt"/>
                <a:ea typeface="+mn-ea"/>
                <a:cs typeface="+mn-cs"/>
              </a:defRPr>
            </a:lvl7pPr>
            <a:lvl8pPr marL="1257300" indent="-174625" algn="l" defTabSz="914342" rtl="0" eaLnBrk="1" latinLnBrk="0" hangingPunct="1">
              <a:lnSpc>
                <a:spcPct val="90000"/>
              </a:lnSpc>
              <a:spcBef>
                <a:spcPts val="0"/>
              </a:spcBef>
              <a:spcAft>
                <a:spcPts val="400"/>
              </a:spcAft>
              <a:buClr>
                <a:schemeClr val="tx2"/>
              </a:buClr>
              <a:buFont typeface="Symbol" pitchFamily="18" charset="2"/>
              <a:buChar char="-"/>
              <a:defRPr sz="1400" kern="1200">
                <a:solidFill>
                  <a:schemeClr val="tx1"/>
                </a:solidFill>
                <a:latin typeface="+mn-lt"/>
                <a:ea typeface="+mn-ea"/>
                <a:cs typeface="+mn-cs"/>
              </a:defRPr>
            </a:lvl8pPr>
            <a:lvl9pPr marL="1433513" indent="-180975" algn="l" defTabSz="914342" rtl="0" eaLnBrk="1" latinLnBrk="0" hangingPunct="1">
              <a:lnSpc>
                <a:spcPct val="90000"/>
              </a:lnSpc>
              <a:spcBef>
                <a:spcPts val="0"/>
              </a:spcBef>
              <a:spcAft>
                <a:spcPts val="400"/>
              </a:spcAft>
              <a:buClr>
                <a:schemeClr val="tx2"/>
              </a:buClr>
              <a:buFont typeface="Wingdings" pitchFamily="2" charset="2"/>
              <a:buChar char="v"/>
              <a:defRPr sz="1400" kern="1200">
                <a:solidFill>
                  <a:schemeClr val="tx1"/>
                </a:solidFill>
                <a:latin typeface="+mn-lt"/>
                <a:ea typeface="+mn-ea"/>
                <a:cs typeface="+mn-cs"/>
              </a:defRPr>
            </a:lvl9pPr>
          </a:lstStyle>
          <a:p>
            <a:pPr marL="0" marR="0" lvl="0" indent="0" algn="l" defTabSz="914342" rtl="0" eaLnBrk="1" fontAlgn="auto" latinLnBrk="0" hangingPunct="1">
              <a:lnSpc>
                <a:spcPct val="90000"/>
              </a:lnSpc>
              <a:spcBef>
                <a:spcPts val="0"/>
              </a:spcBef>
              <a:spcAft>
                <a:spcPts val="400"/>
              </a:spcAft>
              <a:buClr>
                <a:srgbClr val="998C85"/>
              </a:buClr>
              <a:buSzTx/>
              <a:buFont typeface="Arial" pitchFamily="34" charset="0"/>
              <a:buNone/>
              <a:tabLst/>
              <a:defRPr/>
            </a:pPr>
            <a:r>
              <a:rPr kumimoji="0" lang="en-GB" sz="1600" b="1" i="1" u="none" strike="noStrike" kern="1200" cap="none" spc="0" normalizeH="0" baseline="0" noProof="0" dirty="0">
                <a:ln>
                  <a:noFill/>
                </a:ln>
                <a:solidFill>
                  <a:srgbClr val="0098C7">
                    <a:lumMod val="75000"/>
                  </a:srgbClr>
                </a:solidFill>
                <a:effectLst/>
                <a:uLnTx/>
                <a:uFillTx/>
                <a:latin typeface="Arial"/>
                <a:ea typeface="+mn-ea"/>
                <a:cs typeface="+mn-cs"/>
              </a:rPr>
              <a:t>Executive summary</a:t>
            </a:r>
          </a:p>
        </p:txBody>
      </p:sp>
      <p:sp>
        <p:nvSpPr>
          <p:cNvPr id="23" name="Rectangle 7">
            <a:extLst>
              <a:ext uri="{FF2B5EF4-FFF2-40B4-BE49-F238E27FC236}">
                <a16:creationId xmlns:a16="http://schemas.microsoft.com/office/drawing/2014/main" id="{5BD63CF5-18F7-442E-805D-F3C82694D3D4}"/>
              </a:ext>
            </a:extLst>
          </p:cNvPr>
          <p:cNvSpPr>
            <a:spLocks noChangeArrowheads="1"/>
          </p:cNvSpPr>
          <p:nvPr/>
        </p:nvSpPr>
        <p:spPr bwMode="auto">
          <a:xfrm>
            <a:off x="3414129" y="1580611"/>
            <a:ext cx="8352755" cy="2177135"/>
          </a:xfrm>
          <a:prstGeom prst="rect">
            <a:avLst/>
          </a:prstGeom>
          <a:noFill/>
          <a:ln w="9525" algn="ctr">
            <a:solidFill>
              <a:schemeClr val="accent1"/>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pPr marL="185738" indent="-185738">
              <a:spcAft>
                <a:spcPts val="100"/>
              </a:spcAft>
              <a:buClr>
                <a:srgbClr val="998C85"/>
              </a:buClr>
              <a:buFont typeface="Wingdings" pitchFamily="2" charset="2"/>
              <a:buChar char="§"/>
              <a:defRPr/>
            </a:pPr>
            <a:r>
              <a:rPr lang="en-GB" sz="1200" kern="0" dirty="0">
                <a:solidFill>
                  <a:sysClr val="windowText" lastClr="000000"/>
                </a:solidFill>
                <a:latin typeface="Arial"/>
              </a:rPr>
              <a:t>Sunjewels intends to deploy SAP S/4HANA 1709.</a:t>
            </a:r>
          </a:p>
          <a:p>
            <a:pPr marL="185738" indent="-185738">
              <a:spcAft>
                <a:spcPts val="100"/>
              </a:spcAft>
              <a:buClr>
                <a:srgbClr val="998C85"/>
              </a:buClr>
              <a:buFont typeface="Wingdings" pitchFamily="2" charset="2"/>
              <a:buChar char="§"/>
              <a:defRPr/>
            </a:pPr>
            <a:r>
              <a:rPr lang="en-GB" sz="1200" kern="0" dirty="0">
                <a:solidFill>
                  <a:sysClr val="windowText" lastClr="000000"/>
                </a:solidFill>
                <a:latin typeface="Arial"/>
              </a:rPr>
              <a:t>Sunjewels plans to migrate its current SAP ECC system to S/4HANA system along with lot of functional improvements, process automation and system enhancements. </a:t>
            </a:r>
          </a:p>
          <a:p>
            <a:pPr marL="185738" indent="-185738">
              <a:spcAft>
                <a:spcPts val="100"/>
              </a:spcAft>
              <a:buClr>
                <a:srgbClr val="998C85"/>
              </a:buClr>
              <a:buFont typeface="Wingdings" pitchFamily="2" charset="2"/>
              <a:buChar char="§"/>
              <a:defRPr/>
            </a:pPr>
            <a:r>
              <a:rPr lang="en-GB" sz="1200" kern="0" dirty="0">
                <a:solidFill>
                  <a:sysClr val="windowText" lastClr="000000"/>
                </a:solidFill>
                <a:latin typeface="Arial"/>
              </a:rPr>
              <a:t>Based on our Presence in Discreet Manufacturing Industry, SAP Certified Solution for Discreet Manufacturing industries and </a:t>
            </a:r>
            <a:r>
              <a:rPr lang="en-GB" sz="1200" b="1" kern="0" dirty="0">
                <a:solidFill>
                  <a:schemeClr val="accent4">
                    <a:lumMod val="75000"/>
                  </a:schemeClr>
                </a:solidFill>
                <a:latin typeface="Arial"/>
              </a:rPr>
              <a:t>SAP Deployment Methodology “Activate”</a:t>
            </a:r>
            <a:r>
              <a:rPr lang="en-GB" sz="1200" b="1" kern="0" dirty="0">
                <a:solidFill>
                  <a:sysClr val="windowText" lastClr="000000"/>
                </a:solidFill>
                <a:latin typeface="Arial"/>
              </a:rPr>
              <a:t> </a:t>
            </a:r>
            <a:r>
              <a:rPr lang="en-GB" sz="1200" kern="0" dirty="0">
                <a:solidFill>
                  <a:sysClr val="windowText" lastClr="000000"/>
                </a:solidFill>
                <a:latin typeface="Arial"/>
              </a:rPr>
              <a:t>as well as the </a:t>
            </a:r>
            <a:r>
              <a:rPr lang="en-GB" sz="1200" b="1" kern="0" dirty="0">
                <a:solidFill>
                  <a:schemeClr val="accent4">
                    <a:lumMod val="75000"/>
                  </a:schemeClr>
                </a:solidFill>
                <a:latin typeface="Arial"/>
              </a:rPr>
              <a:t>experience and skills of our consultants </a:t>
            </a:r>
            <a:r>
              <a:rPr lang="en-GB" sz="1200" kern="0" dirty="0">
                <a:solidFill>
                  <a:sysClr val="windowText" lastClr="000000"/>
                </a:solidFill>
                <a:latin typeface="Arial"/>
              </a:rPr>
              <a:t>we will minimise the project risks of Sunjewels Private Limited and enable Sunjewels benefits in IT and business in a very fast way</a:t>
            </a:r>
          </a:p>
          <a:p>
            <a:pPr marL="185738" indent="-185738">
              <a:spcAft>
                <a:spcPts val="100"/>
              </a:spcAft>
              <a:buClr>
                <a:srgbClr val="998C85"/>
              </a:buClr>
              <a:buFont typeface="Wingdings" pitchFamily="2" charset="2"/>
              <a:buChar char="§"/>
              <a:defRPr/>
            </a:pPr>
            <a:r>
              <a:rPr lang="en-GB" sz="1200" kern="0" dirty="0">
                <a:solidFill>
                  <a:sysClr val="windowText" lastClr="000000"/>
                </a:solidFill>
                <a:latin typeface="Arial"/>
              </a:rPr>
              <a:t>We will bring in our </a:t>
            </a:r>
            <a:r>
              <a:rPr lang="en-GB" sz="1200" b="1" kern="0" dirty="0">
                <a:solidFill>
                  <a:schemeClr val="accent4">
                    <a:lumMod val="75000"/>
                  </a:schemeClr>
                </a:solidFill>
                <a:latin typeface="Arial"/>
              </a:rPr>
              <a:t>Best Practice Discreet Manufacturing in Jewellery</a:t>
            </a:r>
            <a:r>
              <a:rPr lang="en-GB" sz="1200" b="1" kern="0" dirty="0">
                <a:solidFill>
                  <a:sysClr val="windowText" lastClr="000000"/>
                </a:solidFill>
                <a:latin typeface="Arial"/>
              </a:rPr>
              <a:t> </a:t>
            </a:r>
            <a:r>
              <a:rPr lang="en-GB" sz="1200" kern="0" dirty="0">
                <a:solidFill>
                  <a:sysClr val="windowText" lastClr="000000"/>
                </a:solidFill>
                <a:latin typeface="Arial"/>
              </a:rPr>
              <a:t>processes and accelerators for the project and combine it with our </a:t>
            </a:r>
            <a:r>
              <a:rPr lang="en-GB" sz="1200" b="1" kern="0" dirty="0">
                <a:solidFill>
                  <a:schemeClr val="accent4">
                    <a:lumMod val="75000"/>
                  </a:schemeClr>
                </a:solidFill>
                <a:latin typeface="Arial"/>
              </a:rPr>
              <a:t>Onshore and Offshore approach</a:t>
            </a:r>
            <a:r>
              <a:rPr lang="en-GB" sz="1200" b="1" kern="0" dirty="0">
                <a:solidFill>
                  <a:sysClr val="windowText" lastClr="000000"/>
                </a:solidFill>
                <a:latin typeface="Arial"/>
              </a:rPr>
              <a:t> </a:t>
            </a:r>
            <a:r>
              <a:rPr lang="en-GB" sz="1200" kern="0" dirty="0">
                <a:solidFill>
                  <a:sysClr val="windowText" lastClr="000000"/>
                </a:solidFill>
                <a:latin typeface="Arial"/>
              </a:rPr>
              <a:t>leveraging both local onsite and offshore capabilities</a:t>
            </a:r>
          </a:p>
          <a:p>
            <a:pPr marL="185738" indent="-185738">
              <a:spcAft>
                <a:spcPts val="100"/>
              </a:spcAft>
              <a:buClr>
                <a:srgbClr val="998C85"/>
              </a:buClr>
              <a:buFont typeface="Wingdings" pitchFamily="2" charset="2"/>
              <a:buChar char="§"/>
              <a:defRPr/>
            </a:pPr>
            <a:r>
              <a:rPr lang="en-GB" sz="1200" kern="0" dirty="0">
                <a:solidFill>
                  <a:sysClr val="windowText" lastClr="000000"/>
                </a:solidFill>
                <a:latin typeface="Arial"/>
              </a:rPr>
              <a:t>We are fully committed to support Sunjewels in achieving their objectives and goals as a long term partner with </a:t>
            </a:r>
            <a:r>
              <a:rPr lang="en-GB" sz="1200" b="1" kern="0" dirty="0">
                <a:solidFill>
                  <a:schemeClr val="accent4">
                    <a:lumMod val="75000"/>
                  </a:schemeClr>
                </a:solidFill>
                <a:latin typeface="Arial"/>
              </a:rPr>
              <a:t>Castaliaz Executive Management Sponsorship</a:t>
            </a:r>
          </a:p>
        </p:txBody>
      </p:sp>
      <p:sp>
        <p:nvSpPr>
          <p:cNvPr id="24" name="Rectangle 8">
            <a:extLst>
              <a:ext uri="{FF2B5EF4-FFF2-40B4-BE49-F238E27FC236}">
                <a16:creationId xmlns:a16="http://schemas.microsoft.com/office/drawing/2014/main" id="{82B1855C-CBA0-48BE-957F-8D75D9EAFF00}"/>
              </a:ext>
            </a:extLst>
          </p:cNvPr>
          <p:cNvSpPr>
            <a:spLocks noChangeArrowheads="1"/>
          </p:cNvSpPr>
          <p:nvPr/>
        </p:nvSpPr>
        <p:spPr bwMode="auto">
          <a:xfrm>
            <a:off x="3414128" y="4146070"/>
            <a:ext cx="8352755" cy="1043492"/>
          </a:xfrm>
          <a:prstGeom prst="rect">
            <a:avLst/>
          </a:prstGeom>
          <a:noFill/>
          <a:ln w="9525" algn="ctr">
            <a:solidFill>
              <a:schemeClr val="accent1"/>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pPr marL="185738" indent="-185738">
              <a:spcAft>
                <a:spcPts val="100"/>
              </a:spcAft>
              <a:buClr>
                <a:srgbClr val="998C85"/>
              </a:buClr>
              <a:buFont typeface="Wingdings" pitchFamily="2" charset="2"/>
              <a:buChar char="§"/>
            </a:pPr>
            <a:r>
              <a:rPr lang="en-GB" sz="1200" kern="0" dirty="0">
                <a:solidFill>
                  <a:sysClr val="windowText" lastClr="000000"/>
                </a:solidFill>
                <a:latin typeface="Arial"/>
              </a:rPr>
              <a:t>Faster ROI: By leveraging our experiences and preconfigured assets and methods we see a total timeframe of 8 months for doing the SAP S/4HANA Implementation</a:t>
            </a:r>
          </a:p>
          <a:p>
            <a:pPr marL="185738" indent="-185738">
              <a:spcAft>
                <a:spcPts val="100"/>
              </a:spcAft>
              <a:buClr>
                <a:srgbClr val="998C85"/>
              </a:buClr>
              <a:buFont typeface="Wingdings" pitchFamily="2" charset="2"/>
              <a:buChar char="§"/>
            </a:pPr>
            <a:r>
              <a:rPr lang="en-GB" sz="1200" kern="0" dirty="0">
                <a:solidFill>
                  <a:sysClr val="windowText" lastClr="000000"/>
                </a:solidFill>
                <a:latin typeface="Arial"/>
              </a:rPr>
              <a:t>Faster delivery: The timeframe will be reduced to the final Go-Live in 6 Months and 2 Months post Go Live support.</a:t>
            </a:r>
          </a:p>
          <a:p>
            <a:pPr marL="185738" indent="-185738">
              <a:spcAft>
                <a:spcPts val="100"/>
              </a:spcAft>
              <a:buClr>
                <a:srgbClr val="998C85"/>
              </a:buClr>
              <a:buFont typeface="Wingdings" pitchFamily="2" charset="2"/>
              <a:buChar char="§"/>
            </a:pPr>
            <a:r>
              <a:rPr lang="en-GB" sz="1200" kern="0" dirty="0">
                <a:solidFill>
                  <a:sysClr val="windowText" lastClr="000000"/>
                </a:solidFill>
                <a:latin typeface="Arial"/>
              </a:rPr>
              <a:t>Reduced risk: We have done this many times before and therefore are able to secure the integration within the local and international Client business and IT landscape as well</a:t>
            </a:r>
          </a:p>
        </p:txBody>
      </p:sp>
      <p:sp>
        <p:nvSpPr>
          <p:cNvPr id="25" name="Rectangle 6">
            <a:extLst>
              <a:ext uri="{FF2B5EF4-FFF2-40B4-BE49-F238E27FC236}">
                <a16:creationId xmlns:a16="http://schemas.microsoft.com/office/drawing/2014/main" id="{AD956933-9F39-42F1-8905-ADEAE06FDD28}"/>
              </a:ext>
            </a:extLst>
          </p:cNvPr>
          <p:cNvSpPr>
            <a:spLocks noChangeArrowheads="1"/>
          </p:cNvSpPr>
          <p:nvPr>
            <p:custDataLst>
              <p:tags r:id="rId1"/>
            </p:custDataLst>
          </p:nvPr>
        </p:nvSpPr>
        <p:spPr bwMode="auto">
          <a:xfrm>
            <a:off x="479522" y="1659426"/>
            <a:ext cx="2071688" cy="4368800"/>
          </a:xfrm>
          <a:prstGeom prst="round1Rect">
            <a:avLst/>
          </a:prstGeom>
          <a:solidFill>
            <a:schemeClr val="accent4">
              <a:lumMod val="75000"/>
            </a:schemeClr>
          </a:solidFill>
          <a:ln w="9525">
            <a:noFill/>
            <a:miter lim="800000"/>
            <a:headEnd/>
            <a:tailEnd/>
          </a:ln>
          <a:effectLst>
            <a:outerShdw blurRad="50800" dist="38100" dir="2700000" algn="tl" rotWithShape="0">
              <a:prstClr val="black">
                <a:alpha val="40000"/>
              </a:prstClr>
            </a:outerShdw>
          </a:effectLst>
        </p:spPr>
        <p:txBody>
          <a:bodyPr lIns="108000" rIns="108000" anchor="ctr"/>
          <a:lstStyle/>
          <a:p>
            <a:pPr marL="0" marR="0" lvl="2" indent="3175" defTabSz="914400" eaLnBrk="1" fontAlgn="auto" latinLnBrk="0" hangingPunct="1">
              <a:lnSpc>
                <a:spcPct val="90000"/>
              </a:lnSpc>
              <a:spcBef>
                <a:spcPts val="3000"/>
              </a:spcBef>
              <a:spcAft>
                <a:spcPts val="0"/>
              </a:spcAft>
              <a:buClrTx/>
              <a:buSzTx/>
              <a:buFontTx/>
              <a:buNone/>
              <a:tabLst/>
              <a:defRPr/>
            </a:pPr>
            <a:endParaRPr kumimoji="0" lang="en-GB" sz="1050" b="1" i="0" u="none" strike="noStrike" kern="0" cap="none" spc="0" normalizeH="0" baseline="0" noProof="0" dirty="0">
              <a:ln>
                <a:noFill/>
              </a:ln>
              <a:solidFill>
                <a:srgbClr val="FFFFFF"/>
              </a:solidFill>
              <a:effectLst/>
              <a:uLnTx/>
              <a:uFillTx/>
              <a:latin typeface="Arial"/>
            </a:endParaRPr>
          </a:p>
        </p:txBody>
      </p:sp>
      <p:sp>
        <p:nvSpPr>
          <p:cNvPr id="26" name="AutoShape 8">
            <a:extLst>
              <a:ext uri="{FF2B5EF4-FFF2-40B4-BE49-F238E27FC236}">
                <a16:creationId xmlns:a16="http://schemas.microsoft.com/office/drawing/2014/main" id="{55554DA3-6744-4F22-8472-6C4235BC7F0A}"/>
              </a:ext>
            </a:extLst>
          </p:cNvPr>
          <p:cNvSpPr>
            <a:spLocks noChangeArrowheads="1"/>
          </p:cNvSpPr>
          <p:nvPr>
            <p:custDataLst>
              <p:tags r:id="rId2"/>
            </p:custDataLst>
          </p:nvPr>
        </p:nvSpPr>
        <p:spPr bwMode="auto">
          <a:xfrm>
            <a:off x="765272" y="4330088"/>
            <a:ext cx="2571750" cy="731520"/>
          </a:xfrm>
          <a:prstGeom prst="homePlate">
            <a:avLst>
              <a:gd name="adj" fmla="val 32667"/>
            </a:avLst>
          </a:prstGeom>
          <a:solidFill>
            <a:srgbClr val="FFFFFF"/>
          </a:solidFill>
          <a:ln w="9525" algn="ctr">
            <a:solidFill>
              <a:srgbClr val="909090"/>
            </a:solidFill>
            <a:miter lim="800000"/>
            <a:headEnd/>
            <a:tailEnd/>
          </a:ln>
          <a:effectLst>
            <a:outerShdw blurRad="50800" dist="38100" dir="2700000" algn="tl" rotWithShape="0">
              <a:prstClr val="black">
                <a:alpha val="40000"/>
              </a:prstClr>
            </a:outerShdw>
          </a:effectLst>
        </p:spPr>
        <p:txBody>
          <a:bodyPr lIns="90000" anchor="ctr"/>
          <a:lstStyle/>
          <a:p>
            <a:pPr marL="1588" marR="0" lvl="1" indent="0" defTabSz="914400" eaLnBrk="1" fontAlgn="auto" latinLnBrk="0" hangingPunct="1">
              <a:lnSpc>
                <a:spcPct val="100000"/>
              </a:lnSpc>
              <a:spcBef>
                <a:spcPct val="4000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a:rPr>
              <a:t>Project Approach &amp; Timeline</a:t>
            </a:r>
          </a:p>
        </p:txBody>
      </p:sp>
      <p:sp>
        <p:nvSpPr>
          <p:cNvPr id="27" name="AutoShape 8">
            <a:extLst>
              <a:ext uri="{FF2B5EF4-FFF2-40B4-BE49-F238E27FC236}">
                <a16:creationId xmlns:a16="http://schemas.microsoft.com/office/drawing/2014/main" id="{770B557F-6B5C-467F-AEAF-844CE01E4740}"/>
              </a:ext>
            </a:extLst>
          </p:cNvPr>
          <p:cNvSpPr>
            <a:spLocks noChangeArrowheads="1"/>
          </p:cNvSpPr>
          <p:nvPr>
            <p:custDataLst>
              <p:tags r:id="rId3"/>
            </p:custDataLst>
          </p:nvPr>
        </p:nvSpPr>
        <p:spPr bwMode="auto">
          <a:xfrm>
            <a:off x="765272" y="2303417"/>
            <a:ext cx="2571750" cy="731520"/>
          </a:xfrm>
          <a:prstGeom prst="homePlate">
            <a:avLst>
              <a:gd name="adj" fmla="val 32667"/>
            </a:avLst>
          </a:prstGeom>
          <a:solidFill>
            <a:srgbClr val="FFFFFF"/>
          </a:solidFill>
          <a:ln w="9525" algn="ctr">
            <a:solidFill>
              <a:srgbClr val="909090"/>
            </a:solidFill>
            <a:miter lim="800000"/>
            <a:headEnd/>
            <a:tailEnd/>
          </a:ln>
          <a:effectLst>
            <a:outerShdw blurRad="50800" dist="38100" dir="2700000" algn="tl" rotWithShape="0">
              <a:prstClr val="black">
                <a:alpha val="40000"/>
              </a:prstClr>
            </a:outerShdw>
          </a:effectLst>
        </p:spPr>
        <p:txBody>
          <a:bodyPr lIns="90000" anchor="ctr"/>
          <a:lstStyle/>
          <a:p>
            <a:pPr marL="1588" marR="0" lvl="1" indent="0" defTabSz="914400" eaLnBrk="1" fontAlgn="auto" latinLnBrk="0" hangingPunct="1">
              <a:lnSpc>
                <a:spcPct val="100000"/>
              </a:lnSpc>
              <a:spcBef>
                <a:spcPct val="4000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a:rPr>
              <a:t>Our Proposed Solution</a:t>
            </a:r>
          </a:p>
        </p:txBody>
      </p:sp>
    </p:spTree>
    <p:extLst>
      <p:ext uri="{BB962C8B-B14F-4D97-AF65-F5344CB8AC3E}">
        <p14:creationId xmlns:p14="http://schemas.microsoft.com/office/powerpoint/2010/main" val="1226288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normAutofit fontScale="90000"/>
          </a:bodyPr>
          <a:lstStyle/>
          <a:p>
            <a:r>
              <a:rPr lang="en-IN" dirty="0"/>
              <a:t>Development, Testing &amp; Training Strategy</a:t>
            </a:r>
            <a:br>
              <a:rPr lang="en-IN" dirty="0"/>
            </a:br>
            <a:r>
              <a:rPr lang="en-IN" sz="2200" i="1" dirty="0"/>
              <a:t>Testing Strategy</a:t>
            </a:r>
            <a:endParaRPr lang="en-IN" i="1" dirty="0"/>
          </a:p>
        </p:txBody>
      </p:sp>
      <p:sp>
        <p:nvSpPr>
          <p:cNvPr id="4" name="Arrow: Pentagon 3">
            <a:extLst>
              <a:ext uri="{FF2B5EF4-FFF2-40B4-BE49-F238E27FC236}">
                <a16:creationId xmlns:a16="http://schemas.microsoft.com/office/drawing/2014/main" id="{AD88B66F-DBF2-4524-BAE3-CC1F1BE57F49}"/>
              </a:ext>
            </a:extLst>
          </p:cNvPr>
          <p:cNvSpPr/>
          <p:nvPr/>
        </p:nvSpPr>
        <p:spPr>
          <a:xfrm>
            <a:off x="100806" y="1325218"/>
            <a:ext cx="8332004" cy="139147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a:solidFill>
                  <a:srgbClr val="002060"/>
                </a:solidFill>
                <a:latin typeface="Arial" panose="020B0604020202020204" pitchFamily="34" charset="0"/>
                <a:cs typeface="Arial" panose="020B0604020202020204" pitchFamily="34" charset="0"/>
              </a:rPr>
              <a:t>Unit Testing – verifies that individual programs execute without error, perform within set standards and are of good quality. Unit testing is an iterative process that occurs during the system development effort. </a:t>
            </a:r>
          </a:p>
        </p:txBody>
      </p:sp>
      <p:sp>
        <p:nvSpPr>
          <p:cNvPr id="5" name="Arrow: Pentagon 4">
            <a:extLst>
              <a:ext uri="{FF2B5EF4-FFF2-40B4-BE49-F238E27FC236}">
                <a16:creationId xmlns:a16="http://schemas.microsoft.com/office/drawing/2014/main" id="{0F62244D-C489-4235-AC09-F929081D5C56}"/>
              </a:ext>
            </a:extLst>
          </p:cNvPr>
          <p:cNvSpPr/>
          <p:nvPr/>
        </p:nvSpPr>
        <p:spPr>
          <a:xfrm>
            <a:off x="100806" y="3014870"/>
            <a:ext cx="8332004" cy="1391478"/>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600" b="1" dirty="0">
                <a:solidFill>
                  <a:schemeClr val="tx1"/>
                </a:solidFill>
              </a:rPr>
              <a:t>Scenario Testing</a:t>
            </a:r>
            <a:r>
              <a:rPr lang="en-IN" sz="1600" dirty="0">
                <a:solidFill>
                  <a:schemeClr val="tx1"/>
                </a:solidFill>
              </a:rPr>
              <a:t> </a:t>
            </a:r>
            <a:r>
              <a:rPr lang="en-IN" sz="1600" b="1" dirty="0">
                <a:solidFill>
                  <a:schemeClr val="tx1"/>
                </a:solidFill>
              </a:rPr>
              <a:t>-</a:t>
            </a:r>
            <a:r>
              <a:rPr lang="en-IN" sz="1600" dirty="0">
                <a:solidFill>
                  <a:schemeClr val="tx1"/>
                </a:solidFill>
              </a:rPr>
              <a:t> executed to ensure that the transactions selected and/or any new configuration performed in SAP and system bolt-on work to support a specific business process. A single business process typically spans a number of transactions.</a:t>
            </a:r>
            <a:r>
              <a:rPr lang="en-US" sz="1600" dirty="0">
                <a:solidFill>
                  <a:schemeClr val="tx1"/>
                </a:solidFill>
              </a:rPr>
              <a:t> </a:t>
            </a:r>
            <a:endParaRPr lang="en-IN" sz="1600" dirty="0">
              <a:solidFill>
                <a:schemeClr val="tx1"/>
              </a:solidFill>
            </a:endParaRPr>
          </a:p>
        </p:txBody>
      </p:sp>
      <p:sp>
        <p:nvSpPr>
          <p:cNvPr id="6" name="Arrow: Pentagon 5">
            <a:extLst>
              <a:ext uri="{FF2B5EF4-FFF2-40B4-BE49-F238E27FC236}">
                <a16:creationId xmlns:a16="http://schemas.microsoft.com/office/drawing/2014/main" id="{229A6D78-11C0-4299-94E9-01519BE5A2F4}"/>
              </a:ext>
            </a:extLst>
          </p:cNvPr>
          <p:cNvSpPr/>
          <p:nvPr/>
        </p:nvSpPr>
        <p:spPr>
          <a:xfrm>
            <a:off x="100806" y="4646682"/>
            <a:ext cx="8332004" cy="139147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400" b="1" dirty="0">
                <a:solidFill>
                  <a:srgbClr val="002060"/>
                </a:solidFill>
                <a:latin typeface="Arial" panose="020B0604020202020204" pitchFamily="34" charset="0"/>
                <a:cs typeface="Arial" panose="020B0604020202020204" pitchFamily="34" charset="0"/>
              </a:rPr>
              <a:t>System Integration Testing – </a:t>
            </a:r>
            <a:r>
              <a:rPr lang="en-US" sz="1400" b="1" dirty="0">
                <a:solidFill>
                  <a:srgbClr val="002060"/>
                </a:solidFill>
                <a:latin typeface="Arial" panose="020B0604020202020204" pitchFamily="34" charset="0"/>
                <a:cs typeface="Arial" panose="020B0604020202020204" pitchFamily="34" charset="0"/>
              </a:rPr>
              <a:t>Final Integration Testing plan along with the testing scope and scripts will be prepared and used for integration testing of the business process scenarios encompassing multiple modules. This is the final business process test of the process before starting production. The test concludes with a message stating that the system is acceptable</a:t>
            </a:r>
            <a:endParaRPr lang="en-IN" sz="1400" b="1"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09F0D3D-C0CD-43D2-9995-E02D9E2B58D3}"/>
              </a:ext>
            </a:extLst>
          </p:cNvPr>
          <p:cNvSpPr/>
          <p:nvPr/>
        </p:nvSpPr>
        <p:spPr>
          <a:xfrm>
            <a:off x="8589818" y="1967345"/>
            <a:ext cx="3337139" cy="3380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All configuration settings </a:t>
            </a:r>
            <a:endParaRPr lang="en-IN" sz="1400" dirty="0">
              <a:latin typeface="Arial" panose="020B0604020202020204" pitchFamily="34" charset="0"/>
              <a:cs typeface="Arial" panose="020B0604020202020204" pitchFamily="34" charset="0"/>
            </a:endParaRPr>
          </a:p>
          <a:p>
            <a:pPr marL="36830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Authorization Objects (Roles and Responsibilities / User Profiles)</a:t>
            </a:r>
            <a:r>
              <a:rPr lang="en-US" sz="1400" dirty="0">
                <a:latin typeface="Arial" panose="020B0604020202020204" pitchFamily="34" charset="0"/>
                <a:cs typeface="Arial" panose="020B0604020202020204" pitchFamily="34" charset="0"/>
              </a:rPr>
              <a:t> </a:t>
            </a:r>
            <a:endParaRPr lang="en-IN" sz="1400" dirty="0">
              <a:latin typeface="Arial" panose="020B0604020202020204" pitchFamily="34" charset="0"/>
              <a:cs typeface="Arial" panose="020B0604020202020204" pitchFamily="34" charset="0"/>
            </a:endParaRPr>
          </a:p>
          <a:p>
            <a:pPr marL="36830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All Developments, Reports, Forms, Interfaces, User-Exits, Conversions, Components </a:t>
            </a:r>
            <a:endParaRPr lang="en-IN" sz="1400" dirty="0">
              <a:latin typeface="Arial" panose="020B0604020202020204" pitchFamily="34" charset="0"/>
              <a:cs typeface="Arial" panose="020B0604020202020204" pitchFamily="34" charset="0"/>
            </a:endParaRPr>
          </a:p>
          <a:p>
            <a:pPr marL="36830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Integration scenarios covering end-to-end business processes</a:t>
            </a:r>
            <a:r>
              <a:rPr lang="en-US" sz="1400" dirty="0">
                <a:latin typeface="Arial" panose="020B0604020202020204" pitchFamily="34" charset="0"/>
                <a:cs typeface="Arial" panose="020B0604020202020204" pitchFamily="34" charset="0"/>
              </a:rPr>
              <a:t> </a:t>
            </a:r>
            <a:endParaRPr lang="en-IN" sz="1400" dirty="0">
              <a:latin typeface="Arial" panose="020B0604020202020204" pitchFamily="34" charset="0"/>
              <a:cs typeface="Arial" panose="020B0604020202020204" pitchFamily="34" charset="0"/>
            </a:endParaRPr>
          </a:p>
          <a:p>
            <a:pPr marL="36830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Simulate a end-to-end business process as would be done in real-life environment </a:t>
            </a:r>
            <a:endParaRPr lang="en-IN" sz="1400" dirty="0">
              <a:latin typeface="Arial" panose="020B0604020202020204" pitchFamily="34" charset="0"/>
              <a:cs typeface="Arial" panose="020B0604020202020204" pitchFamily="34" charset="0"/>
            </a:endParaRPr>
          </a:p>
          <a:p>
            <a:pPr marL="36830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Integration testing will be done by Customer Key User Team and sign off will be provided</a:t>
            </a:r>
            <a:endParaRPr lang="en-IN" sz="1400" dirty="0">
              <a:latin typeface="Arial" panose="020B0604020202020204" pitchFamily="34" charset="0"/>
              <a:cs typeface="Arial" panose="020B0604020202020204" pitchFamily="34" charset="0"/>
            </a:endParaRPr>
          </a:p>
          <a:p>
            <a:pPr marL="82550" algn="ctr"/>
            <a:endParaRPr lang="en-IN"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503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normAutofit fontScale="90000"/>
          </a:bodyPr>
          <a:lstStyle/>
          <a:p>
            <a:r>
              <a:rPr lang="en-IN" dirty="0"/>
              <a:t>Development, Testing &amp; Training Strategy</a:t>
            </a:r>
            <a:br>
              <a:rPr lang="en-IN" dirty="0"/>
            </a:br>
            <a:r>
              <a:rPr lang="en-IN" sz="2200" i="1" dirty="0"/>
              <a:t>Training Strategy</a:t>
            </a:r>
            <a:endParaRPr lang="en-IN" i="1" dirty="0"/>
          </a:p>
        </p:txBody>
      </p:sp>
      <p:sp>
        <p:nvSpPr>
          <p:cNvPr id="3" name="TextBox 2">
            <a:extLst>
              <a:ext uri="{FF2B5EF4-FFF2-40B4-BE49-F238E27FC236}">
                <a16:creationId xmlns:a16="http://schemas.microsoft.com/office/drawing/2014/main" id="{D89D9C25-9A04-48E7-B412-F42BC4A37E4C}"/>
              </a:ext>
            </a:extLst>
          </p:cNvPr>
          <p:cNvSpPr txBox="1"/>
          <p:nvPr/>
        </p:nvSpPr>
        <p:spPr>
          <a:xfrm>
            <a:off x="235527" y="955958"/>
            <a:ext cx="11637818" cy="6001643"/>
          </a:xfrm>
          <a:prstGeom prst="rect">
            <a:avLst/>
          </a:prstGeom>
          <a:noFill/>
        </p:spPr>
        <p:txBody>
          <a:bodyPr wrap="square" rtlCol="0">
            <a:spAutoFit/>
          </a:bodyPr>
          <a:lstStyle/>
          <a:p>
            <a:pPr lvl="0"/>
            <a:r>
              <a:rPr lang="en-GB" sz="1600" b="1" dirty="0">
                <a:solidFill>
                  <a:srgbClr val="002060"/>
                </a:solidFill>
              </a:rPr>
              <a:t>User Manuals</a:t>
            </a:r>
            <a:endParaRPr lang="en-IN" sz="1600" dirty="0">
              <a:solidFill>
                <a:srgbClr val="002060"/>
              </a:solidFill>
            </a:endParaRPr>
          </a:p>
          <a:p>
            <a:pPr marL="285750" indent="-285750">
              <a:buFont typeface="Arial" panose="020B0604020202020204" pitchFamily="34" charset="0"/>
              <a:buChar char="•"/>
            </a:pPr>
            <a:r>
              <a:rPr lang="en-GB" sz="1600" dirty="0"/>
              <a:t>Application Consultant team shall prepare the User Manuals for each transaction as per the Business Process Master List. </a:t>
            </a:r>
            <a:r>
              <a:rPr lang="en-GB" sz="1600" i="1" dirty="0"/>
              <a:t> </a:t>
            </a:r>
            <a:r>
              <a:rPr lang="en-US" sz="1600" dirty="0"/>
              <a:t> </a:t>
            </a:r>
            <a:endParaRPr lang="en-IN" sz="1600" dirty="0"/>
          </a:p>
          <a:p>
            <a:r>
              <a:rPr lang="en-US" sz="1600" dirty="0"/>
              <a:t> </a:t>
            </a:r>
            <a:endParaRPr lang="en-IN" sz="1600" dirty="0"/>
          </a:p>
          <a:p>
            <a:r>
              <a:rPr lang="en-GB" sz="1600" b="1" dirty="0">
                <a:solidFill>
                  <a:srgbClr val="002060"/>
                </a:solidFill>
              </a:rPr>
              <a:t>Training Infrastructure</a:t>
            </a:r>
            <a:endParaRPr lang="en-IN" sz="1600" b="1" dirty="0">
              <a:solidFill>
                <a:srgbClr val="002060"/>
              </a:solidFill>
            </a:endParaRPr>
          </a:p>
          <a:p>
            <a:r>
              <a:rPr lang="en-US" sz="1600" dirty="0"/>
              <a:t>The Customer Key User Team needs to be provided with the following for completing the Training:</a:t>
            </a:r>
            <a:endParaRPr lang="en-IN" sz="1600" dirty="0"/>
          </a:p>
          <a:p>
            <a:pPr marL="742950" lvl="1" indent="-285750">
              <a:buFont typeface="Arial" panose="020B0604020202020204" pitchFamily="34" charset="0"/>
              <a:buChar char="•"/>
            </a:pPr>
            <a:r>
              <a:rPr lang="en-US" sz="1600" dirty="0"/>
              <a:t>Business Process Master Lists</a:t>
            </a:r>
            <a:endParaRPr lang="en-IN" sz="1600" dirty="0"/>
          </a:p>
          <a:p>
            <a:pPr marL="742950" lvl="1" indent="-285750">
              <a:buFont typeface="Arial" panose="020B0604020202020204" pitchFamily="34" charset="0"/>
              <a:buChar char="•"/>
            </a:pPr>
            <a:r>
              <a:rPr lang="en-US" sz="1600" dirty="0"/>
              <a:t>User Manuals</a:t>
            </a:r>
            <a:endParaRPr lang="en-IN" sz="1600" dirty="0"/>
          </a:p>
          <a:p>
            <a:pPr marL="742950" lvl="1" indent="-285750">
              <a:buFont typeface="Arial" panose="020B0604020202020204" pitchFamily="34" charset="0"/>
              <a:buChar char="•"/>
            </a:pPr>
            <a:r>
              <a:rPr lang="en-US" sz="1600" dirty="0"/>
              <a:t>Network Access LAN</a:t>
            </a:r>
            <a:endParaRPr lang="en-IN" sz="1600" dirty="0"/>
          </a:p>
          <a:p>
            <a:pPr marL="742950" lvl="1" indent="-285750">
              <a:buFont typeface="Arial" panose="020B0604020202020204" pitchFamily="34" charset="0"/>
              <a:buChar char="•"/>
            </a:pPr>
            <a:r>
              <a:rPr lang="en-US" sz="1600" dirty="0"/>
              <a:t>Access to the SAP Training Environment (login)</a:t>
            </a:r>
            <a:endParaRPr lang="en-IN" sz="1600" dirty="0"/>
          </a:p>
          <a:p>
            <a:pPr marL="742950" lvl="1" indent="-285750">
              <a:buFont typeface="Arial" panose="020B0604020202020204" pitchFamily="34" charset="0"/>
              <a:buChar char="•"/>
            </a:pPr>
            <a:r>
              <a:rPr lang="en-US" sz="1600" dirty="0"/>
              <a:t>Customer will Provide all Training Infrastructure for Training </a:t>
            </a:r>
            <a:endParaRPr lang="en-IN" sz="1600" dirty="0"/>
          </a:p>
          <a:p>
            <a:r>
              <a:rPr lang="en-US" sz="1600" dirty="0"/>
              <a:t> </a:t>
            </a:r>
            <a:endParaRPr lang="en-IN" sz="1600" dirty="0"/>
          </a:p>
          <a:p>
            <a:r>
              <a:rPr lang="en-GB" sz="1600" b="1" dirty="0">
                <a:solidFill>
                  <a:srgbClr val="002060"/>
                </a:solidFill>
              </a:rPr>
              <a:t>Training Methodology</a:t>
            </a:r>
            <a:endParaRPr lang="en-IN" sz="1600" b="1" dirty="0">
              <a:solidFill>
                <a:srgbClr val="002060"/>
              </a:solidFill>
            </a:endParaRPr>
          </a:p>
          <a:p>
            <a:pPr marL="285750" indent="-285750">
              <a:buFont typeface="Arial" panose="020B0604020202020204" pitchFamily="34" charset="0"/>
              <a:buChar char="•"/>
            </a:pPr>
            <a:r>
              <a:rPr lang="en-GB" sz="1600" dirty="0"/>
              <a:t>Application Consultant team shall train the Customer Key Users allocated for the respective function. The training content would have incorporated all the transactions related to the Business Processes that the Key User is responsible for. </a:t>
            </a:r>
            <a:endParaRPr lang="en-IN" sz="1600" dirty="0"/>
          </a:p>
          <a:p>
            <a:r>
              <a:rPr lang="en-GB" sz="1600" dirty="0"/>
              <a:t> </a:t>
            </a:r>
            <a:endParaRPr lang="en-IN" sz="1600" dirty="0"/>
          </a:p>
          <a:p>
            <a:r>
              <a:rPr lang="en-GB" sz="1600" b="1" dirty="0">
                <a:solidFill>
                  <a:srgbClr val="002060"/>
                </a:solidFill>
              </a:rPr>
              <a:t>Training Scope</a:t>
            </a:r>
            <a:endParaRPr lang="en-IN" sz="1600" b="1" dirty="0">
              <a:solidFill>
                <a:srgbClr val="002060"/>
              </a:solidFill>
            </a:endParaRPr>
          </a:p>
          <a:p>
            <a:pPr marL="285750" indent="-285750">
              <a:buFont typeface="Arial" panose="020B0604020202020204" pitchFamily="34" charset="0"/>
              <a:buChar char="•"/>
            </a:pPr>
            <a:r>
              <a:rPr lang="en-US" sz="1600" dirty="0"/>
              <a:t>Castaliaz will conduct on-the-job knowledge transfer sessions for the core team users based on "Train-The-Trainer" concept to address the training requirements of the power / end-users During the project, these core team users will then conduct power / end-user trainings in the Organization.</a:t>
            </a:r>
            <a:endParaRPr lang="en-IN" sz="1600" dirty="0"/>
          </a:p>
          <a:p>
            <a:r>
              <a:rPr lang="en-US" sz="1600" dirty="0"/>
              <a:t> </a:t>
            </a:r>
            <a:endParaRPr lang="en-IN" sz="1600" dirty="0"/>
          </a:p>
          <a:p>
            <a:r>
              <a:rPr lang="en-GB" sz="1600" b="1" dirty="0">
                <a:solidFill>
                  <a:srgbClr val="002060"/>
                </a:solidFill>
              </a:rPr>
              <a:t>Training Sign-Off</a:t>
            </a:r>
            <a:endParaRPr lang="en-IN" sz="1600" b="1" dirty="0">
              <a:solidFill>
                <a:srgbClr val="002060"/>
              </a:solidFill>
            </a:endParaRPr>
          </a:p>
          <a:p>
            <a:pPr marL="285750" lvl="0" indent="-285750">
              <a:buFont typeface="Arial" panose="020B0604020202020204" pitchFamily="34" charset="0"/>
              <a:buChar char="•"/>
            </a:pPr>
            <a:r>
              <a:rPr lang="en-US" sz="1600" dirty="0"/>
              <a:t>Once the training is completed by Application Consultant team, the Customer Key User team shall sign-off the Training Phase in the prescribed document </a:t>
            </a:r>
            <a:endParaRPr lang="en-IN" sz="1600" dirty="0"/>
          </a:p>
          <a:p>
            <a:pPr marL="285750" lvl="0" indent="-285750">
              <a:buFont typeface="Arial" panose="020B0604020202020204" pitchFamily="34" charset="0"/>
              <a:buChar char="•"/>
            </a:pPr>
            <a:r>
              <a:rPr lang="en-US" sz="1600" dirty="0"/>
              <a:t>Training sign-off is restricted to Training provided to Key User Only</a:t>
            </a:r>
            <a:endParaRPr lang="en-IN" sz="1600" dirty="0"/>
          </a:p>
        </p:txBody>
      </p:sp>
    </p:spTree>
    <p:extLst>
      <p:ext uri="{BB962C8B-B14F-4D97-AF65-F5344CB8AC3E}">
        <p14:creationId xmlns:p14="http://schemas.microsoft.com/office/powerpoint/2010/main" val="2171857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normAutofit fontScale="90000"/>
          </a:bodyPr>
          <a:lstStyle/>
          <a:p>
            <a:r>
              <a:rPr lang="en-IN" dirty="0"/>
              <a:t>Post Implementation Support</a:t>
            </a:r>
            <a:br>
              <a:rPr lang="en-IN" dirty="0"/>
            </a:br>
            <a:r>
              <a:rPr lang="en-IN" sz="2200" i="1" dirty="0"/>
              <a:t>Support</a:t>
            </a:r>
            <a:endParaRPr lang="en-IN" i="1" dirty="0"/>
          </a:p>
        </p:txBody>
      </p:sp>
      <p:sp>
        <p:nvSpPr>
          <p:cNvPr id="3" name="TextBox 2">
            <a:extLst>
              <a:ext uri="{FF2B5EF4-FFF2-40B4-BE49-F238E27FC236}">
                <a16:creationId xmlns:a16="http://schemas.microsoft.com/office/drawing/2014/main" id="{D89D9C25-9A04-48E7-B412-F42BC4A37E4C}"/>
              </a:ext>
            </a:extLst>
          </p:cNvPr>
          <p:cNvSpPr txBox="1"/>
          <p:nvPr/>
        </p:nvSpPr>
        <p:spPr>
          <a:xfrm>
            <a:off x="235527" y="955958"/>
            <a:ext cx="11637818" cy="3539430"/>
          </a:xfrm>
          <a:prstGeom prst="rect">
            <a:avLst/>
          </a:prstGeom>
          <a:noFill/>
        </p:spPr>
        <p:txBody>
          <a:bodyPr wrap="square" rtlCol="0">
            <a:spAutoFit/>
          </a:bodyPr>
          <a:lstStyle/>
          <a:p>
            <a:pPr lvl="0"/>
            <a:r>
              <a:rPr lang="en-GB" sz="1600" b="1" dirty="0">
                <a:solidFill>
                  <a:srgbClr val="002060"/>
                </a:solidFill>
              </a:rPr>
              <a:t>Post Go-Live Support</a:t>
            </a:r>
            <a:endParaRPr lang="en-IN" sz="1600" dirty="0">
              <a:solidFill>
                <a:srgbClr val="002060"/>
              </a:solidFill>
            </a:endParaRPr>
          </a:p>
          <a:p>
            <a:pPr marL="285750" indent="-285750">
              <a:buFont typeface="Arial" panose="020B0604020202020204" pitchFamily="34" charset="0"/>
              <a:buChar char="•"/>
            </a:pPr>
            <a:r>
              <a:rPr lang="en-GB" sz="1600" dirty="0"/>
              <a:t>Castaliaz will provide Onsite support for 2 months post Go-live for all modules</a:t>
            </a:r>
          </a:p>
          <a:p>
            <a:pPr marL="285750" indent="-285750">
              <a:buFont typeface="Arial" panose="020B0604020202020204" pitchFamily="34" charset="0"/>
              <a:buChar char="•"/>
            </a:pPr>
            <a:r>
              <a:rPr lang="en-GB" sz="1600" dirty="0"/>
              <a:t>During this period team will provide support to Core team and users in operational issues and also hand holding to  IT team</a:t>
            </a:r>
            <a:endParaRPr lang="en-IN" sz="1600" dirty="0"/>
          </a:p>
          <a:p>
            <a:r>
              <a:rPr lang="en-US" sz="1600" dirty="0"/>
              <a:t> </a:t>
            </a:r>
            <a:endParaRPr lang="en-IN" sz="1600" dirty="0"/>
          </a:p>
          <a:p>
            <a:r>
              <a:rPr lang="en-GB" sz="1600" b="1" dirty="0">
                <a:solidFill>
                  <a:srgbClr val="002060"/>
                </a:solidFill>
              </a:rPr>
              <a:t>Hyper Care</a:t>
            </a:r>
            <a:endParaRPr lang="en-IN" sz="1600" b="1" dirty="0">
              <a:solidFill>
                <a:srgbClr val="002060"/>
              </a:solidFill>
            </a:endParaRPr>
          </a:p>
          <a:p>
            <a:r>
              <a:rPr lang="en-US" sz="1600" dirty="0"/>
              <a:t>Castaliaz recommends an Onsite and Offshore Support during the hyper care phase for a period of 2 months</a:t>
            </a:r>
            <a:endParaRPr lang="en-IN" sz="1600" dirty="0"/>
          </a:p>
          <a:p>
            <a:pPr marL="742950" lvl="1" indent="-285750">
              <a:buFont typeface="Arial" panose="020B0604020202020204" pitchFamily="34" charset="0"/>
              <a:buChar char="•"/>
            </a:pPr>
            <a:r>
              <a:rPr lang="en-US" sz="1600" dirty="0"/>
              <a:t>4 Weeks onsite support during the month for ABAP – Total 8 weeks onsite </a:t>
            </a:r>
          </a:p>
          <a:p>
            <a:pPr marL="742950" lvl="1" indent="-285750">
              <a:buFont typeface="Arial" panose="020B0604020202020204" pitchFamily="34" charset="0"/>
              <a:buChar char="•"/>
            </a:pPr>
            <a:r>
              <a:rPr lang="en-US" sz="1600" dirty="0"/>
              <a:t>2 weeks Onsite support during the Month for all modules except ABAP – Total 4 weeks Onsite</a:t>
            </a:r>
          </a:p>
          <a:p>
            <a:pPr marL="742950" lvl="1" indent="-285750">
              <a:buFont typeface="Arial" panose="020B0604020202020204" pitchFamily="34" charset="0"/>
              <a:buChar char="•"/>
            </a:pPr>
            <a:r>
              <a:rPr lang="en-US" sz="1600" dirty="0"/>
              <a:t>2 Weeks Offshore Support during the month for all modules except ABAP - Total 4 weeks Offshore</a:t>
            </a:r>
            <a:endParaRPr lang="en-IN" sz="1600" dirty="0"/>
          </a:p>
          <a:p>
            <a:pPr lvl="1"/>
            <a:endParaRPr lang="en-IN" sz="1600" dirty="0"/>
          </a:p>
          <a:p>
            <a:r>
              <a:rPr lang="en-GB" sz="1600" b="1" dirty="0">
                <a:solidFill>
                  <a:srgbClr val="002060"/>
                </a:solidFill>
              </a:rPr>
              <a:t>Regular Support</a:t>
            </a:r>
            <a:endParaRPr lang="en-IN" sz="1600" b="1" dirty="0">
              <a:solidFill>
                <a:srgbClr val="002060"/>
              </a:solidFill>
            </a:endParaRPr>
          </a:p>
          <a:p>
            <a:pPr marL="285750" indent="-285750">
              <a:buFont typeface="Arial" panose="020B0604020202020204" pitchFamily="34" charset="0"/>
              <a:buChar char="•"/>
            </a:pPr>
            <a:r>
              <a:rPr lang="en-GB" sz="1600" dirty="0"/>
              <a:t>Post Hyper Care, Castaliaz will provide regular Offshore support which is currently being used, the man days for support will be decided mutually during the Hyper care Phase</a:t>
            </a:r>
          </a:p>
          <a:p>
            <a:r>
              <a:rPr lang="en-GB" sz="1600" dirty="0"/>
              <a:t> </a:t>
            </a:r>
            <a:endParaRPr lang="en-IN" sz="1600" dirty="0"/>
          </a:p>
        </p:txBody>
      </p:sp>
    </p:spTree>
    <p:extLst>
      <p:ext uri="{BB962C8B-B14F-4D97-AF65-F5344CB8AC3E}">
        <p14:creationId xmlns:p14="http://schemas.microsoft.com/office/powerpoint/2010/main" val="2143568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lstStyle/>
          <a:p>
            <a:r>
              <a:rPr lang="en-IN" dirty="0"/>
              <a:t>Critical Success Factors</a:t>
            </a:r>
          </a:p>
        </p:txBody>
      </p:sp>
      <p:sp>
        <p:nvSpPr>
          <p:cNvPr id="3" name="TextBox 2">
            <a:extLst>
              <a:ext uri="{FF2B5EF4-FFF2-40B4-BE49-F238E27FC236}">
                <a16:creationId xmlns:a16="http://schemas.microsoft.com/office/drawing/2014/main" id="{25AA43F5-758C-452A-BA31-EB52A3B87D24}"/>
              </a:ext>
            </a:extLst>
          </p:cNvPr>
          <p:cNvSpPr txBox="1"/>
          <p:nvPr/>
        </p:nvSpPr>
        <p:spPr>
          <a:xfrm>
            <a:off x="383459" y="1533832"/>
            <a:ext cx="11139948" cy="5016758"/>
          </a:xfrm>
          <a:prstGeom prst="rect">
            <a:avLst/>
          </a:prstGeom>
          <a:noFill/>
        </p:spPr>
        <p:txBody>
          <a:bodyPr wrap="square" rtlCol="0">
            <a:spAutoFit/>
          </a:bodyPr>
          <a:lstStyle/>
          <a:p>
            <a:pPr marL="285750" indent="-285750">
              <a:spcAft>
                <a:spcPts val="600"/>
              </a:spcAft>
              <a:buFont typeface="Wingdings" panose="05000000000000000000" pitchFamily="2" charset="2"/>
              <a:buChar char="è"/>
            </a:pPr>
            <a:r>
              <a:rPr lang="en-IN" sz="2000" b="1" dirty="0">
                <a:cs typeface="Arial" panose="020B0604020202020204" pitchFamily="34" charset="0"/>
              </a:rPr>
              <a:t>The Top management team must provide </a:t>
            </a:r>
            <a:r>
              <a:rPr lang="en-IN" sz="2000" b="1" i="1" dirty="0">
                <a:solidFill>
                  <a:srgbClr val="C00000"/>
                </a:solidFill>
                <a:cs typeface="Arial" panose="020B0604020202020204" pitchFamily="34" charset="0"/>
              </a:rPr>
              <a:t>visible involvement</a:t>
            </a:r>
            <a:r>
              <a:rPr lang="en-IN" sz="2000" b="1" dirty="0">
                <a:cs typeface="Arial" panose="020B0604020202020204" pitchFamily="34" charset="0"/>
              </a:rPr>
              <a:t> and committed leadership to the project. </a:t>
            </a:r>
          </a:p>
          <a:p>
            <a:pPr marL="285750" indent="-285750">
              <a:spcAft>
                <a:spcPts val="600"/>
              </a:spcAft>
              <a:buFont typeface="Wingdings" panose="05000000000000000000" pitchFamily="2" charset="2"/>
              <a:buChar char="è"/>
            </a:pPr>
            <a:r>
              <a:rPr lang="en-IN" sz="2000" b="1" i="1" dirty="0">
                <a:solidFill>
                  <a:srgbClr val="C00000"/>
                </a:solidFill>
                <a:cs typeface="Arial" panose="020B0604020202020204" pitchFamily="34" charset="0"/>
              </a:rPr>
              <a:t>Availability</a:t>
            </a:r>
            <a:r>
              <a:rPr lang="en-IN" sz="2000" b="1" dirty="0">
                <a:cs typeface="Arial" panose="020B0604020202020204" pitchFamily="34" charset="0"/>
              </a:rPr>
              <a:t> of </a:t>
            </a:r>
            <a:r>
              <a:rPr lang="en-IN" sz="2000" b="1" i="1" dirty="0">
                <a:solidFill>
                  <a:srgbClr val="C00000"/>
                </a:solidFill>
                <a:cs typeface="Arial" panose="020B0604020202020204" pitchFamily="34" charset="0"/>
              </a:rPr>
              <a:t>Core team</a:t>
            </a:r>
            <a:r>
              <a:rPr lang="en-IN" sz="2000" b="1" dirty="0">
                <a:cs typeface="Arial" panose="020B0604020202020204" pitchFamily="34" charset="0"/>
              </a:rPr>
              <a:t> towards the Project during all Phases. </a:t>
            </a:r>
          </a:p>
          <a:p>
            <a:pPr marL="285750" indent="-285750">
              <a:spcAft>
                <a:spcPts val="600"/>
              </a:spcAft>
              <a:buFont typeface="Wingdings" panose="05000000000000000000" pitchFamily="2" charset="2"/>
              <a:buChar char="è"/>
            </a:pPr>
            <a:r>
              <a:rPr lang="en-IN" sz="2000" b="1" dirty="0">
                <a:cs typeface="Arial" panose="020B0604020202020204" pitchFamily="34" charset="0"/>
              </a:rPr>
              <a:t>The timeline should be aggressive yet achievable, such that it should be able to </a:t>
            </a:r>
            <a:r>
              <a:rPr lang="en-IN" sz="2000" b="1" dirty="0" err="1">
                <a:cs typeface="Arial" panose="020B0604020202020204" pitchFamily="34" charset="0"/>
              </a:rPr>
              <a:t>instill</a:t>
            </a:r>
            <a:r>
              <a:rPr lang="en-IN" sz="2000" b="1" dirty="0">
                <a:cs typeface="Arial" panose="020B0604020202020204" pitchFamily="34" charset="0"/>
              </a:rPr>
              <a:t> and maintain a sense of urgency. </a:t>
            </a:r>
            <a:r>
              <a:rPr lang="en-IN" sz="2000" b="1" i="1" dirty="0">
                <a:solidFill>
                  <a:srgbClr val="C00000"/>
                </a:solidFill>
                <a:cs typeface="Arial" panose="020B0604020202020204" pitchFamily="34" charset="0"/>
              </a:rPr>
              <a:t>Quick decision-making</a:t>
            </a:r>
            <a:r>
              <a:rPr lang="en-IN" sz="2000" b="1" dirty="0">
                <a:cs typeface="Arial" panose="020B0604020202020204" pitchFamily="34" charset="0"/>
              </a:rPr>
              <a:t> is the key towards achieving the timelines.</a:t>
            </a:r>
          </a:p>
          <a:p>
            <a:pPr marL="285750" indent="-285750">
              <a:spcAft>
                <a:spcPts val="600"/>
              </a:spcAft>
              <a:buFont typeface="Wingdings" panose="05000000000000000000" pitchFamily="2" charset="2"/>
              <a:buChar char="è"/>
            </a:pPr>
            <a:r>
              <a:rPr lang="en-IN" sz="2000" b="1" dirty="0">
                <a:cs typeface="Arial" panose="020B0604020202020204" pitchFamily="34" charset="0"/>
              </a:rPr>
              <a:t>Timely </a:t>
            </a:r>
            <a:r>
              <a:rPr lang="en-IN" sz="2000" b="1" i="1" dirty="0">
                <a:solidFill>
                  <a:srgbClr val="C00000"/>
                </a:solidFill>
                <a:cs typeface="Arial" panose="020B0604020202020204" pitchFamily="34" charset="0"/>
              </a:rPr>
              <a:t>evaluation</a:t>
            </a:r>
            <a:r>
              <a:rPr lang="en-IN" sz="2000" b="1" dirty="0">
                <a:cs typeface="Arial" panose="020B0604020202020204" pitchFamily="34" charset="0"/>
              </a:rPr>
              <a:t> of deliverables, feedback &amp; Sign-offs by Business Process Owners and Key Users should take place.</a:t>
            </a:r>
          </a:p>
          <a:p>
            <a:pPr marL="285750" indent="-285750">
              <a:spcAft>
                <a:spcPts val="600"/>
              </a:spcAft>
              <a:buFont typeface="Wingdings" panose="05000000000000000000" pitchFamily="2" charset="2"/>
              <a:buChar char="è"/>
            </a:pPr>
            <a:r>
              <a:rPr lang="en-IN" sz="2000" b="1" i="1" dirty="0">
                <a:solidFill>
                  <a:srgbClr val="C00000"/>
                </a:solidFill>
                <a:cs typeface="Arial" panose="020B0604020202020204" pitchFamily="34" charset="0"/>
              </a:rPr>
              <a:t>Identify, track </a:t>
            </a:r>
            <a:r>
              <a:rPr lang="en-IN" sz="2000" b="1" dirty="0">
                <a:cs typeface="Arial" panose="020B0604020202020204" pitchFamily="34" charset="0"/>
              </a:rPr>
              <a:t>and</a:t>
            </a:r>
            <a:r>
              <a:rPr lang="en-IN" sz="2000" b="1" i="1" dirty="0">
                <a:solidFill>
                  <a:srgbClr val="C00000"/>
                </a:solidFill>
                <a:cs typeface="Arial" panose="020B0604020202020204" pitchFamily="34" charset="0"/>
              </a:rPr>
              <a:t> resolve</a:t>
            </a:r>
            <a:r>
              <a:rPr lang="en-IN" sz="2000" b="1" dirty="0">
                <a:cs typeface="Arial" panose="020B0604020202020204" pitchFamily="34" charset="0"/>
              </a:rPr>
              <a:t> issues as quickly as possible using fact-based methods.</a:t>
            </a:r>
          </a:p>
          <a:p>
            <a:pPr marL="285750" indent="-285750">
              <a:spcAft>
                <a:spcPts val="600"/>
              </a:spcAft>
              <a:buFont typeface="Wingdings" panose="05000000000000000000" pitchFamily="2" charset="2"/>
              <a:buChar char="è"/>
            </a:pPr>
            <a:r>
              <a:rPr lang="en-IN" sz="2000" b="1" dirty="0">
                <a:cs typeface="Arial" panose="020B0604020202020204" pitchFamily="34" charset="0"/>
              </a:rPr>
              <a:t>Accurate Data: Since VKL has multiple systems running there is a </a:t>
            </a:r>
            <a:r>
              <a:rPr lang="en-IN" sz="2000" b="1" i="1" dirty="0">
                <a:solidFill>
                  <a:srgbClr val="C00000"/>
                </a:solidFill>
                <a:cs typeface="Arial" panose="020B0604020202020204" pitchFamily="34" charset="0"/>
              </a:rPr>
              <a:t>challenge</a:t>
            </a:r>
            <a:r>
              <a:rPr lang="en-IN" sz="2000" b="1" dirty="0">
                <a:cs typeface="Arial" panose="020B0604020202020204" pitchFamily="34" charset="0"/>
              </a:rPr>
              <a:t> in </a:t>
            </a:r>
            <a:r>
              <a:rPr lang="en-IN" sz="2000" b="1" i="1" dirty="0">
                <a:solidFill>
                  <a:srgbClr val="C00000"/>
                </a:solidFill>
                <a:cs typeface="Arial" panose="020B0604020202020204" pitchFamily="34" charset="0"/>
              </a:rPr>
              <a:t>data Collection </a:t>
            </a:r>
            <a:r>
              <a:rPr lang="en-IN" sz="2000" b="1" dirty="0">
                <a:cs typeface="Arial" panose="020B0604020202020204" pitchFamily="34" charset="0"/>
              </a:rPr>
              <a:t>and </a:t>
            </a:r>
            <a:r>
              <a:rPr lang="en-IN" sz="2000" b="1" i="1" dirty="0">
                <a:solidFill>
                  <a:srgbClr val="C00000"/>
                </a:solidFill>
                <a:cs typeface="Arial" panose="020B0604020202020204" pitchFamily="34" charset="0"/>
              </a:rPr>
              <a:t>Cleansing</a:t>
            </a:r>
            <a:r>
              <a:rPr lang="en-IN" sz="2000" b="1" dirty="0">
                <a:cs typeface="Arial" panose="020B0604020202020204" pitchFamily="34" charset="0"/>
              </a:rPr>
              <a:t> which needs utmost care and attention.</a:t>
            </a:r>
          </a:p>
          <a:p>
            <a:pPr marL="285750" indent="-285750">
              <a:spcAft>
                <a:spcPts val="600"/>
              </a:spcAft>
              <a:buFont typeface="Wingdings" panose="05000000000000000000" pitchFamily="2" charset="2"/>
              <a:buChar char="è"/>
            </a:pPr>
            <a:r>
              <a:rPr lang="en-IN" sz="2000" b="1" i="1" dirty="0">
                <a:solidFill>
                  <a:srgbClr val="C00000"/>
                </a:solidFill>
                <a:cs typeface="Arial" panose="020B0604020202020204" pitchFamily="34" charset="0"/>
              </a:rPr>
              <a:t>Master data</a:t>
            </a:r>
            <a:r>
              <a:rPr lang="en-IN" sz="2000" b="1" dirty="0">
                <a:cs typeface="Arial" panose="020B0604020202020204" pitchFamily="34" charset="0"/>
              </a:rPr>
              <a:t> Team should be formed for Master data collection and cleansing (merging same customer, vendor and Material into a single Master record, cleansing open items data) </a:t>
            </a:r>
          </a:p>
          <a:p>
            <a:pPr marL="285750" indent="-285750">
              <a:spcAft>
                <a:spcPts val="600"/>
              </a:spcAft>
              <a:buFont typeface="Wingdings" panose="05000000000000000000" pitchFamily="2" charset="2"/>
              <a:buChar char="è"/>
            </a:pPr>
            <a:endParaRPr lang="en-IN" sz="2000" b="1" dirty="0">
              <a:cs typeface="Arial" panose="020B0604020202020204" pitchFamily="34" charset="0"/>
            </a:endParaRPr>
          </a:p>
          <a:p>
            <a:pPr marL="285750" indent="-285750">
              <a:spcAft>
                <a:spcPts val="600"/>
              </a:spcAft>
              <a:buFont typeface="Wingdings" panose="05000000000000000000" pitchFamily="2" charset="2"/>
              <a:buChar char="è"/>
            </a:pPr>
            <a:endParaRPr lang="en-IN" sz="2000" b="1" dirty="0">
              <a:cs typeface="Arial" panose="020B0604020202020204" pitchFamily="34" charset="0"/>
            </a:endParaRPr>
          </a:p>
        </p:txBody>
      </p:sp>
    </p:spTree>
    <p:extLst>
      <p:ext uri="{BB962C8B-B14F-4D97-AF65-F5344CB8AC3E}">
        <p14:creationId xmlns:p14="http://schemas.microsoft.com/office/powerpoint/2010/main" val="1665460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lstStyle/>
          <a:p>
            <a:r>
              <a:rPr lang="en-IN" dirty="0"/>
              <a:t>Assumptions</a:t>
            </a:r>
          </a:p>
        </p:txBody>
      </p:sp>
      <p:sp>
        <p:nvSpPr>
          <p:cNvPr id="3" name="TextBox 2">
            <a:extLst>
              <a:ext uri="{FF2B5EF4-FFF2-40B4-BE49-F238E27FC236}">
                <a16:creationId xmlns:a16="http://schemas.microsoft.com/office/drawing/2014/main" id="{25AA43F5-758C-452A-BA31-EB52A3B87D24}"/>
              </a:ext>
            </a:extLst>
          </p:cNvPr>
          <p:cNvSpPr txBox="1"/>
          <p:nvPr/>
        </p:nvSpPr>
        <p:spPr>
          <a:xfrm>
            <a:off x="383459" y="1533832"/>
            <a:ext cx="11139948" cy="4093428"/>
          </a:xfrm>
          <a:prstGeom prst="rect">
            <a:avLst/>
          </a:prstGeom>
          <a:noFill/>
        </p:spPr>
        <p:txBody>
          <a:bodyPr wrap="square" rtlCol="0">
            <a:spAutoFit/>
          </a:bodyPr>
          <a:lstStyle/>
          <a:p>
            <a:pPr marL="354013" indent="-354013">
              <a:spcAft>
                <a:spcPts val="600"/>
              </a:spcAft>
              <a:buFont typeface="Wingdings" panose="05000000000000000000" pitchFamily="2" charset="2"/>
              <a:buChar char="è"/>
            </a:pPr>
            <a:r>
              <a:rPr lang="en-IN" sz="2000" b="1" dirty="0">
                <a:cs typeface="Arial" panose="020B0604020202020204" pitchFamily="34" charset="0"/>
              </a:rPr>
              <a:t>Core team shall be available for 100 % of the time for the entire duration of the Project. Core team shall be responsible for execution of tasks. </a:t>
            </a:r>
          </a:p>
          <a:p>
            <a:pPr marL="354013" indent="-354013">
              <a:spcAft>
                <a:spcPts val="600"/>
              </a:spcAft>
              <a:buFont typeface="Wingdings" panose="05000000000000000000" pitchFamily="2" charset="2"/>
              <a:buChar char="è"/>
            </a:pPr>
            <a:r>
              <a:rPr lang="en-IN" sz="2000" b="1" dirty="0">
                <a:cs typeface="Arial" panose="020B0604020202020204" pitchFamily="34" charset="0"/>
              </a:rPr>
              <a:t>Relevant Hardware required for the project would be available before Project Kick-off.</a:t>
            </a:r>
          </a:p>
          <a:p>
            <a:pPr marL="354013" indent="-354013">
              <a:spcAft>
                <a:spcPts val="600"/>
              </a:spcAft>
              <a:buFont typeface="Wingdings" panose="05000000000000000000" pitchFamily="2" charset="2"/>
              <a:buChar char="è"/>
            </a:pPr>
            <a:r>
              <a:rPr lang="en-IN" sz="2000" b="1" dirty="0">
                <a:cs typeface="Arial" panose="020B0604020202020204" pitchFamily="34" charset="0"/>
              </a:rPr>
              <a:t>Prior to start of the “Realize Phase”, business users shall provide the necessary sign-off for the “BPML and Fit Gap” documents within 3 working days of presenting the document. </a:t>
            </a:r>
          </a:p>
          <a:p>
            <a:pPr marL="354013" indent="-354013">
              <a:spcAft>
                <a:spcPts val="600"/>
              </a:spcAft>
              <a:buFont typeface="Wingdings" panose="05000000000000000000" pitchFamily="2" charset="2"/>
              <a:buChar char="è"/>
            </a:pPr>
            <a:r>
              <a:rPr lang="en-IN" sz="2000" b="1" dirty="0">
                <a:cs typeface="Arial" panose="020B0604020202020204" pitchFamily="34" charset="0"/>
              </a:rPr>
              <a:t>Changes to the “Project Scope” will be processed in accordance with the “Request for Change” procedure. The investigation and the implementation of scope changes may result in modifications to the estimated schedule, charges, and other terms of these services to be provided by Castaliaz. However Castaliaz, using its expertise will raise as many questions as possible to elicit and know the business process in detail so as to eliminate the Request for Change Procedure. </a:t>
            </a:r>
          </a:p>
          <a:p>
            <a:pPr marL="354013" indent="-354013">
              <a:spcAft>
                <a:spcPts val="600"/>
              </a:spcAft>
              <a:buFont typeface="Wingdings" panose="05000000000000000000" pitchFamily="2" charset="2"/>
              <a:buChar char="è"/>
            </a:pPr>
            <a:r>
              <a:rPr lang="en-IN" sz="2000" b="1" dirty="0">
                <a:cs typeface="Arial" panose="020B0604020202020204" pitchFamily="34" charset="0"/>
              </a:rPr>
              <a:t>Any change in timelines required due to intervention of the “Third Party” (if any) in interfacing with SAP shall be outside the scope of this contract. </a:t>
            </a:r>
          </a:p>
        </p:txBody>
      </p:sp>
    </p:spTree>
    <p:extLst>
      <p:ext uri="{BB962C8B-B14F-4D97-AF65-F5344CB8AC3E}">
        <p14:creationId xmlns:p14="http://schemas.microsoft.com/office/powerpoint/2010/main" val="4076381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A1EE-11B9-408B-A276-210B2FB44E56}"/>
              </a:ext>
            </a:extLst>
          </p:cNvPr>
          <p:cNvSpPr>
            <a:spLocks noGrp="1"/>
          </p:cNvSpPr>
          <p:nvPr>
            <p:ph type="title"/>
          </p:nvPr>
        </p:nvSpPr>
        <p:spPr/>
        <p:txBody>
          <a:bodyPr/>
          <a:lstStyle/>
          <a:p>
            <a:r>
              <a:rPr lang="en-IN" dirty="0"/>
              <a:t>Exclusions</a:t>
            </a:r>
          </a:p>
        </p:txBody>
      </p:sp>
      <p:sp>
        <p:nvSpPr>
          <p:cNvPr id="3" name="TextBox 2">
            <a:extLst>
              <a:ext uri="{FF2B5EF4-FFF2-40B4-BE49-F238E27FC236}">
                <a16:creationId xmlns:a16="http://schemas.microsoft.com/office/drawing/2014/main" id="{25AA43F5-758C-452A-BA31-EB52A3B87D24}"/>
              </a:ext>
            </a:extLst>
          </p:cNvPr>
          <p:cNvSpPr txBox="1"/>
          <p:nvPr/>
        </p:nvSpPr>
        <p:spPr>
          <a:xfrm>
            <a:off x="383459" y="1533832"/>
            <a:ext cx="11139948" cy="3477875"/>
          </a:xfrm>
          <a:prstGeom prst="rect">
            <a:avLst/>
          </a:prstGeom>
          <a:noFill/>
        </p:spPr>
        <p:txBody>
          <a:bodyPr wrap="square" rtlCol="0">
            <a:spAutoFit/>
          </a:bodyPr>
          <a:lstStyle/>
          <a:p>
            <a:pPr marL="354013" indent="-354013">
              <a:spcAft>
                <a:spcPts val="600"/>
              </a:spcAft>
              <a:buFont typeface="Wingdings" panose="05000000000000000000" pitchFamily="2" charset="2"/>
              <a:buChar char="è"/>
            </a:pPr>
            <a:r>
              <a:rPr lang="en-IN" sz="2000" b="1" dirty="0">
                <a:cs typeface="Arial" panose="020B0604020202020204" pitchFamily="34" charset="0"/>
              </a:rPr>
              <a:t>Business Process Re-engineering in case of Technical Migration</a:t>
            </a:r>
          </a:p>
          <a:p>
            <a:pPr marL="354013" indent="-354013">
              <a:spcAft>
                <a:spcPts val="600"/>
              </a:spcAft>
              <a:buFont typeface="Wingdings" panose="05000000000000000000" pitchFamily="2" charset="2"/>
              <a:buChar char="è"/>
            </a:pPr>
            <a:r>
              <a:rPr lang="en-IN" sz="2000" b="1" dirty="0">
                <a:cs typeface="Arial" panose="020B0604020202020204" pitchFamily="34" charset="0"/>
              </a:rPr>
              <a:t>Mergers / Amalgamations / Acquisitions of organizational units like companies, apart from the ones mentioned in the scope</a:t>
            </a:r>
          </a:p>
          <a:p>
            <a:pPr marL="354013" indent="-354013">
              <a:spcAft>
                <a:spcPts val="600"/>
              </a:spcAft>
              <a:buFont typeface="Wingdings" panose="05000000000000000000" pitchFamily="2" charset="2"/>
              <a:buChar char="è"/>
            </a:pPr>
            <a:r>
              <a:rPr lang="en-IN" sz="2000" b="1" dirty="0">
                <a:cs typeface="Arial" panose="020B0604020202020204" pitchFamily="34" charset="0"/>
              </a:rPr>
              <a:t>Implementation of new dimension products or new modules other than stated in this Presentation</a:t>
            </a:r>
          </a:p>
          <a:p>
            <a:pPr marL="354013" indent="-354013">
              <a:spcAft>
                <a:spcPts val="600"/>
              </a:spcAft>
              <a:buFont typeface="Wingdings" panose="05000000000000000000" pitchFamily="2" charset="2"/>
              <a:buChar char="è"/>
            </a:pPr>
            <a:r>
              <a:rPr lang="en-IN" sz="2000" b="1" dirty="0">
                <a:cs typeface="Arial" panose="020B0604020202020204" pitchFamily="34" charset="0"/>
              </a:rPr>
              <a:t>Configuration of New Company / New manufacturing plant(s) / New Depots or Sales Locations / New Branches or Sales Offices / New Subcontracting Locations other than those mentioned in this Proposal</a:t>
            </a:r>
          </a:p>
          <a:p>
            <a:pPr marL="354013" indent="-354013">
              <a:spcAft>
                <a:spcPts val="600"/>
              </a:spcAft>
              <a:buFont typeface="Wingdings" panose="05000000000000000000" pitchFamily="2" charset="2"/>
              <a:buChar char="è"/>
            </a:pPr>
            <a:r>
              <a:rPr lang="en-IN" sz="2000" b="1" i="1" dirty="0">
                <a:solidFill>
                  <a:srgbClr val="C00000"/>
                </a:solidFill>
                <a:cs typeface="Arial" panose="020B0604020202020204" pitchFamily="34" charset="0"/>
              </a:rPr>
              <a:t>Historical data migration </a:t>
            </a:r>
            <a:r>
              <a:rPr lang="en-IN" sz="2000" b="1" dirty="0">
                <a:cs typeface="Arial" panose="020B0604020202020204" pitchFamily="34" charset="0"/>
              </a:rPr>
              <a:t>other than standard transactional data i.e. Master and Cutover data – this is applicable only for New Implementation. </a:t>
            </a:r>
            <a:r>
              <a:rPr lang="en-IN" sz="2000" b="1" dirty="0" err="1">
                <a:cs typeface="Arial" panose="020B0604020202020204" pitchFamily="34" charset="0"/>
              </a:rPr>
              <a:t>Incase</a:t>
            </a:r>
            <a:r>
              <a:rPr lang="en-IN" sz="2000" b="1" dirty="0">
                <a:cs typeface="Arial" panose="020B0604020202020204" pitchFamily="34" charset="0"/>
              </a:rPr>
              <a:t> of Migration, complete historical data will be migrated. </a:t>
            </a:r>
          </a:p>
        </p:txBody>
      </p:sp>
    </p:spTree>
    <p:extLst>
      <p:ext uri="{BB962C8B-B14F-4D97-AF65-F5344CB8AC3E}">
        <p14:creationId xmlns:p14="http://schemas.microsoft.com/office/powerpoint/2010/main" val="879206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B268B1-46FA-4CC0-9A52-4455036F9ABC}"/>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10096218" y="1330893"/>
            <a:ext cx="1807517" cy="1946556"/>
          </a:xfrm>
          <a:prstGeom prst="rect">
            <a:avLst/>
          </a:prstGeom>
        </p:spPr>
      </p:pic>
      <p:sp>
        <p:nvSpPr>
          <p:cNvPr id="16" name="Titre 1">
            <a:extLst>
              <a:ext uri="{FF2B5EF4-FFF2-40B4-BE49-F238E27FC236}">
                <a16:creationId xmlns:a16="http://schemas.microsoft.com/office/drawing/2014/main" id="{0381E772-622E-43F9-9CA7-2789C2160456}"/>
              </a:ext>
            </a:extLst>
          </p:cNvPr>
          <p:cNvSpPr txBox="1">
            <a:spLocks/>
          </p:cNvSpPr>
          <p:nvPr/>
        </p:nvSpPr>
        <p:spPr>
          <a:xfrm>
            <a:off x="1" y="0"/>
            <a:ext cx="9905999" cy="10021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yriad Pro"/>
              </a:rPr>
              <a:t>Agenda</a:t>
            </a:r>
          </a:p>
        </p:txBody>
      </p:sp>
      <p:sp>
        <p:nvSpPr>
          <p:cNvPr id="17" name="Isosceles Triangle 16">
            <a:extLst>
              <a:ext uri="{FF2B5EF4-FFF2-40B4-BE49-F238E27FC236}">
                <a16:creationId xmlns:a16="http://schemas.microsoft.com/office/drawing/2014/main" id="{780DBC59-FFF1-4E99-A7CE-00C6BFAFD3FC}"/>
              </a:ext>
            </a:extLst>
          </p:cNvPr>
          <p:cNvSpPr/>
          <p:nvPr/>
        </p:nvSpPr>
        <p:spPr bwMode="auto">
          <a:xfrm rot="5400000">
            <a:off x="5131110" y="2050070"/>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8" name="Isosceles Triangle 17">
            <a:extLst>
              <a:ext uri="{FF2B5EF4-FFF2-40B4-BE49-F238E27FC236}">
                <a16:creationId xmlns:a16="http://schemas.microsoft.com/office/drawing/2014/main" id="{D8F78273-9BC8-4EAC-BE16-FFAC7E2F4F78}"/>
              </a:ext>
            </a:extLst>
          </p:cNvPr>
          <p:cNvSpPr/>
          <p:nvPr/>
        </p:nvSpPr>
        <p:spPr bwMode="auto">
          <a:xfrm rot="5400000">
            <a:off x="5131110" y="3830743"/>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9" name="Isosceles Triangle 18">
            <a:extLst>
              <a:ext uri="{FF2B5EF4-FFF2-40B4-BE49-F238E27FC236}">
                <a16:creationId xmlns:a16="http://schemas.microsoft.com/office/drawing/2014/main" id="{43376FFE-A9B1-40E0-8578-10308AD014B2}"/>
              </a:ext>
            </a:extLst>
          </p:cNvPr>
          <p:cNvSpPr/>
          <p:nvPr/>
        </p:nvSpPr>
        <p:spPr bwMode="auto">
          <a:xfrm rot="5400000">
            <a:off x="5131110" y="5604406"/>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0" name="Isosceles Triangle 19">
            <a:extLst>
              <a:ext uri="{FF2B5EF4-FFF2-40B4-BE49-F238E27FC236}">
                <a16:creationId xmlns:a16="http://schemas.microsoft.com/office/drawing/2014/main" id="{142C4331-48EF-42CA-AD84-D8CAF02529D4}"/>
              </a:ext>
            </a:extLst>
          </p:cNvPr>
          <p:cNvSpPr/>
          <p:nvPr/>
        </p:nvSpPr>
        <p:spPr bwMode="auto">
          <a:xfrm rot="16200000">
            <a:off x="4552742" y="4728090"/>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1" name="Isosceles Triangle 20">
            <a:extLst>
              <a:ext uri="{FF2B5EF4-FFF2-40B4-BE49-F238E27FC236}">
                <a16:creationId xmlns:a16="http://schemas.microsoft.com/office/drawing/2014/main" id="{AC298BA4-37A0-4CB4-A043-D6607CCA64C7}"/>
              </a:ext>
            </a:extLst>
          </p:cNvPr>
          <p:cNvSpPr/>
          <p:nvPr/>
        </p:nvSpPr>
        <p:spPr bwMode="auto">
          <a:xfrm rot="16200000">
            <a:off x="4552742" y="2933397"/>
            <a:ext cx="216859" cy="96744"/>
          </a:xfrm>
          <a:prstGeom prst="triangle">
            <a:avLst/>
          </a:prstGeom>
          <a:solidFill>
            <a:schemeClr val="accent1">
              <a:lumMod val="40000"/>
              <a:lumOff val="6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2" name="TextBox 21">
            <a:extLst>
              <a:ext uri="{FF2B5EF4-FFF2-40B4-BE49-F238E27FC236}">
                <a16:creationId xmlns:a16="http://schemas.microsoft.com/office/drawing/2014/main" id="{3FB5CB51-8C50-4040-B8B4-9CEF2222CA86}"/>
              </a:ext>
            </a:extLst>
          </p:cNvPr>
          <p:cNvSpPr txBox="1"/>
          <p:nvPr/>
        </p:nvSpPr>
        <p:spPr>
          <a:xfrm>
            <a:off x="6211662" y="1879222"/>
            <a:ext cx="1625600" cy="215444"/>
          </a:xfrm>
          <a:prstGeom prst="rect">
            <a:avLst/>
          </a:prstGeom>
          <a:noFill/>
        </p:spPr>
        <p:txBody>
          <a:bodyPr wrap="square" lIns="0" tIns="0" rIns="0" bIns="0" rtlCol="0">
            <a:spAutoFit/>
          </a:bodyPr>
          <a:lstStyle/>
          <a:p>
            <a:r>
              <a:rPr lang="en-US" sz="1400" b="1" dirty="0">
                <a:solidFill>
                  <a:schemeClr val="tx2">
                    <a:lumMod val="60000"/>
                    <a:lumOff val="40000"/>
                  </a:schemeClr>
                </a:solidFill>
              </a:rPr>
              <a:t>Background</a:t>
            </a:r>
          </a:p>
        </p:txBody>
      </p:sp>
      <p:sp>
        <p:nvSpPr>
          <p:cNvPr id="23" name="TextBox 22">
            <a:extLst>
              <a:ext uri="{FF2B5EF4-FFF2-40B4-BE49-F238E27FC236}">
                <a16:creationId xmlns:a16="http://schemas.microsoft.com/office/drawing/2014/main" id="{738192BB-F211-4FC0-B4C2-6F9750B5A5EA}"/>
              </a:ext>
            </a:extLst>
          </p:cNvPr>
          <p:cNvSpPr txBox="1"/>
          <p:nvPr/>
        </p:nvSpPr>
        <p:spPr>
          <a:xfrm>
            <a:off x="6211662" y="3772289"/>
            <a:ext cx="1625600" cy="430887"/>
          </a:xfrm>
          <a:prstGeom prst="rect">
            <a:avLst/>
          </a:prstGeom>
          <a:noFill/>
        </p:spPr>
        <p:txBody>
          <a:bodyPr wrap="square" lIns="0" tIns="0" rIns="0" bIns="0" rtlCol="0">
            <a:spAutoFit/>
          </a:bodyPr>
          <a:lstStyle>
            <a:defPPr>
              <a:defRPr lang="en-US"/>
            </a:defPPr>
            <a:lvl1pPr>
              <a:defRPr sz="1400" b="1">
                <a:solidFill>
                  <a:schemeClr val="tx2">
                    <a:lumMod val="60000"/>
                    <a:lumOff val="40000"/>
                  </a:schemeClr>
                </a:solidFill>
              </a:defRPr>
            </a:lvl1pPr>
          </a:lstStyle>
          <a:p>
            <a:r>
              <a:rPr lang="en-US" dirty="0"/>
              <a:t>Scope and Delivery Model</a:t>
            </a:r>
          </a:p>
        </p:txBody>
      </p:sp>
      <p:sp>
        <p:nvSpPr>
          <p:cNvPr id="24" name="TextBox 23">
            <a:extLst>
              <a:ext uri="{FF2B5EF4-FFF2-40B4-BE49-F238E27FC236}">
                <a16:creationId xmlns:a16="http://schemas.microsoft.com/office/drawing/2014/main" id="{D84F358E-F297-4CA9-8A66-6D28D538CEF4}"/>
              </a:ext>
            </a:extLst>
          </p:cNvPr>
          <p:cNvSpPr txBox="1"/>
          <p:nvPr/>
        </p:nvSpPr>
        <p:spPr>
          <a:xfrm>
            <a:off x="6211662" y="5544549"/>
            <a:ext cx="1625600" cy="215444"/>
          </a:xfrm>
          <a:prstGeom prst="rect">
            <a:avLst/>
          </a:prstGeom>
          <a:noFill/>
        </p:spPr>
        <p:txBody>
          <a:bodyPr wrap="square" lIns="0" tIns="0" rIns="0" bIns="0" rtlCol="0">
            <a:spAutoFit/>
          </a:bodyPr>
          <a:lstStyle>
            <a:defPPr>
              <a:defRPr lang="en-US"/>
            </a:defPPr>
            <a:lvl1pPr>
              <a:defRPr sz="1400" b="1">
                <a:solidFill>
                  <a:schemeClr val="tx2">
                    <a:lumMod val="60000"/>
                    <a:lumOff val="40000"/>
                  </a:schemeClr>
                </a:solidFill>
              </a:defRPr>
            </a:lvl1pPr>
          </a:lstStyle>
          <a:p>
            <a:r>
              <a:rPr lang="en-US" dirty="0"/>
              <a:t>Next Steps</a:t>
            </a:r>
          </a:p>
        </p:txBody>
      </p:sp>
      <p:sp>
        <p:nvSpPr>
          <p:cNvPr id="25" name="TextBox 24">
            <a:extLst>
              <a:ext uri="{FF2B5EF4-FFF2-40B4-BE49-F238E27FC236}">
                <a16:creationId xmlns:a16="http://schemas.microsoft.com/office/drawing/2014/main" id="{83E0BD0F-4F31-44E4-868B-1D184362EDDD}"/>
              </a:ext>
            </a:extLst>
          </p:cNvPr>
          <p:cNvSpPr txBox="1"/>
          <p:nvPr/>
        </p:nvSpPr>
        <p:spPr>
          <a:xfrm>
            <a:off x="1979387" y="4680853"/>
            <a:ext cx="1625600" cy="215444"/>
          </a:xfrm>
          <a:prstGeom prst="rect">
            <a:avLst/>
          </a:prstGeom>
          <a:noFill/>
        </p:spPr>
        <p:txBody>
          <a:bodyPr wrap="square" lIns="0" tIns="0" rIns="0" bIns="0" rtlCol="0">
            <a:spAutoFit/>
          </a:bodyPr>
          <a:lstStyle/>
          <a:p>
            <a:pPr algn="r"/>
            <a:r>
              <a:rPr lang="en-US" sz="1400" b="1" dirty="0">
                <a:solidFill>
                  <a:schemeClr val="tx2">
                    <a:lumMod val="50000"/>
                  </a:schemeClr>
                </a:solidFill>
              </a:rPr>
              <a:t>Why Castaliaz</a:t>
            </a:r>
          </a:p>
        </p:txBody>
      </p:sp>
      <p:sp>
        <p:nvSpPr>
          <p:cNvPr id="26" name="TextBox 25">
            <a:extLst>
              <a:ext uri="{FF2B5EF4-FFF2-40B4-BE49-F238E27FC236}">
                <a16:creationId xmlns:a16="http://schemas.microsoft.com/office/drawing/2014/main" id="{E2A8D243-D4FB-47C8-BBB4-3DE570B3D695}"/>
              </a:ext>
            </a:extLst>
          </p:cNvPr>
          <p:cNvSpPr txBox="1"/>
          <p:nvPr/>
        </p:nvSpPr>
        <p:spPr>
          <a:xfrm>
            <a:off x="1979387" y="2680064"/>
            <a:ext cx="1625600" cy="646331"/>
          </a:xfrm>
          <a:prstGeom prst="rect">
            <a:avLst/>
          </a:prstGeom>
          <a:noFill/>
        </p:spPr>
        <p:txBody>
          <a:bodyPr wrap="square" lIns="0" tIns="0" rIns="0" bIns="0" rtlCol="0">
            <a:spAutoFit/>
          </a:bodyPr>
          <a:lstStyle/>
          <a:p>
            <a:pPr algn="r"/>
            <a:r>
              <a:rPr lang="en-US" sz="1400" b="1" dirty="0">
                <a:solidFill>
                  <a:schemeClr val="tx2">
                    <a:lumMod val="60000"/>
                    <a:lumOff val="40000"/>
                  </a:schemeClr>
                </a:solidFill>
              </a:rPr>
              <a:t>Castaliaz SAP S/4HANA Migration Overview &amp; Approach</a:t>
            </a:r>
          </a:p>
        </p:txBody>
      </p:sp>
      <p:sp>
        <p:nvSpPr>
          <p:cNvPr id="27" name="Oval 26">
            <a:extLst>
              <a:ext uri="{FF2B5EF4-FFF2-40B4-BE49-F238E27FC236}">
                <a16:creationId xmlns:a16="http://schemas.microsoft.com/office/drawing/2014/main" id="{1FF4F399-70A8-4990-BE48-C4EB2EAABFEF}"/>
              </a:ext>
            </a:extLst>
          </p:cNvPr>
          <p:cNvSpPr/>
          <p:nvPr/>
        </p:nvSpPr>
        <p:spPr bwMode="auto">
          <a:xfrm>
            <a:off x="5732462" y="1904165"/>
            <a:ext cx="381000" cy="381000"/>
          </a:xfrm>
          <a:prstGeom prst="ellipse">
            <a:avLst/>
          </a:prstGeom>
          <a:solidFill>
            <a:schemeClr val="accent1">
              <a:lumMod val="40000"/>
              <a:lumOff val="60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tx2">
                    <a:lumMod val="60000"/>
                    <a:lumOff val="40000"/>
                  </a:schemeClr>
                </a:solidFill>
                <a:effectLst>
                  <a:outerShdw blurRad="38100" dist="38100" dir="2700000" algn="tl">
                    <a:srgbClr val="000000">
                      <a:alpha val="43137"/>
                    </a:srgbClr>
                  </a:outerShdw>
                </a:effectLst>
              </a:rPr>
              <a:t>1</a:t>
            </a:r>
          </a:p>
        </p:txBody>
      </p:sp>
      <p:sp>
        <p:nvSpPr>
          <p:cNvPr id="28" name="Oval 27">
            <a:extLst>
              <a:ext uri="{FF2B5EF4-FFF2-40B4-BE49-F238E27FC236}">
                <a16:creationId xmlns:a16="http://schemas.microsoft.com/office/drawing/2014/main" id="{DB1CA40F-144A-442A-AD12-7AEA7852D698}"/>
              </a:ext>
            </a:extLst>
          </p:cNvPr>
          <p:cNvSpPr/>
          <p:nvPr/>
        </p:nvSpPr>
        <p:spPr bwMode="auto">
          <a:xfrm>
            <a:off x="5732462" y="3689511"/>
            <a:ext cx="381000" cy="381000"/>
          </a:xfrm>
          <a:prstGeom prst="ellipse">
            <a:avLst/>
          </a:prstGeom>
          <a:solidFill>
            <a:schemeClr val="accent1">
              <a:lumMod val="40000"/>
              <a:lumOff val="60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60000"/>
                    <a:lumOff val="40000"/>
                  </a:schemeClr>
                </a:solidFill>
                <a:effectLst>
                  <a:outerShdw blurRad="38100" dist="38100" dir="2700000" algn="tl">
                    <a:srgbClr val="000000">
                      <a:alpha val="43137"/>
                    </a:srgbClr>
                  </a:outerShdw>
                </a:effectLst>
              </a:rPr>
              <a:t>3</a:t>
            </a:r>
          </a:p>
        </p:txBody>
      </p:sp>
      <p:sp>
        <p:nvSpPr>
          <p:cNvPr id="29" name="Oval 28">
            <a:extLst>
              <a:ext uri="{FF2B5EF4-FFF2-40B4-BE49-F238E27FC236}">
                <a16:creationId xmlns:a16="http://schemas.microsoft.com/office/drawing/2014/main" id="{D0C22871-F856-4F82-B36D-3CE2C5695EBD}"/>
              </a:ext>
            </a:extLst>
          </p:cNvPr>
          <p:cNvSpPr/>
          <p:nvPr/>
        </p:nvSpPr>
        <p:spPr bwMode="auto">
          <a:xfrm>
            <a:off x="3751580" y="2812729"/>
            <a:ext cx="381000" cy="381000"/>
          </a:xfrm>
          <a:prstGeom prst="ellipse">
            <a:avLst/>
          </a:prstGeom>
          <a:solidFill>
            <a:schemeClr val="accent1">
              <a:lumMod val="40000"/>
              <a:lumOff val="60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60000"/>
                    <a:lumOff val="40000"/>
                  </a:schemeClr>
                </a:solidFill>
                <a:effectLst>
                  <a:outerShdw blurRad="38100" dist="38100" dir="2700000" algn="tl">
                    <a:srgbClr val="000000">
                      <a:alpha val="43137"/>
                    </a:srgbClr>
                  </a:outerShdw>
                </a:effectLst>
              </a:rPr>
              <a:t>2</a:t>
            </a:r>
          </a:p>
        </p:txBody>
      </p:sp>
      <p:sp>
        <p:nvSpPr>
          <p:cNvPr id="30" name="Oval 29">
            <a:extLst>
              <a:ext uri="{FF2B5EF4-FFF2-40B4-BE49-F238E27FC236}">
                <a16:creationId xmlns:a16="http://schemas.microsoft.com/office/drawing/2014/main" id="{C8EF9857-1E47-4AB6-A75B-05BB6AAEBADA}"/>
              </a:ext>
            </a:extLst>
          </p:cNvPr>
          <p:cNvSpPr/>
          <p:nvPr/>
        </p:nvSpPr>
        <p:spPr bwMode="auto">
          <a:xfrm>
            <a:off x="3751580" y="4598075"/>
            <a:ext cx="381000" cy="381000"/>
          </a:xfrm>
          <a:prstGeom prst="ellipse">
            <a:avLst/>
          </a:prstGeom>
          <a:solidFill>
            <a:schemeClr val="tx2">
              <a:lumMod val="60000"/>
              <a:lumOff val="40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4</a:t>
            </a:r>
          </a:p>
        </p:txBody>
      </p:sp>
      <p:sp>
        <p:nvSpPr>
          <p:cNvPr id="31" name="Oval 30">
            <a:extLst>
              <a:ext uri="{FF2B5EF4-FFF2-40B4-BE49-F238E27FC236}">
                <a16:creationId xmlns:a16="http://schemas.microsoft.com/office/drawing/2014/main" id="{C6FC7068-F6BD-4A97-88C2-C09F4C320F89}"/>
              </a:ext>
            </a:extLst>
          </p:cNvPr>
          <p:cNvSpPr/>
          <p:nvPr/>
        </p:nvSpPr>
        <p:spPr bwMode="auto">
          <a:xfrm>
            <a:off x="5732462" y="5461771"/>
            <a:ext cx="381000" cy="381000"/>
          </a:xfrm>
          <a:prstGeom prst="ellipse">
            <a:avLst/>
          </a:prstGeom>
          <a:solidFill>
            <a:schemeClr val="accent1">
              <a:lumMod val="40000"/>
              <a:lumOff val="60000"/>
            </a:schemeClr>
          </a:soli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60000"/>
                    <a:lumOff val="40000"/>
                  </a:schemeClr>
                </a:solidFill>
                <a:effectLst>
                  <a:outerShdw blurRad="38100" dist="38100" dir="2700000" algn="tl">
                    <a:srgbClr val="000000">
                      <a:alpha val="43137"/>
                    </a:srgbClr>
                  </a:outerShdw>
                </a:effectLst>
              </a:rPr>
              <a:t>5</a:t>
            </a:r>
          </a:p>
        </p:txBody>
      </p:sp>
      <p:grpSp>
        <p:nvGrpSpPr>
          <p:cNvPr id="32" name="Group 31">
            <a:extLst>
              <a:ext uri="{FF2B5EF4-FFF2-40B4-BE49-F238E27FC236}">
                <a16:creationId xmlns:a16="http://schemas.microsoft.com/office/drawing/2014/main" id="{A4E3D24F-090A-4BA1-B80D-8C8240A6573E}"/>
              </a:ext>
            </a:extLst>
          </p:cNvPr>
          <p:cNvGrpSpPr/>
          <p:nvPr/>
        </p:nvGrpSpPr>
        <p:grpSpPr>
          <a:xfrm>
            <a:off x="3860799" y="1447801"/>
            <a:ext cx="1292273" cy="1293728"/>
            <a:chOff x="3860799" y="1447801"/>
            <a:chExt cx="1292273" cy="1293728"/>
          </a:xfrm>
          <a:solidFill>
            <a:schemeClr val="accent1">
              <a:lumMod val="40000"/>
              <a:lumOff val="60000"/>
            </a:schemeClr>
          </a:solidFill>
        </p:grpSpPr>
        <p:sp>
          <p:nvSpPr>
            <p:cNvPr id="33" name="Freeform 7">
              <a:extLst>
                <a:ext uri="{FF2B5EF4-FFF2-40B4-BE49-F238E27FC236}">
                  <a16:creationId xmlns:a16="http://schemas.microsoft.com/office/drawing/2014/main" id="{830919D4-28C7-4446-AF9D-B67258B4995C}"/>
                </a:ext>
              </a:extLst>
            </p:cNvPr>
            <p:cNvSpPr>
              <a:spLocks/>
            </p:cNvSpPr>
            <p:nvPr/>
          </p:nvSpPr>
          <p:spPr bwMode="auto">
            <a:xfrm>
              <a:off x="3860799" y="144780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
              <a:extLst>
                <a:ext uri="{FF2B5EF4-FFF2-40B4-BE49-F238E27FC236}">
                  <a16:creationId xmlns:a16="http://schemas.microsoft.com/office/drawing/2014/main" id="{5786B22C-C775-46E0-97F2-7819C15B3BFF}"/>
                </a:ext>
              </a:extLst>
            </p:cNvPr>
            <p:cNvSpPr>
              <a:spLocks/>
            </p:cNvSpPr>
            <p:nvPr/>
          </p:nvSpPr>
          <p:spPr bwMode="auto">
            <a:xfrm>
              <a:off x="3955901" y="154301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2AF53E5B-DE79-48BE-AFB5-8F554371C9AA}"/>
                </a:ext>
              </a:extLst>
            </p:cNvPr>
            <p:cNvGrpSpPr/>
            <p:nvPr/>
          </p:nvGrpSpPr>
          <p:grpSpPr>
            <a:xfrm>
              <a:off x="4156070" y="1776370"/>
              <a:ext cx="701730" cy="531814"/>
              <a:chOff x="7881938" y="2397125"/>
              <a:chExt cx="1009650" cy="765175"/>
            </a:xfrm>
            <a:grpFill/>
          </p:grpSpPr>
          <p:sp>
            <p:nvSpPr>
              <p:cNvPr id="36" name="Freeform 7">
                <a:extLst>
                  <a:ext uri="{FF2B5EF4-FFF2-40B4-BE49-F238E27FC236}">
                    <a16:creationId xmlns:a16="http://schemas.microsoft.com/office/drawing/2014/main" id="{26237BFE-4E98-4AF2-A344-F05E21ADDC29}"/>
                  </a:ext>
                </a:extLst>
              </p:cNvPr>
              <p:cNvSpPr>
                <a:spLocks/>
              </p:cNvSpPr>
              <p:nvPr/>
            </p:nvSpPr>
            <p:spPr bwMode="auto">
              <a:xfrm>
                <a:off x="7881938" y="2543175"/>
                <a:ext cx="490538" cy="619125"/>
              </a:xfrm>
              <a:custGeom>
                <a:avLst/>
                <a:gdLst/>
                <a:ahLst/>
                <a:cxnLst>
                  <a:cxn ang="0">
                    <a:pos x="9" y="139"/>
                  </a:cxn>
                  <a:cxn ang="0">
                    <a:pos x="3" y="149"/>
                  </a:cxn>
                  <a:cxn ang="0">
                    <a:pos x="6" y="162"/>
                  </a:cxn>
                  <a:cxn ang="0">
                    <a:pos x="20" y="159"/>
                  </a:cxn>
                  <a:cxn ang="0">
                    <a:pos x="47" y="116"/>
                  </a:cxn>
                  <a:cxn ang="0">
                    <a:pos x="83" y="120"/>
                  </a:cxn>
                  <a:cxn ang="0">
                    <a:pos x="120" y="93"/>
                  </a:cxn>
                  <a:cxn ang="0">
                    <a:pos x="128" y="48"/>
                  </a:cxn>
                  <a:cxn ang="0">
                    <a:pos x="102" y="11"/>
                  </a:cxn>
                  <a:cxn ang="0">
                    <a:pos x="57" y="4"/>
                  </a:cxn>
                  <a:cxn ang="0">
                    <a:pos x="20" y="30"/>
                  </a:cxn>
                  <a:cxn ang="0">
                    <a:pos x="12" y="75"/>
                  </a:cxn>
                  <a:cxn ang="0">
                    <a:pos x="30" y="106"/>
                  </a:cxn>
                  <a:cxn ang="0">
                    <a:pos x="18" y="126"/>
                  </a:cxn>
                </a:cxnLst>
                <a:rect l="0" t="0" r="r" b="b"/>
                <a:pathLst>
                  <a:path w="131" h="165">
                    <a:moveTo>
                      <a:pt x="9" y="139"/>
                    </a:moveTo>
                    <a:cubicBezTo>
                      <a:pt x="3" y="149"/>
                      <a:pt x="3" y="149"/>
                      <a:pt x="3" y="149"/>
                    </a:cubicBezTo>
                    <a:cubicBezTo>
                      <a:pt x="0" y="153"/>
                      <a:pt x="1" y="159"/>
                      <a:pt x="6" y="162"/>
                    </a:cubicBezTo>
                    <a:cubicBezTo>
                      <a:pt x="11" y="165"/>
                      <a:pt x="17" y="164"/>
                      <a:pt x="20" y="159"/>
                    </a:cubicBezTo>
                    <a:cubicBezTo>
                      <a:pt x="47" y="116"/>
                      <a:pt x="47" y="116"/>
                      <a:pt x="47" y="116"/>
                    </a:cubicBezTo>
                    <a:cubicBezTo>
                      <a:pt x="59" y="121"/>
                      <a:pt x="71" y="122"/>
                      <a:pt x="83" y="120"/>
                    </a:cubicBezTo>
                    <a:cubicBezTo>
                      <a:pt x="98" y="116"/>
                      <a:pt x="111" y="107"/>
                      <a:pt x="120" y="93"/>
                    </a:cubicBezTo>
                    <a:cubicBezTo>
                      <a:pt x="129" y="79"/>
                      <a:pt x="131" y="63"/>
                      <a:pt x="128" y="48"/>
                    </a:cubicBezTo>
                    <a:cubicBezTo>
                      <a:pt x="125" y="34"/>
                      <a:pt x="115" y="20"/>
                      <a:pt x="102" y="11"/>
                    </a:cubicBezTo>
                    <a:cubicBezTo>
                      <a:pt x="88" y="3"/>
                      <a:pt x="72" y="0"/>
                      <a:pt x="57" y="4"/>
                    </a:cubicBezTo>
                    <a:cubicBezTo>
                      <a:pt x="42" y="7"/>
                      <a:pt x="28" y="16"/>
                      <a:pt x="20" y="30"/>
                    </a:cubicBezTo>
                    <a:cubicBezTo>
                      <a:pt x="11" y="44"/>
                      <a:pt x="8" y="60"/>
                      <a:pt x="12" y="75"/>
                    </a:cubicBezTo>
                    <a:cubicBezTo>
                      <a:pt x="15" y="86"/>
                      <a:pt x="21" y="97"/>
                      <a:pt x="30" y="106"/>
                    </a:cubicBezTo>
                    <a:cubicBezTo>
                      <a:pt x="18" y="126"/>
                      <a:pt x="18" y="126"/>
                      <a:pt x="18" y="126"/>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3AC40A8-A474-44DB-BBDE-644C7039F506}"/>
                  </a:ext>
                </a:extLst>
              </p:cNvPr>
              <p:cNvSpPr>
                <a:spLocks/>
              </p:cNvSpPr>
              <p:nvPr/>
            </p:nvSpPr>
            <p:spPr bwMode="auto">
              <a:xfrm>
                <a:off x="8039101" y="2674938"/>
                <a:ext cx="214313" cy="212725"/>
              </a:xfrm>
              <a:custGeom>
                <a:avLst/>
                <a:gdLst/>
                <a:ahLst/>
                <a:cxnLst>
                  <a:cxn ang="0">
                    <a:pos x="0" y="0"/>
                  </a:cxn>
                  <a:cxn ang="0">
                    <a:pos x="135" y="0"/>
                  </a:cxn>
                  <a:cxn ang="0">
                    <a:pos x="135" y="134"/>
                  </a:cxn>
                  <a:cxn ang="0">
                    <a:pos x="0" y="134"/>
                  </a:cxn>
                  <a:cxn ang="0">
                    <a:pos x="0" y="0"/>
                  </a:cxn>
                  <a:cxn ang="0">
                    <a:pos x="0" y="0"/>
                  </a:cxn>
                </a:cxnLst>
                <a:rect l="0" t="0" r="r" b="b"/>
                <a:pathLst>
                  <a:path w="135" h="134">
                    <a:moveTo>
                      <a:pt x="0" y="0"/>
                    </a:moveTo>
                    <a:lnTo>
                      <a:pt x="135" y="0"/>
                    </a:lnTo>
                    <a:lnTo>
                      <a:pt x="135" y="134"/>
                    </a:lnTo>
                    <a:lnTo>
                      <a:pt x="0" y="134"/>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Line 9">
                <a:extLst>
                  <a:ext uri="{FF2B5EF4-FFF2-40B4-BE49-F238E27FC236}">
                    <a16:creationId xmlns:a16="http://schemas.microsoft.com/office/drawing/2014/main" id="{E73F1E75-D0FC-43F2-B225-4C955797CFF6}"/>
                  </a:ext>
                </a:extLst>
              </p:cNvPr>
              <p:cNvSpPr>
                <a:spLocks noChangeShapeType="1"/>
              </p:cNvSpPr>
              <p:nvPr/>
            </p:nvSpPr>
            <p:spPr bwMode="auto">
              <a:xfrm>
                <a:off x="8148638" y="2722563"/>
                <a:ext cx="1588" cy="123825"/>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10">
                <a:extLst>
                  <a:ext uri="{FF2B5EF4-FFF2-40B4-BE49-F238E27FC236}">
                    <a16:creationId xmlns:a16="http://schemas.microsoft.com/office/drawing/2014/main" id="{55458276-92EF-41C1-8188-5CB535EB1A9F}"/>
                  </a:ext>
                </a:extLst>
              </p:cNvPr>
              <p:cNvSpPr>
                <a:spLocks noChangeShapeType="1"/>
              </p:cNvSpPr>
              <p:nvPr/>
            </p:nvSpPr>
            <p:spPr bwMode="auto">
              <a:xfrm>
                <a:off x="8080376" y="2782888"/>
                <a:ext cx="127000"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B95AF0F6-91A3-4D7F-A974-127545EA719A}"/>
                  </a:ext>
                </a:extLst>
              </p:cNvPr>
              <p:cNvSpPr>
                <a:spLocks/>
              </p:cNvSpPr>
              <p:nvPr/>
            </p:nvSpPr>
            <p:spPr bwMode="auto">
              <a:xfrm>
                <a:off x="8372476" y="2397125"/>
                <a:ext cx="153988" cy="153987"/>
              </a:xfrm>
              <a:custGeom>
                <a:avLst/>
                <a:gdLst/>
                <a:ahLst/>
                <a:cxnLst>
                  <a:cxn ang="0">
                    <a:pos x="0" y="20"/>
                  </a:cxn>
                  <a:cxn ang="0">
                    <a:pos x="21" y="0"/>
                  </a:cxn>
                  <a:cxn ang="0">
                    <a:pos x="21" y="0"/>
                  </a:cxn>
                  <a:cxn ang="0">
                    <a:pos x="21" y="0"/>
                  </a:cxn>
                  <a:cxn ang="0">
                    <a:pos x="41" y="20"/>
                  </a:cxn>
                  <a:cxn ang="0">
                    <a:pos x="41" y="20"/>
                  </a:cxn>
                  <a:cxn ang="0">
                    <a:pos x="41" y="20"/>
                  </a:cxn>
                  <a:cxn ang="0">
                    <a:pos x="21" y="41"/>
                  </a:cxn>
                  <a:cxn ang="0">
                    <a:pos x="21" y="41"/>
                  </a:cxn>
                  <a:cxn ang="0">
                    <a:pos x="21" y="41"/>
                  </a:cxn>
                  <a:cxn ang="0">
                    <a:pos x="0" y="20"/>
                  </a:cxn>
                  <a:cxn ang="0">
                    <a:pos x="0" y="20"/>
                  </a:cxn>
                </a:cxnLst>
                <a:rect l="0" t="0" r="r" b="b"/>
                <a:pathLst>
                  <a:path w="41" h="41">
                    <a:moveTo>
                      <a:pt x="0" y="20"/>
                    </a:moveTo>
                    <a:cubicBezTo>
                      <a:pt x="0" y="9"/>
                      <a:pt x="9" y="0"/>
                      <a:pt x="21" y="0"/>
                    </a:cubicBezTo>
                    <a:cubicBezTo>
                      <a:pt x="21" y="0"/>
                      <a:pt x="21" y="0"/>
                      <a:pt x="21" y="0"/>
                    </a:cubicBezTo>
                    <a:cubicBezTo>
                      <a:pt x="21" y="0"/>
                      <a:pt x="21" y="0"/>
                      <a:pt x="21" y="0"/>
                    </a:cubicBezTo>
                    <a:cubicBezTo>
                      <a:pt x="32" y="0"/>
                      <a:pt x="41" y="9"/>
                      <a:pt x="41" y="20"/>
                    </a:cubicBezTo>
                    <a:cubicBezTo>
                      <a:pt x="41" y="20"/>
                      <a:pt x="41" y="20"/>
                      <a:pt x="41" y="20"/>
                    </a:cubicBezTo>
                    <a:cubicBezTo>
                      <a:pt x="41" y="20"/>
                      <a:pt x="41" y="20"/>
                      <a:pt x="41" y="20"/>
                    </a:cubicBezTo>
                    <a:cubicBezTo>
                      <a:pt x="41" y="32"/>
                      <a:pt x="32" y="41"/>
                      <a:pt x="21" y="41"/>
                    </a:cubicBezTo>
                    <a:cubicBezTo>
                      <a:pt x="21" y="41"/>
                      <a:pt x="21" y="41"/>
                      <a:pt x="21" y="41"/>
                    </a:cubicBezTo>
                    <a:cubicBezTo>
                      <a:pt x="21" y="41"/>
                      <a:pt x="21" y="41"/>
                      <a:pt x="21" y="41"/>
                    </a:cubicBezTo>
                    <a:cubicBezTo>
                      <a:pt x="9" y="41"/>
                      <a:pt x="0" y="32"/>
                      <a:pt x="0" y="20"/>
                    </a:cubicBezTo>
                    <a:cubicBezTo>
                      <a:pt x="0" y="20"/>
                      <a:pt x="0" y="20"/>
                      <a:pt x="0" y="20"/>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6BE83687-5867-47DC-9F5A-170D1230BF79}"/>
                  </a:ext>
                </a:extLst>
              </p:cNvPr>
              <p:cNvSpPr>
                <a:spLocks/>
              </p:cNvSpPr>
              <p:nvPr/>
            </p:nvSpPr>
            <p:spPr bwMode="auto">
              <a:xfrm>
                <a:off x="8148638" y="2474913"/>
                <a:ext cx="223838" cy="203200"/>
              </a:xfrm>
              <a:custGeom>
                <a:avLst/>
                <a:gdLst/>
                <a:ahLst/>
                <a:cxnLst>
                  <a:cxn ang="0">
                    <a:pos x="0" y="128"/>
                  </a:cxn>
                  <a:cxn ang="0">
                    <a:pos x="0" y="0"/>
                  </a:cxn>
                  <a:cxn ang="0">
                    <a:pos x="141" y="0"/>
                  </a:cxn>
                </a:cxnLst>
                <a:rect l="0" t="0" r="r" b="b"/>
                <a:pathLst>
                  <a:path w="141" h="128">
                    <a:moveTo>
                      <a:pt x="0" y="128"/>
                    </a:moveTo>
                    <a:lnTo>
                      <a:pt x="0" y="0"/>
                    </a:lnTo>
                    <a:lnTo>
                      <a:pt x="141" y="0"/>
                    </a:ln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18ED9992-43C6-47CB-9D4C-5321420BE073}"/>
                  </a:ext>
                </a:extLst>
              </p:cNvPr>
              <p:cNvSpPr>
                <a:spLocks/>
              </p:cNvSpPr>
              <p:nvPr/>
            </p:nvSpPr>
            <p:spPr bwMode="auto">
              <a:xfrm>
                <a:off x="8451851" y="2730500"/>
                <a:ext cx="109538" cy="107950"/>
              </a:xfrm>
              <a:custGeom>
                <a:avLst/>
                <a:gdLst/>
                <a:ahLst/>
                <a:cxnLst>
                  <a:cxn ang="0">
                    <a:pos x="0" y="0"/>
                  </a:cxn>
                  <a:cxn ang="0">
                    <a:pos x="69" y="0"/>
                  </a:cxn>
                  <a:cxn ang="0">
                    <a:pos x="69" y="68"/>
                  </a:cxn>
                  <a:cxn ang="0">
                    <a:pos x="0" y="68"/>
                  </a:cxn>
                  <a:cxn ang="0">
                    <a:pos x="0" y="0"/>
                  </a:cxn>
                  <a:cxn ang="0">
                    <a:pos x="0" y="0"/>
                  </a:cxn>
                </a:cxnLst>
                <a:rect l="0" t="0" r="r" b="b"/>
                <a:pathLst>
                  <a:path w="69" h="68">
                    <a:moveTo>
                      <a:pt x="0" y="0"/>
                    </a:moveTo>
                    <a:lnTo>
                      <a:pt x="69" y="0"/>
                    </a:lnTo>
                    <a:lnTo>
                      <a:pt x="69" y="68"/>
                    </a:lnTo>
                    <a:lnTo>
                      <a:pt x="0" y="68"/>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4">
                <a:extLst>
                  <a:ext uri="{FF2B5EF4-FFF2-40B4-BE49-F238E27FC236}">
                    <a16:creationId xmlns:a16="http://schemas.microsoft.com/office/drawing/2014/main" id="{677E6841-C42A-4EF2-9FDB-13F003C1AAEC}"/>
                  </a:ext>
                </a:extLst>
              </p:cNvPr>
              <p:cNvSpPr>
                <a:spLocks/>
              </p:cNvSpPr>
              <p:nvPr/>
            </p:nvSpPr>
            <p:spPr bwMode="auto">
              <a:xfrm>
                <a:off x="8643938" y="2730500"/>
                <a:ext cx="107950" cy="107950"/>
              </a:xfrm>
              <a:custGeom>
                <a:avLst/>
                <a:gdLst/>
                <a:ahLst/>
                <a:cxnLst>
                  <a:cxn ang="0">
                    <a:pos x="0" y="0"/>
                  </a:cxn>
                  <a:cxn ang="0">
                    <a:pos x="68" y="0"/>
                  </a:cxn>
                  <a:cxn ang="0">
                    <a:pos x="68" y="68"/>
                  </a:cxn>
                  <a:cxn ang="0">
                    <a:pos x="0" y="68"/>
                  </a:cxn>
                  <a:cxn ang="0">
                    <a:pos x="0" y="0"/>
                  </a:cxn>
                  <a:cxn ang="0">
                    <a:pos x="0" y="0"/>
                  </a:cxn>
                </a:cxnLst>
                <a:rect l="0" t="0" r="r" b="b"/>
                <a:pathLst>
                  <a:path w="68" h="68">
                    <a:moveTo>
                      <a:pt x="0" y="0"/>
                    </a:moveTo>
                    <a:lnTo>
                      <a:pt x="68" y="0"/>
                    </a:lnTo>
                    <a:lnTo>
                      <a:pt x="68" y="68"/>
                    </a:lnTo>
                    <a:lnTo>
                      <a:pt x="0" y="68"/>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15">
                <a:extLst>
                  <a:ext uri="{FF2B5EF4-FFF2-40B4-BE49-F238E27FC236}">
                    <a16:creationId xmlns:a16="http://schemas.microsoft.com/office/drawing/2014/main" id="{469DB326-35E0-4D4C-AEF6-02F5DA48F2AB}"/>
                  </a:ext>
                </a:extLst>
              </p:cNvPr>
              <p:cNvSpPr>
                <a:spLocks noChangeShapeType="1"/>
              </p:cNvSpPr>
              <p:nvPr/>
            </p:nvSpPr>
            <p:spPr bwMode="auto">
              <a:xfrm>
                <a:off x="8253413" y="2782888"/>
                <a:ext cx="201613"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16">
                <a:extLst>
                  <a:ext uri="{FF2B5EF4-FFF2-40B4-BE49-F238E27FC236}">
                    <a16:creationId xmlns:a16="http://schemas.microsoft.com/office/drawing/2014/main" id="{092AD1A8-6D17-4262-9652-3A781497EF9C}"/>
                  </a:ext>
                </a:extLst>
              </p:cNvPr>
              <p:cNvSpPr>
                <a:spLocks noChangeShapeType="1"/>
              </p:cNvSpPr>
              <p:nvPr/>
            </p:nvSpPr>
            <p:spPr bwMode="auto">
              <a:xfrm>
                <a:off x="8561388" y="2782888"/>
                <a:ext cx="82550"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7">
                <a:extLst>
                  <a:ext uri="{FF2B5EF4-FFF2-40B4-BE49-F238E27FC236}">
                    <a16:creationId xmlns:a16="http://schemas.microsoft.com/office/drawing/2014/main" id="{0F0998E0-98D1-453F-A49B-529B931D709E}"/>
                  </a:ext>
                </a:extLst>
              </p:cNvPr>
              <p:cNvSpPr>
                <a:spLocks/>
              </p:cNvSpPr>
              <p:nvPr/>
            </p:nvSpPr>
            <p:spPr bwMode="auto">
              <a:xfrm>
                <a:off x="8426451" y="2933700"/>
                <a:ext cx="325438" cy="149225"/>
              </a:xfrm>
              <a:custGeom>
                <a:avLst/>
                <a:gdLst/>
                <a:ahLst/>
                <a:cxnLst>
                  <a:cxn ang="0">
                    <a:pos x="0" y="0"/>
                  </a:cxn>
                  <a:cxn ang="0">
                    <a:pos x="205" y="0"/>
                  </a:cxn>
                  <a:cxn ang="0">
                    <a:pos x="205" y="94"/>
                  </a:cxn>
                  <a:cxn ang="0">
                    <a:pos x="0" y="94"/>
                  </a:cxn>
                  <a:cxn ang="0">
                    <a:pos x="0" y="0"/>
                  </a:cxn>
                  <a:cxn ang="0">
                    <a:pos x="0" y="0"/>
                  </a:cxn>
                </a:cxnLst>
                <a:rect l="0" t="0" r="r" b="b"/>
                <a:pathLst>
                  <a:path w="205" h="94">
                    <a:moveTo>
                      <a:pt x="0" y="0"/>
                    </a:moveTo>
                    <a:lnTo>
                      <a:pt x="205" y="0"/>
                    </a:lnTo>
                    <a:lnTo>
                      <a:pt x="205" y="94"/>
                    </a:lnTo>
                    <a:lnTo>
                      <a:pt x="0" y="94"/>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8">
                <a:extLst>
                  <a:ext uri="{FF2B5EF4-FFF2-40B4-BE49-F238E27FC236}">
                    <a16:creationId xmlns:a16="http://schemas.microsoft.com/office/drawing/2014/main" id="{13A16E57-CA9B-4D3E-8E42-0027FCF06830}"/>
                  </a:ext>
                </a:extLst>
              </p:cNvPr>
              <p:cNvSpPr>
                <a:spLocks/>
              </p:cNvSpPr>
              <p:nvPr/>
            </p:nvSpPr>
            <p:spPr bwMode="auto">
              <a:xfrm>
                <a:off x="8751888" y="2782888"/>
                <a:ext cx="139700" cy="220662"/>
              </a:xfrm>
              <a:custGeom>
                <a:avLst/>
                <a:gdLst/>
                <a:ahLst/>
                <a:cxnLst>
                  <a:cxn ang="0">
                    <a:pos x="0" y="0"/>
                  </a:cxn>
                  <a:cxn ang="0">
                    <a:pos x="88" y="0"/>
                  </a:cxn>
                  <a:cxn ang="0">
                    <a:pos x="88" y="139"/>
                  </a:cxn>
                  <a:cxn ang="0">
                    <a:pos x="0" y="139"/>
                  </a:cxn>
                </a:cxnLst>
                <a:rect l="0" t="0" r="r" b="b"/>
                <a:pathLst>
                  <a:path w="88" h="139">
                    <a:moveTo>
                      <a:pt x="0" y="0"/>
                    </a:moveTo>
                    <a:lnTo>
                      <a:pt x="88" y="0"/>
                    </a:lnTo>
                    <a:lnTo>
                      <a:pt x="88" y="139"/>
                    </a:lnTo>
                    <a:lnTo>
                      <a:pt x="0" y="139"/>
                    </a:ln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8" name="Group 47">
            <a:extLst>
              <a:ext uri="{FF2B5EF4-FFF2-40B4-BE49-F238E27FC236}">
                <a16:creationId xmlns:a16="http://schemas.microsoft.com/office/drawing/2014/main" id="{2F8E95F8-2449-4DD2-B0AB-124C9A812190}"/>
              </a:ext>
            </a:extLst>
          </p:cNvPr>
          <p:cNvGrpSpPr/>
          <p:nvPr/>
        </p:nvGrpSpPr>
        <p:grpSpPr>
          <a:xfrm>
            <a:off x="3860801" y="3231912"/>
            <a:ext cx="1292273" cy="1293728"/>
            <a:chOff x="3860801" y="3231912"/>
            <a:chExt cx="1292273" cy="1293728"/>
          </a:xfrm>
          <a:solidFill>
            <a:schemeClr val="accent1">
              <a:lumMod val="40000"/>
              <a:lumOff val="60000"/>
            </a:schemeClr>
          </a:solidFill>
        </p:grpSpPr>
        <p:sp>
          <p:nvSpPr>
            <p:cNvPr id="49" name="Freeform 7">
              <a:extLst>
                <a:ext uri="{FF2B5EF4-FFF2-40B4-BE49-F238E27FC236}">
                  <a16:creationId xmlns:a16="http://schemas.microsoft.com/office/drawing/2014/main" id="{9CD53F0A-D374-40CC-B105-C3E9010CB99C}"/>
                </a:ext>
              </a:extLst>
            </p:cNvPr>
            <p:cNvSpPr>
              <a:spLocks/>
            </p:cNvSpPr>
            <p:nvPr/>
          </p:nvSpPr>
          <p:spPr bwMode="auto">
            <a:xfrm>
              <a:off x="3860801" y="3231912"/>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76A3FA73-0C1B-42B6-BE11-7FD77051F6C1}"/>
                </a:ext>
              </a:extLst>
            </p:cNvPr>
            <p:cNvSpPr>
              <a:spLocks/>
            </p:cNvSpPr>
            <p:nvPr/>
          </p:nvSpPr>
          <p:spPr bwMode="auto">
            <a:xfrm>
              <a:off x="3955901" y="332835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7AD19494-AD37-4F1F-B21F-ECAD6BFBC72F}"/>
                </a:ext>
              </a:extLst>
            </p:cNvPr>
            <p:cNvGrpSpPr/>
            <p:nvPr/>
          </p:nvGrpSpPr>
          <p:grpSpPr>
            <a:xfrm>
              <a:off x="4260873" y="3633949"/>
              <a:ext cx="492124" cy="492124"/>
              <a:chOff x="3097213" y="3621088"/>
              <a:chExt cx="625475" cy="625475"/>
            </a:xfrm>
            <a:grpFill/>
          </p:grpSpPr>
          <p:sp>
            <p:nvSpPr>
              <p:cNvPr id="52" name="Freeform 26">
                <a:extLst>
                  <a:ext uri="{FF2B5EF4-FFF2-40B4-BE49-F238E27FC236}">
                    <a16:creationId xmlns:a16="http://schemas.microsoft.com/office/drawing/2014/main" id="{EFC52336-6C8E-49B3-86F3-17CC3A763C4B}"/>
                  </a:ext>
                </a:extLst>
              </p:cNvPr>
              <p:cNvSpPr>
                <a:spLocks noEditPoints="1"/>
              </p:cNvSpPr>
              <p:nvPr/>
            </p:nvSpPr>
            <p:spPr bwMode="auto">
              <a:xfrm>
                <a:off x="3097213" y="3779838"/>
                <a:ext cx="625475" cy="466725"/>
              </a:xfrm>
              <a:custGeom>
                <a:avLst/>
                <a:gdLst/>
                <a:ahLst/>
                <a:cxnLst>
                  <a:cxn ang="0">
                    <a:pos x="70" y="0"/>
                  </a:cxn>
                  <a:cxn ang="0">
                    <a:pos x="4" y="0"/>
                  </a:cxn>
                  <a:cxn ang="0">
                    <a:pos x="0" y="4"/>
                  </a:cxn>
                  <a:cxn ang="0">
                    <a:pos x="0" y="18"/>
                  </a:cxn>
                  <a:cxn ang="0">
                    <a:pos x="4" y="18"/>
                  </a:cxn>
                  <a:cxn ang="0">
                    <a:pos x="4" y="51"/>
                  </a:cxn>
                  <a:cxn ang="0">
                    <a:pos x="9" y="56"/>
                  </a:cxn>
                  <a:cxn ang="0">
                    <a:pos x="66" y="56"/>
                  </a:cxn>
                  <a:cxn ang="0">
                    <a:pos x="70" y="51"/>
                  </a:cxn>
                  <a:cxn ang="0">
                    <a:pos x="70" y="18"/>
                  </a:cxn>
                  <a:cxn ang="0">
                    <a:pos x="75" y="18"/>
                  </a:cxn>
                  <a:cxn ang="0">
                    <a:pos x="75" y="4"/>
                  </a:cxn>
                  <a:cxn ang="0">
                    <a:pos x="70" y="0"/>
                  </a:cxn>
                  <a:cxn ang="0">
                    <a:pos x="33" y="51"/>
                  </a:cxn>
                  <a:cxn ang="0">
                    <a:pos x="9" y="51"/>
                  </a:cxn>
                  <a:cxn ang="0">
                    <a:pos x="9" y="18"/>
                  </a:cxn>
                  <a:cxn ang="0">
                    <a:pos x="33" y="18"/>
                  </a:cxn>
                  <a:cxn ang="0">
                    <a:pos x="33" y="51"/>
                  </a:cxn>
                  <a:cxn ang="0">
                    <a:pos x="33" y="14"/>
                  </a:cxn>
                  <a:cxn ang="0">
                    <a:pos x="4" y="14"/>
                  </a:cxn>
                  <a:cxn ang="0">
                    <a:pos x="4" y="4"/>
                  </a:cxn>
                  <a:cxn ang="0">
                    <a:pos x="33" y="4"/>
                  </a:cxn>
                  <a:cxn ang="0">
                    <a:pos x="33" y="14"/>
                  </a:cxn>
                  <a:cxn ang="0">
                    <a:pos x="66" y="51"/>
                  </a:cxn>
                  <a:cxn ang="0">
                    <a:pos x="42" y="51"/>
                  </a:cxn>
                  <a:cxn ang="0">
                    <a:pos x="42" y="18"/>
                  </a:cxn>
                  <a:cxn ang="0">
                    <a:pos x="66" y="18"/>
                  </a:cxn>
                  <a:cxn ang="0">
                    <a:pos x="66" y="51"/>
                  </a:cxn>
                  <a:cxn ang="0">
                    <a:pos x="70" y="14"/>
                  </a:cxn>
                  <a:cxn ang="0">
                    <a:pos x="42" y="14"/>
                  </a:cxn>
                  <a:cxn ang="0">
                    <a:pos x="42" y="4"/>
                  </a:cxn>
                  <a:cxn ang="0">
                    <a:pos x="70" y="4"/>
                  </a:cxn>
                  <a:cxn ang="0">
                    <a:pos x="70" y="14"/>
                  </a:cxn>
                </a:cxnLst>
                <a:rect l="0" t="0" r="r" b="b"/>
                <a:pathLst>
                  <a:path w="75" h="56">
                    <a:moveTo>
                      <a:pt x="70" y="0"/>
                    </a:moveTo>
                    <a:cubicBezTo>
                      <a:pt x="4" y="0"/>
                      <a:pt x="4" y="0"/>
                      <a:pt x="4" y="0"/>
                    </a:cubicBezTo>
                    <a:cubicBezTo>
                      <a:pt x="2" y="0"/>
                      <a:pt x="0" y="2"/>
                      <a:pt x="0" y="4"/>
                    </a:cubicBezTo>
                    <a:cubicBezTo>
                      <a:pt x="0" y="18"/>
                      <a:pt x="0" y="18"/>
                      <a:pt x="0" y="18"/>
                    </a:cubicBezTo>
                    <a:cubicBezTo>
                      <a:pt x="4" y="18"/>
                      <a:pt x="4" y="18"/>
                      <a:pt x="4" y="18"/>
                    </a:cubicBezTo>
                    <a:cubicBezTo>
                      <a:pt x="4" y="51"/>
                      <a:pt x="4" y="51"/>
                      <a:pt x="4" y="51"/>
                    </a:cubicBezTo>
                    <a:cubicBezTo>
                      <a:pt x="4" y="54"/>
                      <a:pt x="6" y="56"/>
                      <a:pt x="9" y="56"/>
                    </a:cubicBezTo>
                    <a:cubicBezTo>
                      <a:pt x="66" y="56"/>
                      <a:pt x="66" y="56"/>
                      <a:pt x="66" y="56"/>
                    </a:cubicBezTo>
                    <a:cubicBezTo>
                      <a:pt x="68" y="56"/>
                      <a:pt x="70" y="54"/>
                      <a:pt x="70" y="51"/>
                    </a:cubicBezTo>
                    <a:cubicBezTo>
                      <a:pt x="70" y="18"/>
                      <a:pt x="70" y="18"/>
                      <a:pt x="70" y="18"/>
                    </a:cubicBezTo>
                    <a:cubicBezTo>
                      <a:pt x="75" y="18"/>
                      <a:pt x="75" y="18"/>
                      <a:pt x="75" y="18"/>
                    </a:cubicBezTo>
                    <a:cubicBezTo>
                      <a:pt x="75" y="4"/>
                      <a:pt x="75" y="4"/>
                      <a:pt x="75" y="4"/>
                    </a:cubicBezTo>
                    <a:cubicBezTo>
                      <a:pt x="75" y="2"/>
                      <a:pt x="73" y="0"/>
                      <a:pt x="70" y="0"/>
                    </a:cubicBezTo>
                    <a:close/>
                    <a:moveTo>
                      <a:pt x="33" y="51"/>
                    </a:moveTo>
                    <a:cubicBezTo>
                      <a:pt x="9" y="51"/>
                      <a:pt x="9" y="51"/>
                      <a:pt x="9" y="51"/>
                    </a:cubicBezTo>
                    <a:cubicBezTo>
                      <a:pt x="9" y="18"/>
                      <a:pt x="9" y="18"/>
                      <a:pt x="9" y="18"/>
                    </a:cubicBezTo>
                    <a:cubicBezTo>
                      <a:pt x="33" y="18"/>
                      <a:pt x="33" y="18"/>
                      <a:pt x="33" y="18"/>
                    </a:cubicBezTo>
                    <a:lnTo>
                      <a:pt x="33" y="51"/>
                    </a:lnTo>
                    <a:close/>
                    <a:moveTo>
                      <a:pt x="33" y="14"/>
                    </a:moveTo>
                    <a:cubicBezTo>
                      <a:pt x="4" y="14"/>
                      <a:pt x="4" y="14"/>
                      <a:pt x="4" y="14"/>
                    </a:cubicBezTo>
                    <a:cubicBezTo>
                      <a:pt x="4" y="4"/>
                      <a:pt x="4" y="4"/>
                      <a:pt x="4" y="4"/>
                    </a:cubicBezTo>
                    <a:cubicBezTo>
                      <a:pt x="33" y="4"/>
                      <a:pt x="33" y="4"/>
                      <a:pt x="33" y="4"/>
                    </a:cubicBezTo>
                    <a:lnTo>
                      <a:pt x="33" y="14"/>
                    </a:lnTo>
                    <a:close/>
                    <a:moveTo>
                      <a:pt x="66" y="51"/>
                    </a:moveTo>
                    <a:cubicBezTo>
                      <a:pt x="42" y="51"/>
                      <a:pt x="42" y="51"/>
                      <a:pt x="42" y="51"/>
                    </a:cubicBezTo>
                    <a:cubicBezTo>
                      <a:pt x="42" y="18"/>
                      <a:pt x="42" y="18"/>
                      <a:pt x="42" y="18"/>
                    </a:cubicBezTo>
                    <a:cubicBezTo>
                      <a:pt x="66" y="18"/>
                      <a:pt x="66" y="18"/>
                      <a:pt x="66" y="18"/>
                    </a:cubicBezTo>
                    <a:lnTo>
                      <a:pt x="66" y="51"/>
                    </a:lnTo>
                    <a:close/>
                    <a:moveTo>
                      <a:pt x="70" y="14"/>
                    </a:moveTo>
                    <a:cubicBezTo>
                      <a:pt x="42" y="14"/>
                      <a:pt x="42" y="14"/>
                      <a:pt x="42" y="14"/>
                    </a:cubicBezTo>
                    <a:cubicBezTo>
                      <a:pt x="42" y="4"/>
                      <a:pt x="42" y="4"/>
                      <a:pt x="42" y="4"/>
                    </a:cubicBezTo>
                    <a:cubicBezTo>
                      <a:pt x="70" y="4"/>
                      <a:pt x="70" y="4"/>
                      <a:pt x="70" y="4"/>
                    </a:cubicBezTo>
                    <a:lnTo>
                      <a:pt x="70" y="14"/>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7">
                <a:extLst>
                  <a:ext uri="{FF2B5EF4-FFF2-40B4-BE49-F238E27FC236}">
                    <a16:creationId xmlns:a16="http://schemas.microsoft.com/office/drawing/2014/main" id="{9220C3FC-30A7-4AA3-BB76-48C38610403A}"/>
                  </a:ext>
                </a:extLst>
              </p:cNvPr>
              <p:cNvSpPr>
                <a:spLocks noEditPoints="1"/>
              </p:cNvSpPr>
              <p:nvPr/>
            </p:nvSpPr>
            <p:spPr bwMode="auto">
              <a:xfrm>
                <a:off x="3173413" y="3621088"/>
                <a:ext cx="474663" cy="115888"/>
              </a:xfrm>
              <a:custGeom>
                <a:avLst/>
                <a:gdLst/>
                <a:ahLst/>
                <a:cxnLst>
                  <a:cxn ang="0">
                    <a:pos x="9" y="14"/>
                  </a:cxn>
                  <a:cxn ang="0">
                    <a:pos x="28" y="14"/>
                  </a:cxn>
                  <a:cxn ang="0">
                    <a:pos x="28" y="14"/>
                  </a:cxn>
                  <a:cxn ang="0">
                    <a:pos x="28" y="14"/>
                  </a:cxn>
                  <a:cxn ang="0">
                    <a:pos x="28" y="14"/>
                  </a:cxn>
                  <a:cxn ang="0">
                    <a:pos x="47" y="14"/>
                  </a:cxn>
                  <a:cxn ang="0">
                    <a:pos x="57" y="7"/>
                  </a:cxn>
                  <a:cxn ang="0">
                    <a:pos x="47" y="0"/>
                  </a:cxn>
                  <a:cxn ang="0">
                    <a:pos x="33" y="6"/>
                  </a:cxn>
                  <a:cxn ang="0">
                    <a:pos x="28" y="4"/>
                  </a:cxn>
                  <a:cxn ang="0">
                    <a:pos x="23" y="6"/>
                  </a:cxn>
                  <a:cxn ang="0">
                    <a:pos x="9" y="0"/>
                  </a:cxn>
                  <a:cxn ang="0">
                    <a:pos x="0" y="7"/>
                  </a:cxn>
                  <a:cxn ang="0">
                    <a:pos x="9" y="14"/>
                  </a:cxn>
                  <a:cxn ang="0">
                    <a:pos x="47" y="5"/>
                  </a:cxn>
                  <a:cxn ang="0">
                    <a:pos x="52" y="7"/>
                  </a:cxn>
                  <a:cxn ang="0">
                    <a:pos x="47" y="9"/>
                  </a:cxn>
                  <a:cxn ang="0">
                    <a:pos x="36" y="9"/>
                  </a:cxn>
                  <a:cxn ang="0">
                    <a:pos x="36" y="9"/>
                  </a:cxn>
                  <a:cxn ang="0">
                    <a:pos x="47" y="5"/>
                  </a:cxn>
                  <a:cxn ang="0">
                    <a:pos x="9" y="5"/>
                  </a:cxn>
                  <a:cxn ang="0">
                    <a:pos x="20" y="9"/>
                  </a:cxn>
                  <a:cxn ang="0">
                    <a:pos x="20" y="9"/>
                  </a:cxn>
                  <a:cxn ang="0">
                    <a:pos x="9" y="9"/>
                  </a:cxn>
                  <a:cxn ang="0">
                    <a:pos x="5" y="7"/>
                  </a:cxn>
                  <a:cxn ang="0">
                    <a:pos x="9" y="5"/>
                  </a:cxn>
                </a:cxnLst>
                <a:rect l="0" t="0" r="r" b="b"/>
                <a:pathLst>
                  <a:path w="57" h="14">
                    <a:moveTo>
                      <a:pt x="9" y="14"/>
                    </a:moveTo>
                    <a:cubicBezTo>
                      <a:pt x="28" y="14"/>
                      <a:pt x="28" y="14"/>
                      <a:pt x="28" y="14"/>
                    </a:cubicBezTo>
                    <a:cubicBezTo>
                      <a:pt x="28" y="14"/>
                      <a:pt x="28" y="14"/>
                      <a:pt x="28" y="14"/>
                    </a:cubicBezTo>
                    <a:cubicBezTo>
                      <a:pt x="28" y="14"/>
                      <a:pt x="28" y="14"/>
                      <a:pt x="28" y="14"/>
                    </a:cubicBezTo>
                    <a:cubicBezTo>
                      <a:pt x="28" y="14"/>
                      <a:pt x="28" y="14"/>
                      <a:pt x="28" y="14"/>
                    </a:cubicBezTo>
                    <a:cubicBezTo>
                      <a:pt x="47" y="14"/>
                      <a:pt x="47" y="14"/>
                      <a:pt x="47" y="14"/>
                    </a:cubicBezTo>
                    <a:cubicBezTo>
                      <a:pt x="54" y="14"/>
                      <a:pt x="57" y="11"/>
                      <a:pt x="57" y="7"/>
                    </a:cubicBezTo>
                    <a:cubicBezTo>
                      <a:pt x="57" y="3"/>
                      <a:pt x="54" y="0"/>
                      <a:pt x="47" y="0"/>
                    </a:cubicBezTo>
                    <a:cubicBezTo>
                      <a:pt x="41" y="0"/>
                      <a:pt x="36" y="3"/>
                      <a:pt x="33" y="6"/>
                    </a:cubicBezTo>
                    <a:cubicBezTo>
                      <a:pt x="32" y="5"/>
                      <a:pt x="30" y="4"/>
                      <a:pt x="28" y="4"/>
                    </a:cubicBezTo>
                    <a:cubicBezTo>
                      <a:pt x="26" y="4"/>
                      <a:pt x="25" y="5"/>
                      <a:pt x="23" y="6"/>
                    </a:cubicBezTo>
                    <a:cubicBezTo>
                      <a:pt x="20" y="3"/>
                      <a:pt x="15" y="0"/>
                      <a:pt x="9" y="0"/>
                    </a:cubicBezTo>
                    <a:cubicBezTo>
                      <a:pt x="3" y="0"/>
                      <a:pt x="0" y="3"/>
                      <a:pt x="0" y="7"/>
                    </a:cubicBezTo>
                    <a:cubicBezTo>
                      <a:pt x="0" y="11"/>
                      <a:pt x="3" y="14"/>
                      <a:pt x="9" y="14"/>
                    </a:cubicBezTo>
                    <a:close/>
                    <a:moveTo>
                      <a:pt x="47" y="5"/>
                    </a:moveTo>
                    <a:cubicBezTo>
                      <a:pt x="49" y="5"/>
                      <a:pt x="52" y="5"/>
                      <a:pt x="52" y="7"/>
                    </a:cubicBezTo>
                    <a:cubicBezTo>
                      <a:pt x="52" y="9"/>
                      <a:pt x="49" y="9"/>
                      <a:pt x="47" y="9"/>
                    </a:cubicBezTo>
                    <a:cubicBezTo>
                      <a:pt x="36" y="9"/>
                      <a:pt x="36" y="9"/>
                      <a:pt x="36" y="9"/>
                    </a:cubicBezTo>
                    <a:cubicBezTo>
                      <a:pt x="36" y="9"/>
                      <a:pt x="36" y="9"/>
                      <a:pt x="36" y="9"/>
                    </a:cubicBezTo>
                    <a:cubicBezTo>
                      <a:pt x="39" y="7"/>
                      <a:pt x="42" y="5"/>
                      <a:pt x="47" y="5"/>
                    </a:cubicBezTo>
                    <a:close/>
                    <a:moveTo>
                      <a:pt x="9" y="5"/>
                    </a:moveTo>
                    <a:cubicBezTo>
                      <a:pt x="14" y="5"/>
                      <a:pt x="18" y="7"/>
                      <a:pt x="20" y="9"/>
                    </a:cubicBezTo>
                    <a:cubicBezTo>
                      <a:pt x="20" y="9"/>
                      <a:pt x="20" y="9"/>
                      <a:pt x="20" y="9"/>
                    </a:cubicBezTo>
                    <a:cubicBezTo>
                      <a:pt x="9" y="9"/>
                      <a:pt x="9" y="9"/>
                      <a:pt x="9" y="9"/>
                    </a:cubicBezTo>
                    <a:cubicBezTo>
                      <a:pt x="7" y="9"/>
                      <a:pt x="5" y="9"/>
                      <a:pt x="5" y="7"/>
                    </a:cubicBezTo>
                    <a:cubicBezTo>
                      <a:pt x="5" y="5"/>
                      <a:pt x="7" y="5"/>
                      <a:pt x="9" y="5"/>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4" name="Group 53">
            <a:extLst>
              <a:ext uri="{FF2B5EF4-FFF2-40B4-BE49-F238E27FC236}">
                <a16:creationId xmlns:a16="http://schemas.microsoft.com/office/drawing/2014/main" id="{E886AF21-9571-43A5-83FD-59535DF9BF89}"/>
              </a:ext>
            </a:extLst>
          </p:cNvPr>
          <p:cNvGrpSpPr/>
          <p:nvPr/>
        </p:nvGrpSpPr>
        <p:grpSpPr>
          <a:xfrm>
            <a:off x="4752928" y="4139695"/>
            <a:ext cx="1292273" cy="1293728"/>
            <a:chOff x="4752928" y="4139695"/>
            <a:chExt cx="1292273" cy="1293728"/>
          </a:xfrm>
        </p:grpSpPr>
        <p:sp>
          <p:nvSpPr>
            <p:cNvPr id="55" name="Freeform 7">
              <a:extLst>
                <a:ext uri="{FF2B5EF4-FFF2-40B4-BE49-F238E27FC236}">
                  <a16:creationId xmlns:a16="http://schemas.microsoft.com/office/drawing/2014/main" id="{D01C996F-C042-4223-9640-2DA6311742B5}"/>
                </a:ext>
              </a:extLst>
            </p:cNvPr>
            <p:cNvSpPr>
              <a:spLocks/>
            </p:cNvSpPr>
            <p:nvPr/>
          </p:nvSpPr>
          <p:spPr bwMode="auto">
            <a:xfrm>
              <a:off x="4752928" y="4139695"/>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316415ED-DDC3-461B-9581-14B9C46E3BF2}"/>
                </a:ext>
              </a:extLst>
            </p:cNvPr>
            <p:cNvSpPr>
              <a:spLocks/>
            </p:cNvSpPr>
            <p:nvPr/>
          </p:nvSpPr>
          <p:spPr bwMode="auto">
            <a:xfrm>
              <a:off x="4843900" y="423692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200DE58C-7F3C-4D8A-88C3-D7B07E3ECD59}"/>
              </a:ext>
            </a:extLst>
          </p:cNvPr>
          <p:cNvGrpSpPr/>
          <p:nvPr/>
        </p:nvGrpSpPr>
        <p:grpSpPr>
          <a:xfrm>
            <a:off x="4752928" y="2355583"/>
            <a:ext cx="1292273" cy="1293728"/>
            <a:chOff x="4752928" y="2355583"/>
            <a:chExt cx="1292273" cy="1293728"/>
          </a:xfrm>
          <a:solidFill>
            <a:schemeClr val="accent1">
              <a:lumMod val="40000"/>
              <a:lumOff val="60000"/>
            </a:schemeClr>
          </a:solidFill>
        </p:grpSpPr>
        <p:sp>
          <p:nvSpPr>
            <p:cNvPr id="59" name="Freeform 7">
              <a:extLst>
                <a:ext uri="{FF2B5EF4-FFF2-40B4-BE49-F238E27FC236}">
                  <a16:creationId xmlns:a16="http://schemas.microsoft.com/office/drawing/2014/main" id="{308E9636-899F-488B-8E38-E586A56CD4FD}"/>
                </a:ext>
              </a:extLst>
            </p:cNvPr>
            <p:cNvSpPr>
              <a:spLocks/>
            </p:cNvSpPr>
            <p:nvPr/>
          </p:nvSpPr>
          <p:spPr bwMode="auto">
            <a:xfrm>
              <a:off x="4752928" y="2355583"/>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056CB7DC-7F9D-4C30-9865-00EC83FB1014}"/>
                </a:ext>
              </a:extLst>
            </p:cNvPr>
            <p:cNvGrpSpPr/>
            <p:nvPr/>
          </p:nvGrpSpPr>
          <p:grpSpPr>
            <a:xfrm>
              <a:off x="4843900" y="2451576"/>
              <a:ext cx="1102068" cy="1103307"/>
              <a:chOff x="4843900" y="2451576"/>
              <a:chExt cx="1102068" cy="1103307"/>
            </a:xfrm>
            <a:grpFill/>
          </p:grpSpPr>
          <p:sp>
            <p:nvSpPr>
              <p:cNvPr id="61" name="Freeform 7">
                <a:extLst>
                  <a:ext uri="{FF2B5EF4-FFF2-40B4-BE49-F238E27FC236}">
                    <a16:creationId xmlns:a16="http://schemas.microsoft.com/office/drawing/2014/main" id="{2FE2713D-FC65-4302-924D-590FCCD85971}"/>
                  </a:ext>
                </a:extLst>
              </p:cNvPr>
              <p:cNvSpPr>
                <a:spLocks/>
              </p:cNvSpPr>
              <p:nvPr/>
            </p:nvSpPr>
            <p:spPr bwMode="auto">
              <a:xfrm>
                <a:off x="4843900" y="2451576"/>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2" name="Group 61">
                <a:extLst>
                  <a:ext uri="{FF2B5EF4-FFF2-40B4-BE49-F238E27FC236}">
                    <a16:creationId xmlns:a16="http://schemas.microsoft.com/office/drawing/2014/main" id="{7F466C0D-135B-4824-962A-32A53D07D287}"/>
                  </a:ext>
                </a:extLst>
              </p:cNvPr>
              <p:cNvGrpSpPr/>
              <p:nvPr/>
            </p:nvGrpSpPr>
            <p:grpSpPr>
              <a:xfrm>
                <a:off x="5056364" y="2812464"/>
                <a:ext cx="677141" cy="381530"/>
                <a:chOff x="6381750" y="2689225"/>
                <a:chExt cx="1050926" cy="592137"/>
              </a:xfrm>
              <a:grpFill/>
            </p:grpSpPr>
            <p:sp>
              <p:nvSpPr>
                <p:cNvPr id="63" name="Freeform 35">
                  <a:extLst>
                    <a:ext uri="{FF2B5EF4-FFF2-40B4-BE49-F238E27FC236}">
                      <a16:creationId xmlns:a16="http://schemas.microsoft.com/office/drawing/2014/main" id="{80FC0F89-7763-4A9C-9522-62E70C88FFF0}"/>
                    </a:ext>
                  </a:extLst>
                </p:cNvPr>
                <p:cNvSpPr>
                  <a:spLocks/>
                </p:cNvSpPr>
                <p:nvPr/>
              </p:nvSpPr>
              <p:spPr bwMode="auto">
                <a:xfrm>
                  <a:off x="6381750" y="2708275"/>
                  <a:ext cx="423863" cy="514350"/>
                </a:xfrm>
                <a:custGeom>
                  <a:avLst/>
                  <a:gdLst/>
                  <a:ahLst/>
                  <a:cxnLst>
                    <a:cxn ang="0">
                      <a:pos x="90" y="65"/>
                    </a:cxn>
                    <a:cxn ang="0">
                      <a:pos x="47" y="0"/>
                    </a:cxn>
                    <a:cxn ang="0">
                      <a:pos x="0" y="63"/>
                    </a:cxn>
                    <a:cxn ang="0">
                      <a:pos x="26" y="64"/>
                    </a:cxn>
                    <a:cxn ang="0">
                      <a:pos x="26" y="89"/>
                    </a:cxn>
                    <a:cxn ang="0">
                      <a:pos x="66" y="137"/>
                    </a:cxn>
                    <a:cxn ang="0">
                      <a:pos x="113" y="110"/>
                    </a:cxn>
                    <a:cxn ang="0">
                      <a:pos x="82" y="110"/>
                    </a:cxn>
                    <a:cxn ang="0">
                      <a:pos x="65" y="86"/>
                    </a:cxn>
                    <a:cxn ang="0">
                      <a:pos x="65" y="65"/>
                    </a:cxn>
                  </a:cxnLst>
                  <a:rect l="0" t="0" r="r" b="b"/>
                  <a:pathLst>
                    <a:path w="113" h="137">
                      <a:moveTo>
                        <a:pt x="90" y="65"/>
                      </a:moveTo>
                      <a:cubicBezTo>
                        <a:pt x="47" y="0"/>
                        <a:pt x="47" y="0"/>
                        <a:pt x="47" y="0"/>
                      </a:cubicBezTo>
                      <a:cubicBezTo>
                        <a:pt x="0" y="63"/>
                        <a:pt x="0" y="63"/>
                        <a:pt x="0" y="63"/>
                      </a:cubicBezTo>
                      <a:cubicBezTo>
                        <a:pt x="26" y="64"/>
                        <a:pt x="26" y="64"/>
                        <a:pt x="26" y="64"/>
                      </a:cubicBezTo>
                      <a:cubicBezTo>
                        <a:pt x="26" y="64"/>
                        <a:pt x="26" y="76"/>
                        <a:pt x="26" y="89"/>
                      </a:cubicBezTo>
                      <a:cubicBezTo>
                        <a:pt x="26" y="106"/>
                        <a:pt x="39" y="136"/>
                        <a:pt x="66" y="137"/>
                      </a:cubicBezTo>
                      <a:cubicBezTo>
                        <a:pt x="89" y="137"/>
                        <a:pt x="110" y="120"/>
                        <a:pt x="113" y="110"/>
                      </a:cubicBezTo>
                      <a:cubicBezTo>
                        <a:pt x="113" y="110"/>
                        <a:pt x="86" y="112"/>
                        <a:pt x="82" y="110"/>
                      </a:cubicBezTo>
                      <a:cubicBezTo>
                        <a:pt x="79" y="110"/>
                        <a:pt x="66" y="108"/>
                        <a:pt x="65" y="86"/>
                      </a:cubicBezTo>
                      <a:cubicBezTo>
                        <a:pt x="65" y="65"/>
                        <a:pt x="65" y="65"/>
                        <a:pt x="65" y="65"/>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6">
                  <a:extLst>
                    <a:ext uri="{FF2B5EF4-FFF2-40B4-BE49-F238E27FC236}">
                      <a16:creationId xmlns:a16="http://schemas.microsoft.com/office/drawing/2014/main" id="{D9CD95D8-1236-45BF-8D3F-282D02364023}"/>
                    </a:ext>
                  </a:extLst>
                </p:cNvPr>
                <p:cNvSpPr>
                  <a:spLocks/>
                </p:cNvSpPr>
                <p:nvPr/>
              </p:nvSpPr>
              <p:spPr bwMode="auto">
                <a:xfrm>
                  <a:off x="6719888" y="2689225"/>
                  <a:ext cx="712788" cy="592137"/>
                </a:xfrm>
                <a:custGeom>
                  <a:avLst/>
                  <a:gdLst/>
                  <a:ahLst/>
                  <a:cxnLst>
                    <a:cxn ang="0">
                      <a:pos x="34" y="79"/>
                    </a:cxn>
                    <a:cxn ang="0">
                      <a:pos x="61" y="87"/>
                    </a:cxn>
                    <a:cxn ang="0">
                      <a:pos x="62" y="92"/>
                    </a:cxn>
                    <a:cxn ang="0">
                      <a:pos x="64" y="97"/>
                    </a:cxn>
                    <a:cxn ang="0">
                      <a:pos x="42" y="117"/>
                    </a:cxn>
                    <a:cxn ang="0">
                      <a:pos x="51" y="130"/>
                    </a:cxn>
                    <a:cxn ang="0">
                      <a:pos x="78" y="119"/>
                    </a:cxn>
                    <a:cxn ang="0">
                      <a:pos x="86" y="125"/>
                    </a:cxn>
                    <a:cxn ang="0">
                      <a:pos x="82" y="153"/>
                    </a:cxn>
                    <a:cxn ang="0">
                      <a:pos x="97" y="158"/>
                    </a:cxn>
                    <a:cxn ang="0">
                      <a:pos x="110" y="131"/>
                    </a:cxn>
                    <a:cxn ang="0">
                      <a:pos x="120" y="131"/>
                    </a:cxn>
                    <a:cxn ang="0">
                      <a:pos x="136" y="156"/>
                    </a:cxn>
                    <a:cxn ang="0">
                      <a:pos x="150" y="149"/>
                    </a:cxn>
                    <a:cxn ang="0">
                      <a:pos x="143" y="121"/>
                    </a:cxn>
                    <a:cxn ang="0">
                      <a:pos x="151" y="114"/>
                    </a:cxn>
                    <a:cxn ang="0">
                      <a:pos x="179" y="123"/>
                    </a:cxn>
                    <a:cxn ang="0">
                      <a:pos x="186" y="108"/>
                    </a:cxn>
                    <a:cxn ang="0">
                      <a:pos x="162" y="91"/>
                    </a:cxn>
                    <a:cxn ang="0">
                      <a:pos x="163" y="81"/>
                    </a:cxn>
                    <a:cxn ang="0">
                      <a:pos x="190" y="69"/>
                    </a:cxn>
                    <a:cxn ang="0">
                      <a:pos x="187" y="54"/>
                    </a:cxn>
                    <a:cxn ang="0">
                      <a:pos x="158" y="56"/>
                    </a:cxn>
                    <a:cxn ang="0">
                      <a:pos x="152" y="48"/>
                    </a:cxn>
                    <a:cxn ang="0">
                      <a:pos x="165" y="21"/>
                    </a:cxn>
                    <a:cxn ang="0">
                      <a:pos x="153" y="12"/>
                    </a:cxn>
                    <a:cxn ang="0">
                      <a:pos x="131" y="32"/>
                    </a:cxn>
                    <a:cxn ang="0">
                      <a:pos x="123" y="29"/>
                    </a:cxn>
                    <a:cxn ang="0">
                      <a:pos x="115" y="0"/>
                    </a:cxn>
                    <a:cxn ang="0">
                      <a:pos x="100" y="1"/>
                    </a:cxn>
                    <a:cxn ang="0">
                      <a:pos x="96" y="31"/>
                    </a:cxn>
                    <a:cxn ang="0">
                      <a:pos x="88" y="34"/>
                    </a:cxn>
                    <a:cxn ang="0">
                      <a:pos x="63" y="19"/>
                    </a:cxn>
                    <a:cxn ang="0">
                      <a:pos x="53" y="25"/>
                    </a:cxn>
                    <a:cxn ang="0">
                      <a:pos x="63" y="52"/>
                    </a:cxn>
                    <a:cxn ang="0">
                      <a:pos x="50" y="60"/>
                    </a:cxn>
                    <a:cxn ang="0">
                      <a:pos x="32" y="38"/>
                    </a:cxn>
                    <a:cxn ang="0">
                      <a:pos x="20" y="42"/>
                    </a:cxn>
                    <a:cxn ang="0">
                      <a:pos x="16" y="70"/>
                    </a:cxn>
                    <a:cxn ang="0">
                      <a:pos x="0" y="70"/>
                    </a:cxn>
                  </a:cxnLst>
                  <a:rect l="0" t="0" r="r" b="b"/>
                  <a:pathLst>
                    <a:path w="190" h="158">
                      <a:moveTo>
                        <a:pt x="34" y="79"/>
                      </a:moveTo>
                      <a:cubicBezTo>
                        <a:pt x="61" y="87"/>
                        <a:pt x="61" y="87"/>
                        <a:pt x="61" y="87"/>
                      </a:cubicBezTo>
                      <a:cubicBezTo>
                        <a:pt x="61" y="88"/>
                        <a:pt x="62" y="90"/>
                        <a:pt x="62" y="92"/>
                      </a:cubicBezTo>
                      <a:cubicBezTo>
                        <a:pt x="63" y="93"/>
                        <a:pt x="63" y="95"/>
                        <a:pt x="64" y="97"/>
                      </a:cubicBezTo>
                      <a:cubicBezTo>
                        <a:pt x="42" y="117"/>
                        <a:pt x="42" y="117"/>
                        <a:pt x="42" y="117"/>
                      </a:cubicBezTo>
                      <a:cubicBezTo>
                        <a:pt x="51" y="130"/>
                        <a:pt x="51" y="130"/>
                        <a:pt x="51" y="130"/>
                      </a:cubicBezTo>
                      <a:cubicBezTo>
                        <a:pt x="78" y="119"/>
                        <a:pt x="78" y="119"/>
                        <a:pt x="78" y="119"/>
                      </a:cubicBezTo>
                      <a:cubicBezTo>
                        <a:pt x="80" y="121"/>
                        <a:pt x="83" y="123"/>
                        <a:pt x="86" y="125"/>
                      </a:cubicBezTo>
                      <a:cubicBezTo>
                        <a:pt x="82" y="153"/>
                        <a:pt x="82" y="153"/>
                        <a:pt x="82" y="153"/>
                      </a:cubicBezTo>
                      <a:cubicBezTo>
                        <a:pt x="97" y="158"/>
                        <a:pt x="97" y="158"/>
                        <a:pt x="97" y="158"/>
                      </a:cubicBezTo>
                      <a:cubicBezTo>
                        <a:pt x="110" y="131"/>
                        <a:pt x="110" y="131"/>
                        <a:pt x="110" y="131"/>
                      </a:cubicBezTo>
                      <a:cubicBezTo>
                        <a:pt x="113" y="132"/>
                        <a:pt x="117" y="131"/>
                        <a:pt x="120" y="131"/>
                      </a:cubicBezTo>
                      <a:cubicBezTo>
                        <a:pt x="136" y="156"/>
                        <a:pt x="136" y="156"/>
                        <a:pt x="136" y="156"/>
                      </a:cubicBezTo>
                      <a:cubicBezTo>
                        <a:pt x="150" y="149"/>
                        <a:pt x="150" y="149"/>
                        <a:pt x="150" y="149"/>
                      </a:cubicBezTo>
                      <a:cubicBezTo>
                        <a:pt x="143" y="121"/>
                        <a:pt x="143" y="121"/>
                        <a:pt x="143" y="121"/>
                      </a:cubicBezTo>
                      <a:cubicBezTo>
                        <a:pt x="146" y="119"/>
                        <a:pt x="148" y="117"/>
                        <a:pt x="151" y="114"/>
                      </a:cubicBezTo>
                      <a:cubicBezTo>
                        <a:pt x="179" y="123"/>
                        <a:pt x="179" y="123"/>
                        <a:pt x="179" y="123"/>
                      </a:cubicBezTo>
                      <a:cubicBezTo>
                        <a:pt x="186" y="108"/>
                        <a:pt x="186" y="108"/>
                        <a:pt x="186" y="108"/>
                      </a:cubicBezTo>
                      <a:cubicBezTo>
                        <a:pt x="162" y="91"/>
                        <a:pt x="162" y="91"/>
                        <a:pt x="162" y="91"/>
                      </a:cubicBezTo>
                      <a:cubicBezTo>
                        <a:pt x="163" y="87"/>
                        <a:pt x="163" y="84"/>
                        <a:pt x="163" y="81"/>
                      </a:cubicBezTo>
                      <a:cubicBezTo>
                        <a:pt x="190" y="69"/>
                        <a:pt x="190" y="69"/>
                        <a:pt x="190" y="69"/>
                      </a:cubicBezTo>
                      <a:cubicBezTo>
                        <a:pt x="187" y="54"/>
                        <a:pt x="187" y="54"/>
                        <a:pt x="187" y="54"/>
                      </a:cubicBezTo>
                      <a:cubicBezTo>
                        <a:pt x="158" y="56"/>
                        <a:pt x="158" y="56"/>
                        <a:pt x="158" y="56"/>
                      </a:cubicBezTo>
                      <a:cubicBezTo>
                        <a:pt x="156" y="53"/>
                        <a:pt x="154" y="50"/>
                        <a:pt x="152" y="48"/>
                      </a:cubicBezTo>
                      <a:cubicBezTo>
                        <a:pt x="165" y="21"/>
                        <a:pt x="165" y="21"/>
                        <a:pt x="165" y="21"/>
                      </a:cubicBezTo>
                      <a:cubicBezTo>
                        <a:pt x="153" y="12"/>
                        <a:pt x="153" y="12"/>
                        <a:pt x="153" y="12"/>
                      </a:cubicBezTo>
                      <a:cubicBezTo>
                        <a:pt x="131" y="32"/>
                        <a:pt x="131" y="32"/>
                        <a:pt x="131" y="32"/>
                      </a:cubicBezTo>
                      <a:cubicBezTo>
                        <a:pt x="128" y="31"/>
                        <a:pt x="125" y="30"/>
                        <a:pt x="123" y="29"/>
                      </a:cubicBezTo>
                      <a:cubicBezTo>
                        <a:pt x="115" y="0"/>
                        <a:pt x="115" y="0"/>
                        <a:pt x="115" y="0"/>
                      </a:cubicBezTo>
                      <a:cubicBezTo>
                        <a:pt x="100" y="1"/>
                        <a:pt x="100" y="1"/>
                        <a:pt x="100" y="1"/>
                      </a:cubicBezTo>
                      <a:cubicBezTo>
                        <a:pt x="96" y="31"/>
                        <a:pt x="96" y="31"/>
                        <a:pt x="96" y="31"/>
                      </a:cubicBezTo>
                      <a:cubicBezTo>
                        <a:pt x="93" y="32"/>
                        <a:pt x="90" y="33"/>
                        <a:pt x="88" y="34"/>
                      </a:cubicBezTo>
                      <a:cubicBezTo>
                        <a:pt x="63" y="19"/>
                        <a:pt x="63" y="19"/>
                        <a:pt x="63" y="19"/>
                      </a:cubicBezTo>
                      <a:cubicBezTo>
                        <a:pt x="53" y="25"/>
                        <a:pt x="53" y="25"/>
                        <a:pt x="53" y="25"/>
                      </a:cubicBezTo>
                      <a:cubicBezTo>
                        <a:pt x="63" y="52"/>
                        <a:pt x="63" y="52"/>
                        <a:pt x="63" y="52"/>
                      </a:cubicBezTo>
                      <a:cubicBezTo>
                        <a:pt x="50" y="60"/>
                        <a:pt x="50" y="60"/>
                        <a:pt x="50" y="60"/>
                      </a:cubicBezTo>
                      <a:cubicBezTo>
                        <a:pt x="32" y="38"/>
                        <a:pt x="32" y="38"/>
                        <a:pt x="32" y="38"/>
                      </a:cubicBezTo>
                      <a:cubicBezTo>
                        <a:pt x="28" y="40"/>
                        <a:pt x="24" y="41"/>
                        <a:pt x="20" y="42"/>
                      </a:cubicBezTo>
                      <a:cubicBezTo>
                        <a:pt x="16" y="70"/>
                        <a:pt x="16" y="70"/>
                        <a:pt x="16" y="70"/>
                      </a:cubicBezTo>
                      <a:cubicBezTo>
                        <a:pt x="0" y="70"/>
                        <a:pt x="0" y="70"/>
                        <a:pt x="0" y="70"/>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7">
                  <a:extLst>
                    <a:ext uri="{FF2B5EF4-FFF2-40B4-BE49-F238E27FC236}">
                      <a16:creationId xmlns:a16="http://schemas.microsoft.com/office/drawing/2014/main" id="{97DD56C0-7337-4A01-850E-AFB3712D8E81}"/>
                    </a:ext>
                  </a:extLst>
                </p:cNvPr>
                <p:cNvSpPr>
                  <a:spLocks/>
                </p:cNvSpPr>
                <p:nvPr/>
              </p:nvSpPr>
              <p:spPr bwMode="auto">
                <a:xfrm>
                  <a:off x="7042150" y="2884488"/>
                  <a:ext cx="195263" cy="201612"/>
                </a:xfrm>
                <a:custGeom>
                  <a:avLst/>
                  <a:gdLst/>
                  <a:ahLst/>
                  <a:cxnLst>
                    <a:cxn ang="0">
                      <a:pos x="27" y="54"/>
                    </a:cxn>
                    <a:cxn ang="0">
                      <a:pos x="0" y="28"/>
                    </a:cxn>
                    <a:cxn ang="0">
                      <a:pos x="26" y="0"/>
                    </a:cxn>
                    <a:cxn ang="0">
                      <a:pos x="52" y="27"/>
                    </a:cxn>
                    <a:cxn ang="0">
                      <a:pos x="27" y="54"/>
                    </a:cxn>
                  </a:cxnLst>
                  <a:rect l="0" t="0" r="r" b="b"/>
                  <a:pathLst>
                    <a:path w="52" h="54">
                      <a:moveTo>
                        <a:pt x="27" y="54"/>
                      </a:moveTo>
                      <a:cubicBezTo>
                        <a:pt x="12" y="54"/>
                        <a:pt x="1" y="42"/>
                        <a:pt x="0" y="28"/>
                      </a:cubicBezTo>
                      <a:cubicBezTo>
                        <a:pt x="0" y="13"/>
                        <a:pt x="11" y="1"/>
                        <a:pt x="26" y="0"/>
                      </a:cubicBezTo>
                      <a:cubicBezTo>
                        <a:pt x="40" y="0"/>
                        <a:pt x="51" y="12"/>
                        <a:pt x="52" y="27"/>
                      </a:cubicBezTo>
                      <a:cubicBezTo>
                        <a:pt x="52" y="41"/>
                        <a:pt x="41" y="53"/>
                        <a:pt x="27" y="54"/>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6" name="Group 65">
            <a:extLst>
              <a:ext uri="{FF2B5EF4-FFF2-40B4-BE49-F238E27FC236}">
                <a16:creationId xmlns:a16="http://schemas.microsoft.com/office/drawing/2014/main" id="{F4DCD533-FCC4-41B8-8257-669AF81C34FF}"/>
              </a:ext>
            </a:extLst>
          </p:cNvPr>
          <p:cNvGrpSpPr/>
          <p:nvPr/>
        </p:nvGrpSpPr>
        <p:grpSpPr>
          <a:xfrm>
            <a:off x="3860800" y="5000521"/>
            <a:ext cx="1292273" cy="1293728"/>
            <a:chOff x="3860800" y="5000521"/>
            <a:chExt cx="1292273" cy="1293728"/>
          </a:xfrm>
          <a:solidFill>
            <a:schemeClr val="accent1">
              <a:lumMod val="40000"/>
              <a:lumOff val="60000"/>
            </a:schemeClr>
          </a:solidFill>
        </p:grpSpPr>
        <p:sp>
          <p:nvSpPr>
            <p:cNvPr id="67" name="Freeform 7">
              <a:extLst>
                <a:ext uri="{FF2B5EF4-FFF2-40B4-BE49-F238E27FC236}">
                  <a16:creationId xmlns:a16="http://schemas.microsoft.com/office/drawing/2014/main" id="{CA820A29-353C-4B5A-8DC8-D68F3D511CBF}"/>
                </a:ext>
              </a:extLst>
            </p:cNvPr>
            <p:cNvSpPr>
              <a:spLocks/>
            </p:cNvSpPr>
            <p:nvPr/>
          </p:nvSpPr>
          <p:spPr bwMode="auto">
            <a:xfrm>
              <a:off x="3860800" y="500052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
              <a:extLst>
                <a:ext uri="{FF2B5EF4-FFF2-40B4-BE49-F238E27FC236}">
                  <a16:creationId xmlns:a16="http://schemas.microsoft.com/office/drawing/2014/main" id="{BC82A823-DAAE-4A30-B88A-22BEFCC58C28}"/>
                </a:ext>
              </a:extLst>
            </p:cNvPr>
            <p:cNvSpPr>
              <a:spLocks/>
            </p:cNvSpPr>
            <p:nvPr/>
          </p:nvSpPr>
          <p:spPr bwMode="auto">
            <a:xfrm>
              <a:off x="3955901" y="510061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9" name="Group 68">
              <a:extLst>
                <a:ext uri="{FF2B5EF4-FFF2-40B4-BE49-F238E27FC236}">
                  <a16:creationId xmlns:a16="http://schemas.microsoft.com/office/drawing/2014/main" id="{0AD0ED98-9008-423C-9466-1A6DBAFB5D62}"/>
                </a:ext>
              </a:extLst>
            </p:cNvPr>
            <p:cNvGrpSpPr/>
            <p:nvPr/>
          </p:nvGrpSpPr>
          <p:grpSpPr>
            <a:xfrm>
              <a:off x="4200525" y="5325113"/>
              <a:ext cx="686956" cy="720087"/>
              <a:chOff x="-3419475" y="3797300"/>
              <a:chExt cx="3719513" cy="3898901"/>
            </a:xfrm>
            <a:grpFill/>
          </p:grpSpPr>
          <p:sp>
            <p:nvSpPr>
              <p:cNvPr id="70" name="Freeform 41">
                <a:extLst>
                  <a:ext uri="{FF2B5EF4-FFF2-40B4-BE49-F238E27FC236}">
                    <a16:creationId xmlns:a16="http://schemas.microsoft.com/office/drawing/2014/main" id="{2616B6F0-ED8E-4E9D-A53A-5F58A6113540}"/>
                  </a:ext>
                </a:extLst>
              </p:cNvPr>
              <p:cNvSpPr>
                <a:spLocks/>
              </p:cNvSpPr>
              <p:nvPr/>
            </p:nvSpPr>
            <p:spPr bwMode="auto">
              <a:xfrm>
                <a:off x="-2039938" y="3797300"/>
                <a:ext cx="646113" cy="809625"/>
              </a:xfrm>
              <a:custGeom>
                <a:avLst/>
                <a:gdLst/>
                <a:ahLst/>
                <a:cxnLst>
                  <a:cxn ang="0">
                    <a:pos x="85" y="216"/>
                  </a:cxn>
                  <a:cxn ang="0">
                    <a:pos x="172" y="98"/>
                  </a:cxn>
                  <a:cxn ang="0">
                    <a:pos x="85" y="0"/>
                  </a:cxn>
                  <a:cxn ang="0">
                    <a:pos x="0" y="98"/>
                  </a:cxn>
                  <a:cxn ang="0">
                    <a:pos x="85" y="216"/>
                  </a:cxn>
                </a:cxnLst>
                <a:rect l="0" t="0" r="r" b="b"/>
                <a:pathLst>
                  <a:path w="172" h="216">
                    <a:moveTo>
                      <a:pt x="85" y="216"/>
                    </a:moveTo>
                    <a:cubicBezTo>
                      <a:pt x="138" y="216"/>
                      <a:pt x="172" y="152"/>
                      <a:pt x="172" y="98"/>
                    </a:cubicBezTo>
                    <a:cubicBezTo>
                      <a:pt x="172" y="43"/>
                      <a:pt x="132" y="0"/>
                      <a:pt x="85" y="0"/>
                    </a:cubicBezTo>
                    <a:cubicBezTo>
                      <a:pt x="38" y="0"/>
                      <a:pt x="0" y="43"/>
                      <a:pt x="0" y="98"/>
                    </a:cubicBezTo>
                    <a:cubicBezTo>
                      <a:pt x="0" y="152"/>
                      <a:pt x="34" y="216"/>
                      <a:pt x="85" y="216"/>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42">
                <a:extLst>
                  <a:ext uri="{FF2B5EF4-FFF2-40B4-BE49-F238E27FC236}">
                    <a16:creationId xmlns:a16="http://schemas.microsoft.com/office/drawing/2014/main" id="{51713C0C-5D9E-4615-8CE6-3E62D3824EB5}"/>
                  </a:ext>
                </a:extLst>
              </p:cNvPr>
              <p:cNvSpPr>
                <a:spLocks/>
              </p:cNvSpPr>
              <p:nvPr/>
            </p:nvSpPr>
            <p:spPr bwMode="auto">
              <a:xfrm>
                <a:off x="-3103563" y="4532313"/>
                <a:ext cx="2668588" cy="3163888"/>
              </a:xfrm>
              <a:custGeom>
                <a:avLst/>
                <a:gdLst/>
                <a:ahLst/>
                <a:cxnLst>
                  <a:cxn ang="0">
                    <a:pos x="496" y="569"/>
                  </a:cxn>
                  <a:cxn ang="0">
                    <a:pos x="496" y="173"/>
                  </a:cxn>
                  <a:cxn ang="0">
                    <a:pos x="712" y="173"/>
                  </a:cxn>
                  <a:cxn ang="0">
                    <a:pos x="712" y="65"/>
                  </a:cxn>
                  <a:cxn ang="0">
                    <a:pos x="440" y="65"/>
                  </a:cxn>
                  <a:cxn ang="0">
                    <a:pos x="389" y="205"/>
                  </a:cxn>
                  <a:cxn ang="0">
                    <a:pos x="389" y="113"/>
                  </a:cxn>
                  <a:cxn ang="0">
                    <a:pos x="378" y="92"/>
                  </a:cxn>
                  <a:cxn ang="0">
                    <a:pos x="389" y="65"/>
                  </a:cxn>
                  <a:cxn ang="0">
                    <a:pos x="345" y="65"/>
                  </a:cxn>
                  <a:cxn ang="0">
                    <a:pos x="357" y="92"/>
                  </a:cxn>
                  <a:cxn ang="0">
                    <a:pos x="345" y="113"/>
                  </a:cxn>
                  <a:cxn ang="0">
                    <a:pos x="345" y="205"/>
                  </a:cxn>
                  <a:cxn ang="0">
                    <a:pos x="294" y="65"/>
                  </a:cxn>
                  <a:cxn ang="0">
                    <a:pos x="109" y="65"/>
                  </a:cxn>
                  <a:cxn ang="0">
                    <a:pos x="109" y="0"/>
                  </a:cxn>
                  <a:cxn ang="0">
                    <a:pos x="0" y="0"/>
                  </a:cxn>
                  <a:cxn ang="0">
                    <a:pos x="0" y="119"/>
                  </a:cxn>
                  <a:cxn ang="0">
                    <a:pos x="54" y="173"/>
                  </a:cxn>
                  <a:cxn ang="0">
                    <a:pos x="238" y="173"/>
                  </a:cxn>
                  <a:cxn ang="0">
                    <a:pos x="238" y="790"/>
                  </a:cxn>
                  <a:cxn ang="0">
                    <a:pos x="291" y="844"/>
                  </a:cxn>
                  <a:cxn ang="0">
                    <a:pos x="345" y="790"/>
                  </a:cxn>
                  <a:cxn ang="0">
                    <a:pos x="345" y="432"/>
                  </a:cxn>
                  <a:cxn ang="0">
                    <a:pos x="389" y="432"/>
                  </a:cxn>
                  <a:cxn ang="0">
                    <a:pos x="389" y="790"/>
                  </a:cxn>
                  <a:cxn ang="0">
                    <a:pos x="442" y="844"/>
                  </a:cxn>
                  <a:cxn ang="0">
                    <a:pos x="496" y="790"/>
                  </a:cxn>
                  <a:cxn ang="0">
                    <a:pos x="496" y="682"/>
                  </a:cxn>
                </a:cxnLst>
                <a:rect l="0" t="0" r="r" b="b"/>
                <a:pathLst>
                  <a:path w="712" h="844">
                    <a:moveTo>
                      <a:pt x="496" y="569"/>
                    </a:moveTo>
                    <a:cubicBezTo>
                      <a:pt x="496" y="173"/>
                      <a:pt x="496" y="173"/>
                      <a:pt x="496" y="173"/>
                    </a:cubicBezTo>
                    <a:cubicBezTo>
                      <a:pt x="712" y="173"/>
                      <a:pt x="712" y="173"/>
                      <a:pt x="712" y="173"/>
                    </a:cubicBezTo>
                    <a:cubicBezTo>
                      <a:pt x="712" y="65"/>
                      <a:pt x="712" y="65"/>
                      <a:pt x="712" y="65"/>
                    </a:cubicBezTo>
                    <a:cubicBezTo>
                      <a:pt x="440" y="65"/>
                      <a:pt x="440" y="65"/>
                      <a:pt x="440" y="65"/>
                    </a:cubicBezTo>
                    <a:cubicBezTo>
                      <a:pt x="389" y="205"/>
                      <a:pt x="389" y="205"/>
                      <a:pt x="389" y="205"/>
                    </a:cubicBezTo>
                    <a:cubicBezTo>
                      <a:pt x="389" y="113"/>
                      <a:pt x="389" y="113"/>
                      <a:pt x="389" y="113"/>
                    </a:cubicBezTo>
                    <a:cubicBezTo>
                      <a:pt x="378" y="92"/>
                      <a:pt x="378" y="92"/>
                      <a:pt x="378" y="92"/>
                    </a:cubicBezTo>
                    <a:cubicBezTo>
                      <a:pt x="389" y="65"/>
                      <a:pt x="389" y="65"/>
                      <a:pt x="389" y="65"/>
                    </a:cubicBezTo>
                    <a:cubicBezTo>
                      <a:pt x="345" y="65"/>
                      <a:pt x="345" y="65"/>
                      <a:pt x="345" y="65"/>
                    </a:cubicBezTo>
                    <a:cubicBezTo>
                      <a:pt x="357" y="92"/>
                      <a:pt x="357" y="92"/>
                      <a:pt x="357" y="92"/>
                    </a:cubicBezTo>
                    <a:cubicBezTo>
                      <a:pt x="345" y="113"/>
                      <a:pt x="345" y="113"/>
                      <a:pt x="345" y="113"/>
                    </a:cubicBezTo>
                    <a:cubicBezTo>
                      <a:pt x="345" y="205"/>
                      <a:pt x="345" y="205"/>
                      <a:pt x="345" y="205"/>
                    </a:cubicBezTo>
                    <a:cubicBezTo>
                      <a:pt x="294" y="65"/>
                      <a:pt x="294" y="65"/>
                      <a:pt x="294" y="65"/>
                    </a:cubicBezTo>
                    <a:cubicBezTo>
                      <a:pt x="109" y="65"/>
                      <a:pt x="109" y="65"/>
                      <a:pt x="109" y="65"/>
                    </a:cubicBezTo>
                    <a:cubicBezTo>
                      <a:pt x="109" y="0"/>
                      <a:pt x="109" y="0"/>
                      <a:pt x="109" y="0"/>
                    </a:cubicBezTo>
                    <a:cubicBezTo>
                      <a:pt x="0" y="0"/>
                      <a:pt x="0" y="0"/>
                      <a:pt x="0" y="0"/>
                    </a:cubicBezTo>
                    <a:cubicBezTo>
                      <a:pt x="0" y="119"/>
                      <a:pt x="0" y="119"/>
                      <a:pt x="0" y="119"/>
                    </a:cubicBezTo>
                    <a:cubicBezTo>
                      <a:pt x="0" y="148"/>
                      <a:pt x="24" y="173"/>
                      <a:pt x="54" y="173"/>
                    </a:cubicBezTo>
                    <a:cubicBezTo>
                      <a:pt x="238" y="173"/>
                      <a:pt x="238" y="173"/>
                      <a:pt x="238" y="173"/>
                    </a:cubicBezTo>
                    <a:cubicBezTo>
                      <a:pt x="238" y="790"/>
                      <a:pt x="238" y="790"/>
                      <a:pt x="238" y="790"/>
                    </a:cubicBezTo>
                    <a:cubicBezTo>
                      <a:pt x="238" y="820"/>
                      <a:pt x="262" y="844"/>
                      <a:pt x="291" y="844"/>
                    </a:cubicBezTo>
                    <a:cubicBezTo>
                      <a:pt x="321" y="844"/>
                      <a:pt x="345" y="820"/>
                      <a:pt x="345" y="790"/>
                    </a:cubicBezTo>
                    <a:cubicBezTo>
                      <a:pt x="345" y="432"/>
                      <a:pt x="345" y="432"/>
                      <a:pt x="345" y="432"/>
                    </a:cubicBezTo>
                    <a:cubicBezTo>
                      <a:pt x="389" y="432"/>
                      <a:pt x="389" y="432"/>
                      <a:pt x="389" y="432"/>
                    </a:cubicBezTo>
                    <a:cubicBezTo>
                      <a:pt x="389" y="790"/>
                      <a:pt x="389" y="790"/>
                      <a:pt x="389" y="790"/>
                    </a:cubicBezTo>
                    <a:cubicBezTo>
                      <a:pt x="389" y="820"/>
                      <a:pt x="413" y="844"/>
                      <a:pt x="442" y="844"/>
                    </a:cubicBezTo>
                    <a:cubicBezTo>
                      <a:pt x="473" y="844"/>
                      <a:pt x="496" y="820"/>
                      <a:pt x="496" y="790"/>
                    </a:cubicBezTo>
                    <a:cubicBezTo>
                      <a:pt x="496" y="682"/>
                      <a:pt x="496" y="682"/>
                      <a:pt x="496" y="682"/>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43">
                <a:extLst>
                  <a:ext uri="{FF2B5EF4-FFF2-40B4-BE49-F238E27FC236}">
                    <a16:creationId xmlns:a16="http://schemas.microsoft.com/office/drawing/2014/main" id="{91FB20BE-B9D5-44DE-8187-C40A202A02FD}"/>
                  </a:ext>
                </a:extLst>
              </p:cNvPr>
              <p:cNvSpPr>
                <a:spLocks/>
              </p:cNvSpPr>
              <p:nvPr/>
            </p:nvSpPr>
            <p:spPr bwMode="auto">
              <a:xfrm>
                <a:off x="-3419475" y="3797300"/>
                <a:ext cx="1050925" cy="569913"/>
              </a:xfrm>
              <a:custGeom>
                <a:avLst/>
                <a:gdLst/>
                <a:ahLst/>
                <a:cxnLst>
                  <a:cxn ang="0">
                    <a:pos x="662" y="359"/>
                  </a:cxn>
                  <a:cxn ang="0">
                    <a:pos x="329" y="0"/>
                  </a:cxn>
                  <a:cxn ang="0">
                    <a:pos x="0" y="359"/>
                  </a:cxn>
                  <a:cxn ang="0">
                    <a:pos x="662" y="359"/>
                  </a:cxn>
                  <a:cxn ang="0">
                    <a:pos x="662" y="359"/>
                  </a:cxn>
                  <a:cxn ang="0">
                    <a:pos x="662" y="359"/>
                  </a:cxn>
                </a:cxnLst>
                <a:rect l="0" t="0" r="r" b="b"/>
                <a:pathLst>
                  <a:path w="662" h="359">
                    <a:moveTo>
                      <a:pt x="662" y="359"/>
                    </a:moveTo>
                    <a:lnTo>
                      <a:pt x="329" y="0"/>
                    </a:lnTo>
                    <a:lnTo>
                      <a:pt x="0" y="359"/>
                    </a:lnTo>
                    <a:lnTo>
                      <a:pt x="662" y="359"/>
                    </a:lnTo>
                    <a:lnTo>
                      <a:pt x="662" y="359"/>
                    </a:lnTo>
                    <a:lnTo>
                      <a:pt x="662" y="359"/>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44">
                <a:extLst>
                  <a:ext uri="{FF2B5EF4-FFF2-40B4-BE49-F238E27FC236}">
                    <a16:creationId xmlns:a16="http://schemas.microsoft.com/office/drawing/2014/main" id="{55BC7571-8030-42C0-BB42-B96F694CC357}"/>
                  </a:ext>
                </a:extLst>
              </p:cNvPr>
              <p:cNvSpPr>
                <a:spLocks/>
              </p:cNvSpPr>
              <p:nvPr/>
            </p:nvSpPr>
            <p:spPr bwMode="auto">
              <a:xfrm>
                <a:off x="-269875" y="4457700"/>
                <a:ext cx="569913" cy="1049338"/>
              </a:xfrm>
              <a:custGeom>
                <a:avLst/>
                <a:gdLst/>
                <a:ahLst/>
                <a:cxnLst>
                  <a:cxn ang="0">
                    <a:pos x="0" y="0"/>
                  </a:cxn>
                  <a:cxn ang="0">
                    <a:pos x="0" y="661"/>
                  </a:cxn>
                  <a:cxn ang="0">
                    <a:pos x="359" y="330"/>
                  </a:cxn>
                  <a:cxn ang="0">
                    <a:pos x="0" y="0"/>
                  </a:cxn>
                  <a:cxn ang="0">
                    <a:pos x="0" y="0"/>
                  </a:cxn>
                  <a:cxn ang="0">
                    <a:pos x="0" y="0"/>
                  </a:cxn>
                </a:cxnLst>
                <a:rect l="0" t="0" r="r" b="b"/>
                <a:pathLst>
                  <a:path w="359" h="661">
                    <a:moveTo>
                      <a:pt x="0" y="0"/>
                    </a:moveTo>
                    <a:lnTo>
                      <a:pt x="0" y="661"/>
                    </a:lnTo>
                    <a:lnTo>
                      <a:pt x="359" y="330"/>
                    </a:lnTo>
                    <a:lnTo>
                      <a:pt x="0" y="0"/>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5" name="Group 74">
            <a:extLst>
              <a:ext uri="{FF2B5EF4-FFF2-40B4-BE49-F238E27FC236}">
                <a16:creationId xmlns:a16="http://schemas.microsoft.com/office/drawing/2014/main" id="{2E03E8ED-9F98-4E23-B00C-4846A33E0B6D}"/>
              </a:ext>
            </a:extLst>
          </p:cNvPr>
          <p:cNvGrpSpPr/>
          <p:nvPr/>
        </p:nvGrpSpPr>
        <p:grpSpPr>
          <a:xfrm>
            <a:off x="4752928" y="4139695"/>
            <a:ext cx="1292273" cy="1293728"/>
            <a:chOff x="4752928" y="4139695"/>
            <a:chExt cx="1292273" cy="1293728"/>
          </a:xfrm>
        </p:grpSpPr>
        <p:sp>
          <p:nvSpPr>
            <p:cNvPr id="76" name="Freeform 7">
              <a:extLst>
                <a:ext uri="{FF2B5EF4-FFF2-40B4-BE49-F238E27FC236}">
                  <a16:creationId xmlns:a16="http://schemas.microsoft.com/office/drawing/2014/main" id="{E4CE1D3C-C185-426B-B15D-C2D8D24915A5}"/>
                </a:ext>
              </a:extLst>
            </p:cNvPr>
            <p:cNvSpPr>
              <a:spLocks/>
            </p:cNvSpPr>
            <p:nvPr/>
          </p:nvSpPr>
          <p:spPr bwMode="auto">
            <a:xfrm>
              <a:off x="4752928" y="4139695"/>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
              <a:extLst>
                <a:ext uri="{FF2B5EF4-FFF2-40B4-BE49-F238E27FC236}">
                  <a16:creationId xmlns:a16="http://schemas.microsoft.com/office/drawing/2014/main" id="{B0C28D55-BEE0-4BD3-A6C7-86A563E0AB64}"/>
                </a:ext>
              </a:extLst>
            </p:cNvPr>
            <p:cNvSpPr>
              <a:spLocks/>
            </p:cNvSpPr>
            <p:nvPr/>
          </p:nvSpPr>
          <p:spPr bwMode="auto">
            <a:xfrm>
              <a:off x="4843900" y="423692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78" name="Picture 77">
            <a:extLst>
              <a:ext uri="{FF2B5EF4-FFF2-40B4-BE49-F238E27FC236}">
                <a16:creationId xmlns:a16="http://schemas.microsoft.com/office/drawing/2014/main" id="{D5276AD0-8F09-47F1-B48F-8E8C7C478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900" y="4318879"/>
            <a:ext cx="937734" cy="937734"/>
          </a:xfrm>
          <a:prstGeom prst="rect">
            <a:avLst/>
          </a:prstGeom>
        </p:spPr>
      </p:pic>
    </p:spTree>
    <p:extLst>
      <p:ext uri="{BB962C8B-B14F-4D97-AF65-F5344CB8AC3E}">
        <p14:creationId xmlns:p14="http://schemas.microsoft.com/office/powerpoint/2010/main" val="4268949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Why Castaliaz</a:t>
            </a:r>
          </a:p>
        </p:txBody>
      </p:sp>
      <p:sp>
        <p:nvSpPr>
          <p:cNvPr id="4" name="Rounded Rectangle 31"/>
          <p:cNvSpPr/>
          <p:nvPr/>
        </p:nvSpPr>
        <p:spPr bwMode="auto">
          <a:xfrm>
            <a:off x="1572905" y="2036600"/>
            <a:ext cx="1537259" cy="1519905"/>
          </a:xfrm>
          <a:prstGeom prst="roundRect">
            <a:avLst/>
          </a:prstGeom>
          <a:solidFill>
            <a:srgbClr val="ED771A"/>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rPr>
              <a:t>Relationship</a:t>
            </a:r>
          </a:p>
        </p:txBody>
      </p:sp>
      <p:sp>
        <p:nvSpPr>
          <p:cNvPr id="5" name="Rounded Rectangle 32"/>
          <p:cNvSpPr/>
          <p:nvPr/>
        </p:nvSpPr>
        <p:spPr bwMode="auto">
          <a:xfrm>
            <a:off x="3283364" y="2036600"/>
            <a:ext cx="1537259" cy="1519905"/>
          </a:xfrm>
          <a:prstGeom prst="roundRect">
            <a:avLst/>
          </a:prstGeom>
          <a:solidFill>
            <a:srgbClr val="FECC26">
              <a:lumMod val="75000"/>
            </a:srgb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Expert Knowledge</a:t>
            </a:r>
          </a:p>
        </p:txBody>
      </p:sp>
      <p:sp>
        <p:nvSpPr>
          <p:cNvPr id="6" name="Rounded Rectangle 33"/>
          <p:cNvSpPr/>
          <p:nvPr/>
        </p:nvSpPr>
        <p:spPr bwMode="auto">
          <a:xfrm>
            <a:off x="4993823" y="2036600"/>
            <a:ext cx="1537259" cy="1519905"/>
          </a:xfrm>
          <a:prstGeom prst="roundRect">
            <a:avLst/>
          </a:prstGeom>
          <a:solidFill>
            <a:srgbClr val="0098CC"/>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Track Record</a:t>
            </a:r>
          </a:p>
        </p:txBody>
      </p:sp>
      <p:sp>
        <p:nvSpPr>
          <p:cNvPr id="7" name="Rounded Rectangle 31"/>
          <p:cNvSpPr/>
          <p:nvPr/>
        </p:nvSpPr>
        <p:spPr bwMode="auto">
          <a:xfrm>
            <a:off x="1572905" y="3709914"/>
            <a:ext cx="1537259" cy="1519905"/>
          </a:xfrm>
          <a:prstGeom prst="roundRect">
            <a:avLst/>
          </a:prstGeom>
          <a:solidFill>
            <a:schemeClr val="tx2">
              <a:lumMod val="40000"/>
              <a:lumOff val="60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Custom Tailoring</a:t>
            </a:r>
            <a:endParaRPr lang="en-US" sz="1138" kern="0" dirty="0">
              <a:solidFill>
                <a:srgbClr val="FFFFFF"/>
              </a:solidFill>
              <a:latin typeface="Arial"/>
            </a:endParaRPr>
          </a:p>
        </p:txBody>
      </p:sp>
      <p:sp>
        <p:nvSpPr>
          <p:cNvPr id="8" name="Rounded Rectangle 32"/>
          <p:cNvSpPr/>
          <p:nvPr/>
        </p:nvSpPr>
        <p:spPr bwMode="auto">
          <a:xfrm>
            <a:off x="3283364" y="3709914"/>
            <a:ext cx="1537259" cy="1519905"/>
          </a:xfrm>
          <a:prstGeom prst="roundRect">
            <a:avLst/>
          </a:prstGeom>
          <a:solidFill>
            <a:schemeClr val="bg2">
              <a:lumMod val="50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Goal Driven</a:t>
            </a:r>
          </a:p>
        </p:txBody>
      </p:sp>
      <p:sp>
        <p:nvSpPr>
          <p:cNvPr id="9" name="Rounded Rectangle 33"/>
          <p:cNvSpPr/>
          <p:nvPr/>
        </p:nvSpPr>
        <p:spPr bwMode="auto">
          <a:xfrm>
            <a:off x="4993823" y="3709914"/>
            <a:ext cx="1537259" cy="1519905"/>
          </a:xfrm>
          <a:prstGeom prst="roundRect">
            <a:avLst/>
          </a:prstGeom>
          <a:solidFill>
            <a:schemeClr val="accent6"/>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Future Oriented</a:t>
            </a:r>
          </a:p>
        </p:txBody>
      </p:sp>
      <p:sp>
        <p:nvSpPr>
          <p:cNvPr id="10" name="Rounded Rectangle 32"/>
          <p:cNvSpPr/>
          <p:nvPr/>
        </p:nvSpPr>
        <p:spPr bwMode="auto">
          <a:xfrm>
            <a:off x="1572905" y="1170703"/>
            <a:ext cx="8666200" cy="733853"/>
          </a:xfrm>
          <a:prstGeom prst="roundRect">
            <a:avLst/>
          </a:prstGeom>
          <a:solidFill>
            <a:schemeClr val="tx2">
              <a:lumMod val="50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400" b="1" kern="0" dirty="0">
                <a:solidFill>
                  <a:srgbClr val="FFFFFF"/>
                </a:solidFill>
                <a:latin typeface="Arial"/>
              </a:rPr>
              <a:t>Castaliaz  is geared to meet demands and dynamics of growing business with the latest mobile solutions, business analytics, business process improvements, and cutting-edge technology innovations</a:t>
            </a:r>
          </a:p>
        </p:txBody>
      </p:sp>
      <p:sp>
        <p:nvSpPr>
          <p:cNvPr id="11" name="Rounded Rectangle 31"/>
          <p:cNvSpPr/>
          <p:nvPr/>
        </p:nvSpPr>
        <p:spPr bwMode="auto">
          <a:xfrm>
            <a:off x="6658079" y="2036600"/>
            <a:ext cx="1537259" cy="1519905"/>
          </a:xfrm>
          <a:prstGeom prst="roundRect">
            <a:avLst/>
          </a:prstGeom>
          <a:solidFill>
            <a:schemeClr val="tx2">
              <a:lumMod val="75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rPr>
              <a:t>Fast Track </a:t>
            </a:r>
            <a:r>
              <a:rPr lang="en-US" sz="1138" b="1" kern="0" dirty="0">
                <a:solidFill>
                  <a:srgbClr val="FFFFFF"/>
                </a:solidFill>
                <a:latin typeface="Arial"/>
              </a:rPr>
              <a:t>Implementation with Certified Solutions (Discreet, Pharma, Jewellery, S/4 Migration,</a:t>
            </a:r>
            <a:endParaRPr lang="en-US" sz="1138" kern="0" dirty="0">
              <a:solidFill>
                <a:srgbClr val="FFFFFF"/>
              </a:solidFill>
              <a:latin typeface="Arial"/>
            </a:endParaRPr>
          </a:p>
        </p:txBody>
      </p:sp>
      <p:sp>
        <p:nvSpPr>
          <p:cNvPr id="12" name="Rounded Rectangle 32"/>
          <p:cNvSpPr/>
          <p:nvPr/>
        </p:nvSpPr>
        <p:spPr bwMode="auto">
          <a:xfrm>
            <a:off x="8322335" y="2036600"/>
            <a:ext cx="1837456" cy="1519905"/>
          </a:xfrm>
          <a:prstGeom prst="roundRect">
            <a:avLst/>
          </a:prstGeom>
          <a:solidFill>
            <a:schemeClr val="accent1">
              <a:lumMod val="60000"/>
              <a:lumOff val="40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Adopt </a:t>
            </a:r>
            <a:br>
              <a:rPr lang="en-US" sz="1138" b="1" kern="0" dirty="0">
                <a:solidFill>
                  <a:srgbClr val="FFFFFF"/>
                </a:solidFill>
                <a:latin typeface="Arial"/>
              </a:rPr>
            </a:br>
            <a:r>
              <a:rPr lang="en-US" sz="1138" b="1" kern="0" dirty="0">
                <a:solidFill>
                  <a:srgbClr val="FFFFFF"/>
                </a:solidFill>
                <a:latin typeface="Arial"/>
              </a:rPr>
              <a:t>innovations </a:t>
            </a:r>
            <a:br>
              <a:rPr lang="en-US" sz="1138" b="1" kern="0" dirty="0">
                <a:solidFill>
                  <a:srgbClr val="FFFFFF"/>
                </a:solidFill>
                <a:latin typeface="Arial"/>
              </a:rPr>
            </a:br>
            <a:r>
              <a:rPr lang="en-US" sz="1138" b="1" kern="0" dirty="0">
                <a:solidFill>
                  <a:srgbClr val="FFFFFF"/>
                </a:solidFill>
                <a:latin typeface="Arial"/>
              </a:rPr>
              <a:t>and stay </a:t>
            </a:r>
            <a:br>
              <a:rPr lang="en-US" sz="1138" b="1" kern="0" dirty="0">
                <a:solidFill>
                  <a:srgbClr val="FFFFFF"/>
                </a:solidFill>
                <a:latin typeface="Arial"/>
              </a:rPr>
            </a:br>
            <a:r>
              <a:rPr lang="en-US" sz="1138" b="1" kern="0" dirty="0">
                <a:solidFill>
                  <a:srgbClr val="FFFFFF"/>
                </a:solidFill>
                <a:latin typeface="Arial"/>
              </a:rPr>
              <a:t>competitive</a:t>
            </a:r>
          </a:p>
        </p:txBody>
      </p:sp>
      <p:sp>
        <p:nvSpPr>
          <p:cNvPr id="13" name="Rounded Rectangle 31"/>
          <p:cNvSpPr/>
          <p:nvPr/>
        </p:nvSpPr>
        <p:spPr bwMode="auto">
          <a:xfrm>
            <a:off x="6658079" y="3681798"/>
            <a:ext cx="1537259" cy="1519905"/>
          </a:xfrm>
          <a:prstGeom prst="roundRect">
            <a:avLst/>
          </a:prstGeom>
          <a:solidFill>
            <a:schemeClr val="bg2">
              <a:lumMod val="75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Managing Change</a:t>
            </a:r>
            <a:endParaRPr lang="en-US" sz="1138" kern="0" dirty="0">
              <a:solidFill>
                <a:srgbClr val="FFFFFF"/>
              </a:solidFill>
              <a:latin typeface="Arial"/>
            </a:endParaRPr>
          </a:p>
        </p:txBody>
      </p:sp>
      <p:sp>
        <p:nvSpPr>
          <p:cNvPr id="14" name="Rounded Rectangle 32"/>
          <p:cNvSpPr/>
          <p:nvPr/>
        </p:nvSpPr>
        <p:spPr bwMode="auto">
          <a:xfrm>
            <a:off x="8322335" y="3681797"/>
            <a:ext cx="1837456" cy="1519905"/>
          </a:xfrm>
          <a:prstGeom prst="roundRect">
            <a:avLst/>
          </a:prstGeom>
          <a:solidFill>
            <a:schemeClr val="accent2">
              <a:lumMod val="75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138" b="1" kern="0" dirty="0">
                <a:solidFill>
                  <a:srgbClr val="FFFFFF"/>
                </a:solidFill>
                <a:latin typeface="Arial"/>
              </a:rPr>
              <a:t>Support</a:t>
            </a:r>
          </a:p>
        </p:txBody>
      </p:sp>
      <p:sp>
        <p:nvSpPr>
          <p:cNvPr id="15" name="Rounded Rectangle 32"/>
          <p:cNvSpPr/>
          <p:nvPr/>
        </p:nvSpPr>
        <p:spPr bwMode="auto">
          <a:xfrm>
            <a:off x="1572905" y="5355111"/>
            <a:ext cx="8666200" cy="733853"/>
          </a:xfrm>
          <a:prstGeom prst="roundRect">
            <a:avLst/>
          </a:prstGeom>
          <a:solidFill>
            <a:schemeClr val="tx2">
              <a:lumMod val="50000"/>
            </a:schemeClr>
          </a:solidFill>
          <a:ln w="38100">
            <a:solidFill>
              <a:srgbClr val="FFFFFF"/>
            </a:solidFill>
            <a:round/>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p>
            <a:pPr algn="ctr" defTabSz="778177">
              <a:defRPr/>
            </a:pPr>
            <a:r>
              <a:rPr lang="en-US" sz="1400" b="1" kern="0" dirty="0">
                <a:solidFill>
                  <a:srgbClr val="FFFFFF"/>
                </a:solidFill>
                <a:latin typeface="Arial"/>
              </a:rPr>
              <a:t>Castaliaz a India Pureplay, Decade old organization in SAP Professional and technical consulting and Partnered with SAP  </a:t>
            </a:r>
          </a:p>
        </p:txBody>
      </p:sp>
    </p:spTree>
    <p:extLst>
      <p:ext uri="{BB962C8B-B14F-4D97-AF65-F5344CB8AC3E}">
        <p14:creationId xmlns:p14="http://schemas.microsoft.com/office/powerpoint/2010/main" val="137310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Alliance, Partner &amp; Achievement</a:t>
            </a:r>
          </a:p>
        </p:txBody>
      </p:sp>
      <p:sp>
        <p:nvSpPr>
          <p:cNvPr id="4" name="TextBox 3"/>
          <p:cNvSpPr txBox="1">
            <a:spLocks noChangeArrowheads="1"/>
          </p:cNvSpPr>
          <p:nvPr/>
        </p:nvSpPr>
        <p:spPr bwMode="auto">
          <a:xfrm>
            <a:off x="3203575" y="1833245"/>
            <a:ext cx="55435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buFontTx/>
              <a:buNone/>
            </a:pPr>
            <a:r>
              <a:rPr lang="en-US" b="1" dirty="0">
                <a:solidFill>
                  <a:srgbClr val="003366"/>
                </a:solidFill>
                <a:latin typeface="Myriad Pro" panose="020B0503030403020204" pitchFamily="34" charset="0"/>
              </a:rPr>
              <a:t>SAP </a:t>
            </a:r>
            <a:r>
              <a:rPr lang="en-US" dirty="0">
                <a:latin typeface="Myriad Pro" panose="020B0503030403020204" pitchFamily="34" charset="0"/>
              </a:rPr>
              <a:t>has the largest market share for ERP globally. </a:t>
            </a:r>
            <a:r>
              <a:rPr lang="en-US" b="1" dirty="0">
                <a:solidFill>
                  <a:srgbClr val="FF9900"/>
                </a:solidFill>
                <a:latin typeface="Myriad Pro" panose="020B0503030403020204" pitchFamily="34" charset="0"/>
              </a:rPr>
              <a:t>Castaliaz</a:t>
            </a:r>
            <a:r>
              <a:rPr lang="en-US" dirty="0">
                <a:latin typeface="Myriad Pro" panose="020B0503030403020204" pitchFamily="34" charset="0"/>
              </a:rPr>
              <a:t> is an </a:t>
            </a:r>
            <a:r>
              <a:rPr lang="en-US" b="1" dirty="0">
                <a:solidFill>
                  <a:srgbClr val="003366"/>
                </a:solidFill>
                <a:latin typeface="Myriad Pro" panose="020B0503030403020204" pitchFamily="34" charset="0"/>
              </a:rPr>
              <a:t>Authorized Reseller </a:t>
            </a:r>
            <a:r>
              <a:rPr lang="en-US" dirty="0">
                <a:solidFill>
                  <a:srgbClr val="003366"/>
                </a:solidFill>
                <a:latin typeface="Myriad Pro" panose="020B0503030403020204" pitchFamily="34" charset="0"/>
              </a:rPr>
              <a:t>and </a:t>
            </a:r>
            <a:r>
              <a:rPr lang="en-US" b="1" dirty="0">
                <a:solidFill>
                  <a:srgbClr val="003366"/>
                </a:solidFill>
                <a:latin typeface="Myriad Pro" panose="020B0503030403020204" pitchFamily="34" charset="0"/>
              </a:rPr>
              <a:t>Extended Business Management Partner</a:t>
            </a:r>
            <a:r>
              <a:rPr lang="en-US" dirty="0">
                <a:latin typeface="Myriad Pro" panose="020B0503030403020204" pitchFamily="34" charset="0"/>
              </a:rPr>
              <a:t> of SAP.</a:t>
            </a:r>
          </a:p>
        </p:txBody>
      </p:sp>
      <p:pic>
        <p:nvPicPr>
          <p:cNvPr id="5" name="Picture 4"/>
          <p:cNvPicPr>
            <a:picLocks noChangeAspect="1"/>
          </p:cNvPicPr>
          <p:nvPr/>
        </p:nvPicPr>
        <p:blipFill>
          <a:blip r:embed="rId2"/>
          <a:stretch>
            <a:fillRect/>
          </a:stretch>
        </p:blipFill>
        <p:spPr>
          <a:xfrm>
            <a:off x="615950" y="1823206"/>
            <a:ext cx="1847850" cy="1047750"/>
          </a:xfrm>
          <a:prstGeom prst="rect">
            <a:avLst/>
          </a:prstGeom>
        </p:spPr>
      </p:pic>
      <p:sp>
        <p:nvSpPr>
          <p:cNvPr id="6" name="TextBox 3"/>
          <p:cNvSpPr txBox="1">
            <a:spLocks noChangeArrowheads="1"/>
          </p:cNvSpPr>
          <p:nvPr/>
        </p:nvSpPr>
        <p:spPr bwMode="auto">
          <a:xfrm>
            <a:off x="615950" y="3824726"/>
            <a:ext cx="55435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buFontTx/>
              <a:buNone/>
            </a:pPr>
            <a:r>
              <a:rPr lang="en-US" b="1" dirty="0">
                <a:solidFill>
                  <a:srgbClr val="003366"/>
                </a:solidFill>
                <a:latin typeface="Myriad Pro" panose="020B0503030403020204" pitchFamily="34" charset="0"/>
              </a:rPr>
              <a:t>SAP </a:t>
            </a:r>
            <a:r>
              <a:rPr lang="en-US" dirty="0">
                <a:latin typeface="Myriad Pro" panose="020B0503030403020204" pitchFamily="34" charset="0"/>
              </a:rPr>
              <a:t>has awarded </a:t>
            </a:r>
            <a:r>
              <a:rPr lang="en-US" b="1" dirty="0">
                <a:solidFill>
                  <a:srgbClr val="FF9900"/>
                </a:solidFill>
                <a:latin typeface="Myriad Pro" panose="020B0503030403020204" pitchFamily="34" charset="0"/>
              </a:rPr>
              <a:t>Castaliaz</a:t>
            </a:r>
            <a:r>
              <a:rPr lang="en-US" dirty="0">
                <a:latin typeface="Myriad Pro" panose="020B0503030403020204" pitchFamily="34" charset="0"/>
              </a:rPr>
              <a:t> as </a:t>
            </a:r>
          </a:p>
          <a:p>
            <a:pPr>
              <a:spcBef>
                <a:spcPct val="0"/>
              </a:spcBef>
              <a:buFontTx/>
              <a:buNone/>
            </a:pPr>
            <a:r>
              <a:rPr lang="en-US" b="1" dirty="0">
                <a:solidFill>
                  <a:srgbClr val="003366"/>
                </a:solidFill>
                <a:latin typeface="Myriad Pro" panose="020B0503030403020204" pitchFamily="34" charset="0"/>
              </a:rPr>
              <a:t>“Partner of the Year” </a:t>
            </a:r>
            <a:r>
              <a:rPr lang="en-US" dirty="0">
                <a:latin typeface="Myriad Pro" panose="020B0503030403020204" pitchFamily="34" charset="0"/>
              </a:rPr>
              <a:t>in the category </a:t>
            </a:r>
          </a:p>
          <a:p>
            <a:pPr>
              <a:spcBef>
                <a:spcPct val="0"/>
              </a:spcBef>
              <a:buFontTx/>
              <a:buNone/>
            </a:pPr>
            <a:r>
              <a:rPr lang="en-US" b="1" dirty="0">
                <a:solidFill>
                  <a:srgbClr val="003366"/>
                </a:solidFill>
                <a:latin typeface="Myriad Pro" panose="020B0503030403020204" pitchFamily="34" charset="0"/>
              </a:rPr>
              <a:t>“Extended Business Member”</a:t>
            </a:r>
            <a:r>
              <a:rPr lang="en-US" dirty="0">
                <a:latin typeface="Myriad Pro" panose="020B0503030403020204" pitchFamily="34"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555" y="2870956"/>
            <a:ext cx="2658368" cy="3695779"/>
          </a:xfrm>
          <a:prstGeom prst="rect">
            <a:avLst/>
          </a:prstGeom>
        </p:spPr>
      </p:pic>
    </p:spTree>
    <p:extLst>
      <p:ext uri="{BB962C8B-B14F-4D97-AF65-F5344CB8AC3E}">
        <p14:creationId xmlns:p14="http://schemas.microsoft.com/office/powerpoint/2010/main" val="3329605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SAP S/4 HANA </a:t>
            </a:r>
            <a:br>
              <a:rPr lang="en-IN" dirty="0"/>
            </a:br>
            <a:r>
              <a:rPr lang="en-IN" dirty="0"/>
              <a:t>Partner Recognition</a:t>
            </a:r>
          </a:p>
        </p:txBody>
      </p:sp>
      <p:pic>
        <p:nvPicPr>
          <p:cNvPr id="3" name="Picture 2">
            <a:extLst>
              <a:ext uri="{FF2B5EF4-FFF2-40B4-BE49-F238E27FC236}">
                <a16:creationId xmlns:a16="http://schemas.microsoft.com/office/drawing/2014/main" id="{2BE25E59-9186-4841-80A1-3AAA78EA6009}"/>
              </a:ext>
            </a:extLst>
          </p:cNvPr>
          <p:cNvPicPr>
            <a:picLocks noChangeAspect="1"/>
          </p:cNvPicPr>
          <p:nvPr/>
        </p:nvPicPr>
        <p:blipFill>
          <a:blip r:embed="rId2"/>
          <a:stretch>
            <a:fillRect/>
          </a:stretch>
        </p:blipFill>
        <p:spPr>
          <a:xfrm>
            <a:off x="322979" y="1194913"/>
            <a:ext cx="7236061" cy="5296770"/>
          </a:xfrm>
          <a:prstGeom prst="rect">
            <a:avLst/>
          </a:prstGeom>
        </p:spPr>
      </p:pic>
      <p:pic>
        <p:nvPicPr>
          <p:cNvPr id="5" name="Picture 4">
            <a:extLst>
              <a:ext uri="{FF2B5EF4-FFF2-40B4-BE49-F238E27FC236}">
                <a16:creationId xmlns:a16="http://schemas.microsoft.com/office/drawing/2014/main" id="{5526C494-79CE-4539-9859-9CE57F353EB8}"/>
              </a:ext>
            </a:extLst>
          </p:cNvPr>
          <p:cNvPicPr>
            <a:picLocks noChangeAspect="1"/>
          </p:cNvPicPr>
          <p:nvPr/>
        </p:nvPicPr>
        <p:blipFill>
          <a:blip r:embed="rId3"/>
          <a:stretch>
            <a:fillRect/>
          </a:stretch>
        </p:blipFill>
        <p:spPr>
          <a:xfrm>
            <a:off x="7029551" y="879475"/>
            <a:ext cx="4420769" cy="5965293"/>
          </a:xfrm>
          <a:prstGeom prst="rect">
            <a:avLst/>
          </a:prstGeom>
        </p:spPr>
      </p:pic>
    </p:spTree>
    <p:extLst>
      <p:ext uri="{BB962C8B-B14F-4D97-AF65-F5344CB8AC3E}">
        <p14:creationId xmlns:p14="http://schemas.microsoft.com/office/powerpoint/2010/main" val="208328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B268B1-46FA-4CC0-9A52-4455036F9ABC}"/>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10096218" y="1330893"/>
            <a:ext cx="1807517" cy="1946556"/>
          </a:xfrm>
          <a:prstGeom prst="rect">
            <a:avLst/>
          </a:prstGeom>
        </p:spPr>
      </p:pic>
      <p:sp>
        <p:nvSpPr>
          <p:cNvPr id="16" name="Titre 1">
            <a:extLst>
              <a:ext uri="{FF2B5EF4-FFF2-40B4-BE49-F238E27FC236}">
                <a16:creationId xmlns:a16="http://schemas.microsoft.com/office/drawing/2014/main" id="{0381E772-622E-43F9-9CA7-2789C2160456}"/>
              </a:ext>
            </a:extLst>
          </p:cNvPr>
          <p:cNvSpPr txBox="1">
            <a:spLocks/>
          </p:cNvSpPr>
          <p:nvPr/>
        </p:nvSpPr>
        <p:spPr>
          <a:xfrm>
            <a:off x="1" y="0"/>
            <a:ext cx="9905999" cy="10021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t>Table of Contents</a:t>
            </a:r>
          </a:p>
        </p:txBody>
      </p:sp>
      <p:sp>
        <p:nvSpPr>
          <p:cNvPr id="17" name="Isosceles Triangle 16">
            <a:extLst>
              <a:ext uri="{FF2B5EF4-FFF2-40B4-BE49-F238E27FC236}">
                <a16:creationId xmlns:a16="http://schemas.microsoft.com/office/drawing/2014/main" id="{780DBC59-FFF1-4E99-A7CE-00C6BFAFD3FC}"/>
              </a:ext>
            </a:extLst>
          </p:cNvPr>
          <p:cNvSpPr/>
          <p:nvPr/>
        </p:nvSpPr>
        <p:spPr bwMode="auto">
          <a:xfrm rot="5400000">
            <a:off x="5131110" y="2050070"/>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8" name="Isosceles Triangle 17">
            <a:extLst>
              <a:ext uri="{FF2B5EF4-FFF2-40B4-BE49-F238E27FC236}">
                <a16:creationId xmlns:a16="http://schemas.microsoft.com/office/drawing/2014/main" id="{D8F78273-9BC8-4EAC-BE16-FFAC7E2F4F78}"/>
              </a:ext>
            </a:extLst>
          </p:cNvPr>
          <p:cNvSpPr/>
          <p:nvPr/>
        </p:nvSpPr>
        <p:spPr bwMode="auto">
          <a:xfrm rot="5400000">
            <a:off x="5131110" y="3830744"/>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19" name="Isosceles Triangle 18">
            <a:extLst>
              <a:ext uri="{FF2B5EF4-FFF2-40B4-BE49-F238E27FC236}">
                <a16:creationId xmlns:a16="http://schemas.microsoft.com/office/drawing/2014/main" id="{43376FFE-A9B1-40E0-8578-10308AD014B2}"/>
              </a:ext>
            </a:extLst>
          </p:cNvPr>
          <p:cNvSpPr/>
          <p:nvPr/>
        </p:nvSpPr>
        <p:spPr bwMode="auto">
          <a:xfrm rot="5400000">
            <a:off x="5131110" y="5604407"/>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0" name="Isosceles Triangle 19">
            <a:extLst>
              <a:ext uri="{FF2B5EF4-FFF2-40B4-BE49-F238E27FC236}">
                <a16:creationId xmlns:a16="http://schemas.microsoft.com/office/drawing/2014/main" id="{142C4331-48EF-42CA-AD84-D8CAF02529D4}"/>
              </a:ext>
            </a:extLst>
          </p:cNvPr>
          <p:cNvSpPr/>
          <p:nvPr/>
        </p:nvSpPr>
        <p:spPr bwMode="auto">
          <a:xfrm rot="16200000">
            <a:off x="4552742" y="4728091"/>
            <a:ext cx="216859" cy="9674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1" name="Isosceles Triangle 20">
            <a:extLst>
              <a:ext uri="{FF2B5EF4-FFF2-40B4-BE49-F238E27FC236}">
                <a16:creationId xmlns:a16="http://schemas.microsoft.com/office/drawing/2014/main" id="{AC298BA4-37A0-4CB4-A043-D6607CCA64C7}"/>
              </a:ext>
            </a:extLst>
          </p:cNvPr>
          <p:cNvSpPr/>
          <p:nvPr/>
        </p:nvSpPr>
        <p:spPr bwMode="auto">
          <a:xfrm rot="16200000">
            <a:off x="4552742" y="2933397"/>
            <a:ext cx="216859" cy="96744"/>
          </a:xfrm>
          <a:prstGeom prst="triangle">
            <a:avLst/>
          </a:prstGeom>
          <a:solidFill>
            <a:schemeClr val="accent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R="0" indent="0" fontAlgn="base">
              <a:lnSpc>
                <a:spcPct val="100000"/>
              </a:lnSpc>
              <a:spcBef>
                <a:spcPct val="0"/>
              </a:spcBef>
              <a:spcAft>
                <a:spcPct val="0"/>
              </a:spcAft>
              <a:buClrTx/>
              <a:buSzTx/>
              <a:buFontTx/>
              <a:buNone/>
              <a:tabLst/>
            </a:pPr>
            <a:endParaRPr lang="en-US" dirty="0"/>
          </a:p>
        </p:txBody>
      </p:sp>
      <p:sp>
        <p:nvSpPr>
          <p:cNvPr id="22" name="TextBox 21">
            <a:extLst>
              <a:ext uri="{FF2B5EF4-FFF2-40B4-BE49-F238E27FC236}">
                <a16:creationId xmlns:a16="http://schemas.microsoft.com/office/drawing/2014/main" id="{3FB5CB51-8C50-4040-B8B4-9CEF2222CA86}"/>
              </a:ext>
            </a:extLst>
          </p:cNvPr>
          <p:cNvSpPr txBox="1"/>
          <p:nvPr/>
        </p:nvSpPr>
        <p:spPr>
          <a:xfrm>
            <a:off x="6211662" y="1976207"/>
            <a:ext cx="1625600" cy="215444"/>
          </a:xfrm>
          <a:prstGeom prst="rect">
            <a:avLst/>
          </a:prstGeom>
          <a:noFill/>
        </p:spPr>
        <p:txBody>
          <a:bodyPr wrap="square" lIns="0" tIns="0" rIns="0" bIns="0" rtlCol="0">
            <a:spAutoFit/>
          </a:bodyPr>
          <a:lstStyle/>
          <a:p>
            <a:r>
              <a:rPr lang="en-US" sz="1400" b="1" dirty="0">
                <a:solidFill>
                  <a:schemeClr val="tx2">
                    <a:lumMod val="60000"/>
                    <a:lumOff val="40000"/>
                  </a:schemeClr>
                </a:solidFill>
              </a:rPr>
              <a:t>Background</a:t>
            </a:r>
          </a:p>
        </p:txBody>
      </p:sp>
      <p:sp>
        <p:nvSpPr>
          <p:cNvPr id="23" name="TextBox 22">
            <a:extLst>
              <a:ext uri="{FF2B5EF4-FFF2-40B4-BE49-F238E27FC236}">
                <a16:creationId xmlns:a16="http://schemas.microsoft.com/office/drawing/2014/main" id="{738192BB-F211-4FC0-B4C2-6F9750B5A5EA}"/>
              </a:ext>
            </a:extLst>
          </p:cNvPr>
          <p:cNvSpPr txBox="1"/>
          <p:nvPr/>
        </p:nvSpPr>
        <p:spPr>
          <a:xfrm>
            <a:off x="6211662" y="3772290"/>
            <a:ext cx="1625600" cy="215444"/>
          </a:xfrm>
          <a:prstGeom prst="rect">
            <a:avLst/>
          </a:prstGeom>
          <a:noFill/>
        </p:spPr>
        <p:txBody>
          <a:bodyPr wrap="square" lIns="0" tIns="0" rIns="0" bIns="0" rtlCol="0">
            <a:spAutoFit/>
          </a:bodyPr>
          <a:lstStyle>
            <a:defPPr>
              <a:defRPr lang="en-US"/>
            </a:defPPr>
            <a:lvl1pPr>
              <a:defRPr sz="1400" b="1">
                <a:solidFill>
                  <a:schemeClr val="tx2">
                    <a:lumMod val="60000"/>
                    <a:lumOff val="40000"/>
                  </a:schemeClr>
                </a:solidFill>
              </a:defRPr>
            </a:lvl1pPr>
          </a:lstStyle>
          <a:p>
            <a:r>
              <a:rPr lang="en-US" dirty="0"/>
              <a:t>Delivery Model</a:t>
            </a:r>
          </a:p>
        </p:txBody>
      </p:sp>
      <p:sp>
        <p:nvSpPr>
          <p:cNvPr id="24" name="TextBox 23">
            <a:extLst>
              <a:ext uri="{FF2B5EF4-FFF2-40B4-BE49-F238E27FC236}">
                <a16:creationId xmlns:a16="http://schemas.microsoft.com/office/drawing/2014/main" id="{D84F358E-F297-4CA9-8A66-6D28D538CEF4}"/>
              </a:ext>
            </a:extLst>
          </p:cNvPr>
          <p:cNvSpPr txBox="1"/>
          <p:nvPr/>
        </p:nvSpPr>
        <p:spPr>
          <a:xfrm>
            <a:off x="6211662" y="5544550"/>
            <a:ext cx="1625600" cy="215444"/>
          </a:xfrm>
          <a:prstGeom prst="rect">
            <a:avLst/>
          </a:prstGeom>
          <a:noFill/>
        </p:spPr>
        <p:txBody>
          <a:bodyPr wrap="square" lIns="0" tIns="0" rIns="0" bIns="0" rtlCol="0">
            <a:spAutoFit/>
          </a:bodyPr>
          <a:lstStyle>
            <a:defPPr>
              <a:defRPr lang="en-US"/>
            </a:defPPr>
            <a:lvl1pPr>
              <a:defRPr sz="1400" b="1">
                <a:solidFill>
                  <a:schemeClr val="tx2">
                    <a:lumMod val="60000"/>
                    <a:lumOff val="40000"/>
                  </a:schemeClr>
                </a:solidFill>
              </a:defRPr>
            </a:lvl1pPr>
          </a:lstStyle>
          <a:p>
            <a:r>
              <a:rPr lang="en-US" dirty="0"/>
              <a:t>Next Steps</a:t>
            </a:r>
          </a:p>
        </p:txBody>
      </p:sp>
      <p:sp>
        <p:nvSpPr>
          <p:cNvPr id="25" name="TextBox 24">
            <a:extLst>
              <a:ext uri="{FF2B5EF4-FFF2-40B4-BE49-F238E27FC236}">
                <a16:creationId xmlns:a16="http://schemas.microsoft.com/office/drawing/2014/main" id="{83E0BD0F-4F31-44E4-868B-1D184362EDDD}"/>
              </a:ext>
            </a:extLst>
          </p:cNvPr>
          <p:cNvSpPr txBox="1"/>
          <p:nvPr/>
        </p:nvSpPr>
        <p:spPr>
          <a:xfrm>
            <a:off x="1979387" y="4680853"/>
            <a:ext cx="1625600" cy="215444"/>
          </a:xfrm>
          <a:prstGeom prst="rect">
            <a:avLst/>
          </a:prstGeom>
          <a:noFill/>
        </p:spPr>
        <p:txBody>
          <a:bodyPr wrap="square" lIns="0" tIns="0" rIns="0" bIns="0" rtlCol="0">
            <a:spAutoFit/>
          </a:bodyPr>
          <a:lstStyle>
            <a:defPPr>
              <a:defRPr lang="en-US"/>
            </a:defPPr>
            <a:lvl1pPr>
              <a:defRPr sz="1400" b="1">
                <a:solidFill>
                  <a:schemeClr val="tx2">
                    <a:lumMod val="60000"/>
                    <a:lumOff val="40000"/>
                  </a:schemeClr>
                </a:solidFill>
              </a:defRPr>
            </a:lvl1pPr>
          </a:lstStyle>
          <a:p>
            <a:r>
              <a:rPr lang="en-US" dirty="0"/>
              <a:t>Why Castaliaz</a:t>
            </a:r>
          </a:p>
        </p:txBody>
      </p:sp>
      <p:sp>
        <p:nvSpPr>
          <p:cNvPr id="26" name="TextBox 25">
            <a:extLst>
              <a:ext uri="{FF2B5EF4-FFF2-40B4-BE49-F238E27FC236}">
                <a16:creationId xmlns:a16="http://schemas.microsoft.com/office/drawing/2014/main" id="{E2A8D243-D4FB-47C8-BBB4-3DE570B3D695}"/>
              </a:ext>
            </a:extLst>
          </p:cNvPr>
          <p:cNvSpPr txBox="1"/>
          <p:nvPr/>
        </p:nvSpPr>
        <p:spPr>
          <a:xfrm>
            <a:off x="1979387" y="2680064"/>
            <a:ext cx="1625600" cy="646331"/>
          </a:xfrm>
          <a:prstGeom prst="rect">
            <a:avLst/>
          </a:prstGeom>
          <a:noFill/>
        </p:spPr>
        <p:txBody>
          <a:bodyPr wrap="square" lIns="0" tIns="0" rIns="0" bIns="0" rtlCol="0">
            <a:spAutoFit/>
          </a:bodyPr>
          <a:lstStyle/>
          <a:p>
            <a:pPr algn="r"/>
            <a:r>
              <a:rPr lang="en-US" sz="1400" b="1" dirty="0">
                <a:solidFill>
                  <a:schemeClr val="tx2">
                    <a:lumMod val="50000"/>
                  </a:schemeClr>
                </a:solidFill>
              </a:rPr>
              <a:t>Castaliaz SAP S/4HANA Migration Overview &amp; Approach</a:t>
            </a:r>
          </a:p>
        </p:txBody>
      </p:sp>
      <p:sp>
        <p:nvSpPr>
          <p:cNvPr id="27" name="Oval 26">
            <a:extLst>
              <a:ext uri="{FF2B5EF4-FFF2-40B4-BE49-F238E27FC236}">
                <a16:creationId xmlns:a16="http://schemas.microsoft.com/office/drawing/2014/main" id="{1FF4F399-70A8-4990-BE48-C4EB2EAABFEF}"/>
              </a:ext>
            </a:extLst>
          </p:cNvPr>
          <p:cNvSpPr/>
          <p:nvPr/>
        </p:nvSpPr>
        <p:spPr bwMode="auto">
          <a:xfrm>
            <a:off x="5732462" y="1904165"/>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1</a:t>
            </a:r>
          </a:p>
        </p:txBody>
      </p:sp>
      <p:sp>
        <p:nvSpPr>
          <p:cNvPr id="28" name="Oval 27">
            <a:extLst>
              <a:ext uri="{FF2B5EF4-FFF2-40B4-BE49-F238E27FC236}">
                <a16:creationId xmlns:a16="http://schemas.microsoft.com/office/drawing/2014/main" id="{DB1CA40F-144A-442A-AD12-7AEA7852D698}"/>
              </a:ext>
            </a:extLst>
          </p:cNvPr>
          <p:cNvSpPr/>
          <p:nvPr/>
        </p:nvSpPr>
        <p:spPr bwMode="auto">
          <a:xfrm>
            <a:off x="5732462" y="3689512"/>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3</a:t>
            </a:r>
          </a:p>
        </p:txBody>
      </p:sp>
      <p:sp>
        <p:nvSpPr>
          <p:cNvPr id="29" name="Oval 28">
            <a:extLst>
              <a:ext uri="{FF2B5EF4-FFF2-40B4-BE49-F238E27FC236}">
                <a16:creationId xmlns:a16="http://schemas.microsoft.com/office/drawing/2014/main" id="{D0C22871-F856-4F82-B36D-3CE2C5695EBD}"/>
              </a:ext>
            </a:extLst>
          </p:cNvPr>
          <p:cNvSpPr/>
          <p:nvPr/>
        </p:nvSpPr>
        <p:spPr bwMode="auto">
          <a:xfrm>
            <a:off x="3751580" y="2812729"/>
            <a:ext cx="381000" cy="381000"/>
          </a:xfrm>
          <a:prstGeom prst="ellipse">
            <a:avLst/>
          </a:prstGeom>
          <a:solidFill>
            <a:schemeClr val="accent4"/>
          </a:solidFill>
          <a:ln w="15875" cap="flat">
            <a:noFill/>
            <a:prstDash val="solid"/>
            <a:miter lim="800000"/>
            <a:headEnd/>
            <a:tailEnd/>
          </a:ln>
        </p:spPr>
        <p:txBody>
          <a:bodyPr vert="horz" wrap="square" lIns="0" tIns="0" rIns="0" bIns="0" numCol="1" anchor="ctr" anchorCtr="0" compatLnSpc="1">
            <a:prstTxWarp prst="textNoShape">
              <a:avLst/>
            </a:prstTxWarp>
          </a:bodyPr>
          <a:lstStyle/>
          <a:p>
            <a:pPr marR="0" indent="0" algn="ctr" fontAlgn="base">
              <a:spcBef>
                <a:spcPct val="0"/>
              </a:spcBef>
              <a:spcAft>
                <a:spcPct val="0"/>
              </a:spcAft>
              <a:buClrTx/>
              <a:buSzTx/>
              <a:buFontTx/>
              <a:buNone/>
              <a:tabLst/>
            </a:pPr>
            <a:r>
              <a:rPr lang="en-US" sz="1800" b="1" dirty="0">
                <a:solidFill>
                  <a:schemeClr val="bg1"/>
                </a:solidFill>
                <a:effectLst>
                  <a:outerShdw blurRad="38100" dist="38100" dir="2700000" algn="tl">
                    <a:srgbClr val="000000">
                      <a:alpha val="43137"/>
                    </a:srgbClr>
                  </a:outerShdw>
                </a:effectLst>
              </a:rPr>
              <a:t>2</a:t>
            </a:r>
          </a:p>
        </p:txBody>
      </p:sp>
      <p:sp>
        <p:nvSpPr>
          <p:cNvPr id="30" name="Oval 29">
            <a:extLst>
              <a:ext uri="{FF2B5EF4-FFF2-40B4-BE49-F238E27FC236}">
                <a16:creationId xmlns:a16="http://schemas.microsoft.com/office/drawing/2014/main" id="{C8EF9857-1E47-4AB6-A75B-05BB6AAEBADA}"/>
              </a:ext>
            </a:extLst>
          </p:cNvPr>
          <p:cNvSpPr/>
          <p:nvPr/>
        </p:nvSpPr>
        <p:spPr bwMode="auto">
          <a:xfrm>
            <a:off x="3751580" y="4598076"/>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4</a:t>
            </a:r>
          </a:p>
        </p:txBody>
      </p:sp>
      <p:sp>
        <p:nvSpPr>
          <p:cNvPr id="31" name="Oval 30">
            <a:extLst>
              <a:ext uri="{FF2B5EF4-FFF2-40B4-BE49-F238E27FC236}">
                <a16:creationId xmlns:a16="http://schemas.microsoft.com/office/drawing/2014/main" id="{C6FC7068-F6BD-4A97-88C2-C09F4C320F89}"/>
              </a:ext>
            </a:extLst>
          </p:cNvPr>
          <p:cNvSpPr/>
          <p:nvPr/>
        </p:nvSpPr>
        <p:spPr bwMode="auto">
          <a:xfrm>
            <a:off x="5732462" y="5461772"/>
            <a:ext cx="381000" cy="381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5875" cap="flat">
            <a:noFill/>
            <a:prstDash val="solid"/>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tx2">
                    <a:lumMod val="20000"/>
                    <a:lumOff val="80000"/>
                  </a:schemeClr>
                </a:solidFill>
                <a:effectLst>
                  <a:outerShdw blurRad="38100" dist="38100" dir="2700000" algn="tl">
                    <a:srgbClr val="000000">
                      <a:alpha val="43137"/>
                    </a:srgbClr>
                  </a:outerShdw>
                </a:effectLst>
              </a:rPr>
              <a:t>5</a:t>
            </a:r>
          </a:p>
        </p:txBody>
      </p:sp>
      <p:grpSp>
        <p:nvGrpSpPr>
          <p:cNvPr id="32" name="Group 31">
            <a:extLst>
              <a:ext uri="{FF2B5EF4-FFF2-40B4-BE49-F238E27FC236}">
                <a16:creationId xmlns:a16="http://schemas.microsoft.com/office/drawing/2014/main" id="{A4E3D24F-090A-4BA1-B80D-8C8240A6573E}"/>
              </a:ext>
            </a:extLst>
          </p:cNvPr>
          <p:cNvGrpSpPr/>
          <p:nvPr/>
        </p:nvGrpSpPr>
        <p:grpSpPr>
          <a:xfrm>
            <a:off x="3860799" y="1447801"/>
            <a:ext cx="1292273" cy="1293728"/>
            <a:chOff x="3860799" y="1447801"/>
            <a:chExt cx="1292273" cy="12937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grpSpPr>
        <p:sp>
          <p:nvSpPr>
            <p:cNvPr id="33" name="Freeform 7">
              <a:extLst>
                <a:ext uri="{FF2B5EF4-FFF2-40B4-BE49-F238E27FC236}">
                  <a16:creationId xmlns:a16="http://schemas.microsoft.com/office/drawing/2014/main" id="{830919D4-28C7-4446-AF9D-B67258B4995C}"/>
                </a:ext>
              </a:extLst>
            </p:cNvPr>
            <p:cNvSpPr>
              <a:spLocks/>
            </p:cNvSpPr>
            <p:nvPr/>
          </p:nvSpPr>
          <p:spPr bwMode="auto">
            <a:xfrm>
              <a:off x="3860799" y="144780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
              <a:extLst>
                <a:ext uri="{FF2B5EF4-FFF2-40B4-BE49-F238E27FC236}">
                  <a16:creationId xmlns:a16="http://schemas.microsoft.com/office/drawing/2014/main" id="{5786B22C-C775-46E0-97F2-7819C15B3BFF}"/>
                </a:ext>
              </a:extLst>
            </p:cNvPr>
            <p:cNvSpPr>
              <a:spLocks/>
            </p:cNvSpPr>
            <p:nvPr/>
          </p:nvSpPr>
          <p:spPr bwMode="auto">
            <a:xfrm>
              <a:off x="3955901" y="154301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2AF53E5B-DE79-48BE-AFB5-8F554371C9AA}"/>
                </a:ext>
              </a:extLst>
            </p:cNvPr>
            <p:cNvGrpSpPr/>
            <p:nvPr/>
          </p:nvGrpSpPr>
          <p:grpSpPr>
            <a:xfrm>
              <a:off x="4156070" y="1776370"/>
              <a:ext cx="701730" cy="531814"/>
              <a:chOff x="7881938" y="2397125"/>
              <a:chExt cx="1009650" cy="765175"/>
            </a:xfrm>
            <a:grpFill/>
          </p:grpSpPr>
          <p:sp>
            <p:nvSpPr>
              <p:cNvPr id="36" name="Freeform 7">
                <a:extLst>
                  <a:ext uri="{FF2B5EF4-FFF2-40B4-BE49-F238E27FC236}">
                    <a16:creationId xmlns:a16="http://schemas.microsoft.com/office/drawing/2014/main" id="{26237BFE-4E98-4AF2-A344-F05E21ADDC29}"/>
                  </a:ext>
                </a:extLst>
              </p:cNvPr>
              <p:cNvSpPr>
                <a:spLocks/>
              </p:cNvSpPr>
              <p:nvPr/>
            </p:nvSpPr>
            <p:spPr bwMode="auto">
              <a:xfrm>
                <a:off x="7881938" y="2543175"/>
                <a:ext cx="490538" cy="619125"/>
              </a:xfrm>
              <a:custGeom>
                <a:avLst/>
                <a:gdLst/>
                <a:ahLst/>
                <a:cxnLst>
                  <a:cxn ang="0">
                    <a:pos x="9" y="139"/>
                  </a:cxn>
                  <a:cxn ang="0">
                    <a:pos x="3" y="149"/>
                  </a:cxn>
                  <a:cxn ang="0">
                    <a:pos x="6" y="162"/>
                  </a:cxn>
                  <a:cxn ang="0">
                    <a:pos x="20" y="159"/>
                  </a:cxn>
                  <a:cxn ang="0">
                    <a:pos x="47" y="116"/>
                  </a:cxn>
                  <a:cxn ang="0">
                    <a:pos x="83" y="120"/>
                  </a:cxn>
                  <a:cxn ang="0">
                    <a:pos x="120" y="93"/>
                  </a:cxn>
                  <a:cxn ang="0">
                    <a:pos x="128" y="48"/>
                  </a:cxn>
                  <a:cxn ang="0">
                    <a:pos x="102" y="11"/>
                  </a:cxn>
                  <a:cxn ang="0">
                    <a:pos x="57" y="4"/>
                  </a:cxn>
                  <a:cxn ang="0">
                    <a:pos x="20" y="30"/>
                  </a:cxn>
                  <a:cxn ang="0">
                    <a:pos x="12" y="75"/>
                  </a:cxn>
                  <a:cxn ang="0">
                    <a:pos x="30" y="106"/>
                  </a:cxn>
                  <a:cxn ang="0">
                    <a:pos x="18" y="126"/>
                  </a:cxn>
                </a:cxnLst>
                <a:rect l="0" t="0" r="r" b="b"/>
                <a:pathLst>
                  <a:path w="131" h="165">
                    <a:moveTo>
                      <a:pt x="9" y="139"/>
                    </a:moveTo>
                    <a:cubicBezTo>
                      <a:pt x="3" y="149"/>
                      <a:pt x="3" y="149"/>
                      <a:pt x="3" y="149"/>
                    </a:cubicBezTo>
                    <a:cubicBezTo>
                      <a:pt x="0" y="153"/>
                      <a:pt x="1" y="159"/>
                      <a:pt x="6" y="162"/>
                    </a:cubicBezTo>
                    <a:cubicBezTo>
                      <a:pt x="11" y="165"/>
                      <a:pt x="17" y="164"/>
                      <a:pt x="20" y="159"/>
                    </a:cubicBezTo>
                    <a:cubicBezTo>
                      <a:pt x="47" y="116"/>
                      <a:pt x="47" y="116"/>
                      <a:pt x="47" y="116"/>
                    </a:cubicBezTo>
                    <a:cubicBezTo>
                      <a:pt x="59" y="121"/>
                      <a:pt x="71" y="122"/>
                      <a:pt x="83" y="120"/>
                    </a:cubicBezTo>
                    <a:cubicBezTo>
                      <a:pt x="98" y="116"/>
                      <a:pt x="111" y="107"/>
                      <a:pt x="120" y="93"/>
                    </a:cubicBezTo>
                    <a:cubicBezTo>
                      <a:pt x="129" y="79"/>
                      <a:pt x="131" y="63"/>
                      <a:pt x="128" y="48"/>
                    </a:cubicBezTo>
                    <a:cubicBezTo>
                      <a:pt x="125" y="34"/>
                      <a:pt x="115" y="20"/>
                      <a:pt x="102" y="11"/>
                    </a:cubicBezTo>
                    <a:cubicBezTo>
                      <a:pt x="88" y="3"/>
                      <a:pt x="72" y="0"/>
                      <a:pt x="57" y="4"/>
                    </a:cubicBezTo>
                    <a:cubicBezTo>
                      <a:pt x="42" y="7"/>
                      <a:pt x="28" y="16"/>
                      <a:pt x="20" y="30"/>
                    </a:cubicBezTo>
                    <a:cubicBezTo>
                      <a:pt x="11" y="44"/>
                      <a:pt x="8" y="60"/>
                      <a:pt x="12" y="75"/>
                    </a:cubicBezTo>
                    <a:cubicBezTo>
                      <a:pt x="15" y="86"/>
                      <a:pt x="21" y="97"/>
                      <a:pt x="30" y="106"/>
                    </a:cubicBezTo>
                    <a:cubicBezTo>
                      <a:pt x="18" y="126"/>
                      <a:pt x="18" y="126"/>
                      <a:pt x="18" y="126"/>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63AC40A8-A474-44DB-BBDE-644C7039F506}"/>
                  </a:ext>
                </a:extLst>
              </p:cNvPr>
              <p:cNvSpPr>
                <a:spLocks/>
              </p:cNvSpPr>
              <p:nvPr/>
            </p:nvSpPr>
            <p:spPr bwMode="auto">
              <a:xfrm>
                <a:off x="8039101" y="2674938"/>
                <a:ext cx="214313" cy="212725"/>
              </a:xfrm>
              <a:custGeom>
                <a:avLst/>
                <a:gdLst/>
                <a:ahLst/>
                <a:cxnLst>
                  <a:cxn ang="0">
                    <a:pos x="0" y="0"/>
                  </a:cxn>
                  <a:cxn ang="0">
                    <a:pos x="135" y="0"/>
                  </a:cxn>
                  <a:cxn ang="0">
                    <a:pos x="135" y="134"/>
                  </a:cxn>
                  <a:cxn ang="0">
                    <a:pos x="0" y="134"/>
                  </a:cxn>
                  <a:cxn ang="0">
                    <a:pos x="0" y="0"/>
                  </a:cxn>
                  <a:cxn ang="0">
                    <a:pos x="0" y="0"/>
                  </a:cxn>
                </a:cxnLst>
                <a:rect l="0" t="0" r="r" b="b"/>
                <a:pathLst>
                  <a:path w="135" h="134">
                    <a:moveTo>
                      <a:pt x="0" y="0"/>
                    </a:moveTo>
                    <a:lnTo>
                      <a:pt x="135" y="0"/>
                    </a:lnTo>
                    <a:lnTo>
                      <a:pt x="135" y="134"/>
                    </a:lnTo>
                    <a:lnTo>
                      <a:pt x="0" y="134"/>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Line 9">
                <a:extLst>
                  <a:ext uri="{FF2B5EF4-FFF2-40B4-BE49-F238E27FC236}">
                    <a16:creationId xmlns:a16="http://schemas.microsoft.com/office/drawing/2014/main" id="{E73F1E75-D0FC-43F2-B225-4C955797CFF6}"/>
                  </a:ext>
                </a:extLst>
              </p:cNvPr>
              <p:cNvSpPr>
                <a:spLocks noChangeShapeType="1"/>
              </p:cNvSpPr>
              <p:nvPr/>
            </p:nvSpPr>
            <p:spPr bwMode="auto">
              <a:xfrm>
                <a:off x="8148638" y="2722563"/>
                <a:ext cx="1588" cy="123825"/>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10">
                <a:extLst>
                  <a:ext uri="{FF2B5EF4-FFF2-40B4-BE49-F238E27FC236}">
                    <a16:creationId xmlns:a16="http://schemas.microsoft.com/office/drawing/2014/main" id="{55458276-92EF-41C1-8188-5CB535EB1A9F}"/>
                  </a:ext>
                </a:extLst>
              </p:cNvPr>
              <p:cNvSpPr>
                <a:spLocks noChangeShapeType="1"/>
              </p:cNvSpPr>
              <p:nvPr/>
            </p:nvSpPr>
            <p:spPr bwMode="auto">
              <a:xfrm>
                <a:off x="8080376" y="2782888"/>
                <a:ext cx="127000"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B95AF0F6-91A3-4D7F-A974-127545EA719A}"/>
                  </a:ext>
                </a:extLst>
              </p:cNvPr>
              <p:cNvSpPr>
                <a:spLocks/>
              </p:cNvSpPr>
              <p:nvPr/>
            </p:nvSpPr>
            <p:spPr bwMode="auto">
              <a:xfrm>
                <a:off x="8372476" y="2397125"/>
                <a:ext cx="153988" cy="153987"/>
              </a:xfrm>
              <a:custGeom>
                <a:avLst/>
                <a:gdLst/>
                <a:ahLst/>
                <a:cxnLst>
                  <a:cxn ang="0">
                    <a:pos x="0" y="20"/>
                  </a:cxn>
                  <a:cxn ang="0">
                    <a:pos x="21" y="0"/>
                  </a:cxn>
                  <a:cxn ang="0">
                    <a:pos x="21" y="0"/>
                  </a:cxn>
                  <a:cxn ang="0">
                    <a:pos x="21" y="0"/>
                  </a:cxn>
                  <a:cxn ang="0">
                    <a:pos x="41" y="20"/>
                  </a:cxn>
                  <a:cxn ang="0">
                    <a:pos x="41" y="20"/>
                  </a:cxn>
                  <a:cxn ang="0">
                    <a:pos x="41" y="20"/>
                  </a:cxn>
                  <a:cxn ang="0">
                    <a:pos x="21" y="41"/>
                  </a:cxn>
                  <a:cxn ang="0">
                    <a:pos x="21" y="41"/>
                  </a:cxn>
                  <a:cxn ang="0">
                    <a:pos x="21" y="41"/>
                  </a:cxn>
                  <a:cxn ang="0">
                    <a:pos x="0" y="20"/>
                  </a:cxn>
                  <a:cxn ang="0">
                    <a:pos x="0" y="20"/>
                  </a:cxn>
                </a:cxnLst>
                <a:rect l="0" t="0" r="r" b="b"/>
                <a:pathLst>
                  <a:path w="41" h="41">
                    <a:moveTo>
                      <a:pt x="0" y="20"/>
                    </a:moveTo>
                    <a:cubicBezTo>
                      <a:pt x="0" y="9"/>
                      <a:pt x="9" y="0"/>
                      <a:pt x="21" y="0"/>
                    </a:cubicBezTo>
                    <a:cubicBezTo>
                      <a:pt x="21" y="0"/>
                      <a:pt x="21" y="0"/>
                      <a:pt x="21" y="0"/>
                    </a:cubicBezTo>
                    <a:cubicBezTo>
                      <a:pt x="21" y="0"/>
                      <a:pt x="21" y="0"/>
                      <a:pt x="21" y="0"/>
                    </a:cubicBezTo>
                    <a:cubicBezTo>
                      <a:pt x="32" y="0"/>
                      <a:pt x="41" y="9"/>
                      <a:pt x="41" y="20"/>
                    </a:cubicBezTo>
                    <a:cubicBezTo>
                      <a:pt x="41" y="20"/>
                      <a:pt x="41" y="20"/>
                      <a:pt x="41" y="20"/>
                    </a:cubicBezTo>
                    <a:cubicBezTo>
                      <a:pt x="41" y="20"/>
                      <a:pt x="41" y="20"/>
                      <a:pt x="41" y="20"/>
                    </a:cubicBezTo>
                    <a:cubicBezTo>
                      <a:pt x="41" y="32"/>
                      <a:pt x="32" y="41"/>
                      <a:pt x="21" y="41"/>
                    </a:cubicBezTo>
                    <a:cubicBezTo>
                      <a:pt x="21" y="41"/>
                      <a:pt x="21" y="41"/>
                      <a:pt x="21" y="41"/>
                    </a:cubicBezTo>
                    <a:cubicBezTo>
                      <a:pt x="21" y="41"/>
                      <a:pt x="21" y="41"/>
                      <a:pt x="21" y="41"/>
                    </a:cubicBezTo>
                    <a:cubicBezTo>
                      <a:pt x="9" y="41"/>
                      <a:pt x="0" y="32"/>
                      <a:pt x="0" y="20"/>
                    </a:cubicBezTo>
                    <a:cubicBezTo>
                      <a:pt x="0" y="20"/>
                      <a:pt x="0" y="20"/>
                      <a:pt x="0" y="20"/>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6BE83687-5867-47DC-9F5A-170D1230BF79}"/>
                  </a:ext>
                </a:extLst>
              </p:cNvPr>
              <p:cNvSpPr>
                <a:spLocks/>
              </p:cNvSpPr>
              <p:nvPr/>
            </p:nvSpPr>
            <p:spPr bwMode="auto">
              <a:xfrm>
                <a:off x="8148638" y="2474913"/>
                <a:ext cx="223838" cy="203200"/>
              </a:xfrm>
              <a:custGeom>
                <a:avLst/>
                <a:gdLst/>
                <a:ahLst/>
                <a:cxnLst>
                  <a:cxn ang="0">
                    <a:pos x="0" y="128"/>
                  </a:cxn>
                  <a:cxn ang="0">
                    <a:pos x="0" y="0"/>
                  </a:cxn>
                  <a:cxn ang="0">
                    <a:pos x="141" y="0"/>
                  </a:cxn>
                </a:cxnLst>
                <a:rect l="0" t="0" r="r" b="b"/>
                <a:pathLst>
                  <a:path w="141" h="128">
                    <a:moveTo>
                      <a:pt x="0" y="128"/>
                    </a:moveTo>
                    <a:lnTo>
                      <a:pt x="0" y="0"/>
                    </a:lnTo>
                    <a:lnTo>
                      <a:pt x="141" y="0"/>
                    </a:ln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18ED9992-43C6-47CB-9D4C-5321420BE073}"/>
                  </a:ext>
                </a:extLst>
              </p:cNvPr>
              <p:cNvSpPr>
                <a:spLocks/>
              </p:cNvSpPr>
              <p:nvPr/>
            </p:nvSpPr>
            <p:spPr bwMode="auto">
              <a:xfrm>
                <a:off x="8451851" y="2730500"/>
                <a:ext cx="109538" cy="107950"/>
              </a:xfrm>
              <a:custGeom>
                <a:avLst/>
                <a:gdLst/>
                <a:ahLst/>
                <a:cxnLst>
                  <a:cxn ang="0">
                    <a:pos x="0" y="0"/>
                  </a:cxn>
                  <a:cxn ang="0">
                    <a:pos x="69" y="0"/>
                  </a:cxn>
                  <a:cxn ang="0">
                    <a:pos x="69" y="68"/>
                  </a:cxn>
                  <a:cxn ang="0">
                    <a:pos x="0" y="68"/>
                  </a:cxn>
                  <a:cxn ang="0">
                    <a:pos x="0" y="0"/>
                  </a:cxn>
                  <a:cxn ang="0">
                    <a:pos x="0" y="0"/>
                  </a:cxn>
                </a:cxnLst>
                <a:rect l="0" t="0" r="r" b="b"/>
                <a:pathLst>
                  <a:path w="69" h="68">
                    <a:moveTo>
                      <a:pt x="0" y="0"/>
                    </a:moveTo>
                    <a:lnTo>
                      <a:pt x="69" y="0"/>
                    </a:lnTo>
                    <a:lnTo>
                      <a:pt x="69" y="68"/>
                    </a:lnTo>
                    <a:lnTo>
                      <a:pt x="0" y="68"/>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4">
                <a:extLst>
                  <a:ext uri="{FF2B5EF4-FFF2-40B4-BE49-F238E27FC236}">
                    <a16:creationId xmlns:a16="http://schemas.microsoft.com/office/drawing/2014/main" id="{677E6841-C42A-4EF2-9FDB-13F003C1AAEC}"/>
                  </a:ext>
                </a:extLst>
              </p:cNvPr>
              <p:cNvSpPr>
                <a:spLocks/>
              </p:cNvSpPr>
              <p:nvPr/>
            </p:nvSpPr>
            <p:spPr bwMode="auto">
              <a:xfrm>
                <a:off x="8643938" y="2730500"/>
                <a:ext cx="107950" cy="107950"/>
              </a:xfrm>
              <a:custGeom>
                <a:avLst/>
                <a:gdLst/>
                <a:ahLst/>
                <a:cxnLst>
                  <a:cxn ang="0">
                    <a:pos x="0" y="0"/>
                  </a:cxn>
                  <a:cxn ang="0">
                    <a:pos x="68" y="0"/>
                  </a:cxn>
                  <a:cxn ang="0">
                    <a:pos x="68" y="68"/>
                  </a:cxn>
                  <a:cxn ang="0">
                    <a:pos x="0" y="68"/>
                  </a:cxn>
                  <a:cxn ang="0">
                    <a:pos x="0" y="0"/>
                  </a:cxn>
                  <a:cxn ang="0">
                    <a:pos x="0" y="0"/>
                  </a:cxn>
                </a:cxnLst>
                <a:rect l="0" t="0" r="r" b="b"/>
                <a:pathLst>
                  <a:path w="68" h="68">
                    <a:moveTo>
                      <a:pt x="0" y="0"/>
                    </a:moveTo>
                    <a:lnTo>
                      <a:pt x="68" y="0"/>
                    </a:lnTo>
                    <a:lnTo>
                      <a:pt x="68" y="68"/>
                    </a:lnTo>
                    <a:lnTo>
                      <a:pt x="0" y="68"/>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Line 15">
                <a:extLst>
                  <a:ext uri="{FF2B5EF4-FFF2-40B4-BE49-F238E27FC236}">
                    <a16:creationId xmlns:a16="http://schemas.microsoft.com/office/drawing/2014/main" id="{469DB326-35E0-4D4C-AEF6-02F5DA48F2AB}"/>
                  </a:ext>
                </a:extLst>
              </p:cNvPr>
              <p:cNvSpPr>
                <a:spLocks noChangeShapeType="1"/>
              </p:cNvSpPr>
              <p:nvPr/>
            </p:nvSpPr>
            <p:spPr bwMode="auto">
              <a:xfrm>
                <a:off x="8253413" y="2782888"/>
                <a:ext cx="201613"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Line 16">
                <a:extLst>
                  <a:ext uri="{FF2B5EF4-FFF2-40B4-BE49-F238E27FC236}">
                    <a16:creationId xmlns:a16="http://schemas.microsoft.com/office/drawing/2014/main" id="{092AD1A8-6D17-4262-9652-3A781497EF9C}"/>
                  </a:ext>
                </a:extLst>
              </p:cNvPr>
              <p:cNvSpPr>
                <a:spLocks noChangeShapeType="1"/>
              </p:cNvSpPr>
              <p:nvPr/>
            </p:nvSpPr>
            <p:spPr bwMode="auto">
              <a:xfrm>
                <a:off x="8561388" y="2782888"/>
                <a:ext cx="82550" cy="1587"/>
              </a:xfrm>
              <a:prstGeom prst="line">
                <a:avLst/>
              </a:pr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7">
                <a:extLst>
                  <a:ext uri="{FF2B5EF4-FFF2-40B4-BE49-F238E27FC236}">
                    <a16:creationId xmlns:a16="http://schemas.microsoft.com/office/drawing/2014/main" id="{0F0998E0-98D1-453F-A49B-529B931D709E}"/>
                  </a:ext>
                </a:extLst>
              </p:cNvPr>
              <p:cNvSpPr>
                <a:spLocks/>
              </p:cNvSpPr>
              <p:nvPr/>
            </p:nvSpPr>
            <p:spPr bwMode="auto">
              <a:xfrm>
                <a:off x="8426451" y="2933700"/>
                <a:ext cx="325438" cy="149225"/>
              </a:xfrm>
              <a:custGeom>
                <a:avLst/>
                <a:gdLst/>
                <a:ahLst/>
                <a:cxnLst>
                  <a:cxn ang="0">
                    <a:pos x="0" y="0"/>
                  </a:cxn>
                  <a:cxn ang="0">
                    <a:pos x="205" y="0"/>
                  </a:cxn>
                  <a:cxn ang="0">
                    <a:pos x="205" y="94"/>
                  </a:cxn>
                  <a:cxn ang="0">
                    <a:pos x="0" y="94"/>
                  </a:cxn>
                  <a:cxn ang="0">
                    <a:pos x="0" y="0"/>
                  </a:cxn>
                  <a:cxn ang="0">
                    <a:pos x="0" y="0"/>
                  </a:cxn>
                </a:cxnLst>
                <a:rect l="0" t="0" r="r" b="b"/>
                <a:pathLst>
                  <a:path w="205" h="94">
                    <a:moveTo>
                      <a:pt x="0" y="0"/>
                    </a:moveTo>
                    <a:lnTo>
                      <a:pt x="205" y="0"/>
                    </a:lnTo>
                    <a:lnTo>
                      <a:pt x="205" y="94"/>
                    </a:lnTo>
                    <a:lnTo>
                      <a:pt x="0" y="94"/>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8">
                <a:extLst>
                  <a:ext uri="{FF2B5EF4-FFF2-40B4-BE49-F238E27FC236}">
                    <a16:creationId xmlns:a16="http://schemas.microsoft.com/office/drawing/2014/main" id="{13A16E57-CA9B-4D3E-8E42-0027FCF06830}"/>
                  </a:ext>
                </a:extLst>
              </p:cNvPr>
              <p:cNvSpPr>
                <a:spLocks/>
              </p:cNvSpPr>
              <p:nvPr/>
            </p:nvSpPr>
            <p:spPr bwMode="auto">
              <a:xfrm>
                <a:off x="8751888" y="2782888"/>
                <a:ext cx="139700" cy="220662"/>
              </a:xfrm>
              <a:custGeom>
                <a:avLst/>
                <a:gdLst/>
                <a:ahLst/>
                <a:cxnLst>
                  <a:cxn ang="0">
                    <a:pos x="0" y="0"/>
                  </a:cxn>
                  <a:cxn ang="0">
                    <a:pos x="88" y="0"/>
                  </a:cxn>
                  <a:cxn ang="0">
                    <a:pos x="88" y="139"/>
                  </a:cxn>
                  <a:cxn ang="0">
                    <a:pos x="0" y="139"/>
                  </a:cxn>
                </a:cxnLst>
                <a:rect l="0" t="0" r="r" b="b"/>
                <a:pathLst>
                  <a:path w="88" h="139">
                    <a:moveTo>
                      <a:pt x="0" y="0"/>
                    </a:moveTo>
                    <a:lnTo>
                      <a:pt x="88" y="0"/>
                    </a:lnTo>
                    <a:lnTo>
                      <a:pt x="88" y="139"/>
                    </a:lnTo>
                    <a:lnTo>
                      <a:pt x="0" y="139"/>
                    </a:ln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8" name="Group 47">
            <a:extLst>
              <a:ext uri="{FF2B5EF4-FFF2-40B4-BE49-F238E27FC236}">
                <a16:creationId xmlns:a16="http://schemas.microsoft.com/office/drawing/2014/main" id="{2F8E95F8-2449-4DD2-B0AB-124C9A812190}"/>
              </a:ext>
            </a:extLst>
          </p:cNvPr>
          <p:cNvGrpSpPr/>
          <p:nvPr/>
        </p:nvGrpSpPr>
        <p:grpSpPr>
          <a:xfrm>
            <a:off x="3860801" y="3231913"/>
            <a:ext cx="1292273" cy="1293728"/>
            <a:chOff x="3860801" y="3231912"/>
            <a:chExt cx="1292273" cy="12937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grpSpPr>
        <p:sp>
          <p:nvSpPr>
            <p:cNvPr id="49" name="Freeform 7">
              <a:extLst>
                <a:ext uri="{FF2B5EF4-FFF2-40B4-BE49-F238E27FC236}">
                  <a16:creationId xmlns:a16="http://schemas.microsoft.com/office/drawing/2014/main" id="{9CD53F0A-D374-40CC-B105-C3E9010CB99C}"/>
                </a:ext>
              </a:extLst>
            </p:cNvPr>
            <p:cNvSpPr>
              <a:spLocks/>
            </p:cNvSpPr>
            <p:nvPr/>
          </p:nvSpPr>
          <p:spPr bwMode="auto">
            <a:xfrm>
              <a:off x="3860801" y="3231912"/>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76A3FA73-0C1B-42B6-BE11-7FD77051F6C1}"/>
                </a:ext>
              </a:extLst>
            </p:cNvPr>
            <p:cNvSpPr>
              <a:spLocks/>
            </p:cNvSpPr>
            <p:nvPr/>
          </p:nvSpPr>
          <p:spPr bwMode="auto">
            <a:xfrm>
              <a:off x="3955901" y="332835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7AD19494-AD37-4F1F-B21F-ECAD6BFBC72F}"/>
                </a:ext>
              </a:extLst>
            </p:cNvPr>
            <p:cNvGrpSpPr/>
            <p:nvPr/>
          </p:nvGrpSpPr>
          <p:grpSpPr>
            <a:xfrm>
              <a:off x="4260873" y="3633949"/>
              <a:ext cx="492124" cy="492124"/>
              <a:chOff x="3097213" y="3621088"/>
              <a:chExt cx="625475" cy="625475"/>
            </a:xfrm>
            <a:grpFill/>
          </p:grpSpPr>
          <p:sp>
            <p:nvSpPr>
              <p:cNvPr id="52" name="Freeform 26">
                <a:extLst>
                  <a:ext uri="{FF2B5EF4-FFF2-40B4-BE49-F238E27FC236}">
                    <a16:creationId xmlns:a16="http://schemas.microsoft.com/office/drawing/2014/main" id="{EFC52336-6C8E-49B3-86F3-17CC3A763C4B}"/>
                  </a:ext>
                </a:extLst>
              </p:cNvPr>
              <p:cNvSpPr>
                <a:spLocks noEditPoints="1"/>
              </p:cNvSpPr>
              <p:nvPr/>
            </p:nvSpPr>
            <p:spPr bwMode="auto">
              <a:xfrm>
                <a:off x="3097213" y="3779838"/>
                <a:ext cx="625475" cy="466725"/>
              </a:xfrm>
              <a:custGeom>
                <a:avLst/>
                <a:gdLst/>
                <a:ahLst/>
                <a:cxnLst>
                  <a:cxn ang="0">
                    <a:pos x="70" y="0"/>
                  </a:cxn>
                  <a:cxn ang="0">
                    <a:pos x="4" y="0"/>
                  </a:cxn>
                  <a:cxn ang="0">
                    <a:pos x="0" y="4"/>
                  </a:cxn>
                  <a:cxn ang="0">
                    <a:pos x="0" y="18"/>
                  </a:cxn>
                  <a:cxn ang="0">
                    <a:pos x="4" y="18"/>
                  </a:cxn>
                  <a:cxn ang="0">
                    <a:pos x="4" y="51"/>
                  </a:cxn>
                  <a:cxn ang="0">
                    <a:pos x="9" y="56"/>
                  </a:cxn>
                  <a:cxn ang="0">
                    <a:pos x="66" y="56"/>
                  </a:cxn>
                  <a:cxn ang="0">
                    <a:pos x="70" y="51"/>
                  </a:cxn>
                  <a:cxn ang="0">
                    <a:pos x="70" y="18"/>
                  </a:cxn>
                  <a:cxn ang="0">
                    <a:pos x="75" y="18"/>
                  </a:cxn>
                  <a:cxn ang="0">
                    <a:pos x="75" y="4"/>
                  </a:cxn>
                  <a:cxn ang="0">
                    <a:pos x="70" y="0"/>
                  </a:cxn>
                  <a:cxn ang="0">
                    <a:pos x="33" y="51"/>
                  </a:cxn>
                  <a:cxn ang="0">
                    <a:pos x="9" y="51"/>
                  </a:cxn>
                  <a:cxn ang="0">
                    <a:pos x="9" y="18"/>
                  </a:cxn>
                  <a:cxn ang="0">
                    <a:pos x="33" y="18"/>
                  </a:cxn>
                  <a:cxn ang="0">
                    <a:pos x="33" y="51"/>
                  </a:cxn>
                  <a:cxn ang="0">
                    <a:pos x="33" y="14"/>
                  </a:cxn>
                  <a:cxn ang="0">
                    <a:pos x="4" y="14"/>
                  </a:cxn>
                  <a:cxn ang="0">
                    <a:pos x="4" y="4"/>
                  </a:cxn>
                  <a:cxn ang="0">
                    <a:pos x="33" y="4"/>
                  </a:cxn>
                  <a:cxn ang="0">
                    <a:pos x="33" y="14"/>
                  </a:cxn>
                  <a:cxn ang="0">
                    <a:pos x="66" y="51"/>
                  </a:cxn>
                  <a:cxn ang="0">
                    <a:pos x="42" y="51"/>
                  </a:cxn>
                  <a:cxn ang="0">
                    <a:pos x="42" y="18"/>
                  </a:cxn>
                  <a:cxn ang="0">
                    <a:pos x="66" y="18"/>
                  </a:cxn>
                  <a:cxn ang="0">
                    <a:pos x="66" y="51"/>
                  </a:cxn>
                  <a:cxn ang="0">
                    <a:pos x="70" y="14"/>
                  </a:cxn>
                  <a:cxn ang="0">
                    <a:pos x="42" y="14"/>
                  </a:cxn>
                  <a:cxn ang="0">
                    <a:pos x="42" y="4"/>
                  </a:cxn>
                  <a:cxn ang="0">
                    <a:pos x="70" y="4"/>
                  </a:cxn>
                  <a:cxn ang="0">
                    <a:pos x="70" y="14"/>
                  </a:cxn>
                </a:cxnLst>
                <a:rect l="0" t="0" r="r" b="b"/>
                <a:pathLst>
                  <a:path w="75" h="56">
                    <a:moveTo>
                      <a:pt x="70" y="0"/>
                    </a:moveTo>
                    <a:cubicBezTo>
                      <a:pt x="4" y="0"/>
                      <a:pt x="4" y="0"/>
                      <a:pt x="4" y="0"/>
                    </a:cubicBezTo>
                    <a:cubicBezTo>
                      <a:pt x="2" y="0"/>
                      <a:pt x="0" y="2"/>
                      <a:pt x="0" y="4"/>
                    </a:cubicBezTo>
                    <a:cubicBezTo>
                      <a:pt x="0" y="18"/>
                      <a:pt x="0" y="18"/>
                      <a:pt x="0" y="18"/>
                    </a:cubicBezTo>
                    <a:cubicBezTo>
                      <a:pt x="4" y="18"/>
                      <a:pt x="4" y="18"/>
                      <a:pt x="4" y="18"/>
                    </a:cubicBezTo>
                    <a:cubicBezTo>
                      <a:pt x="4" y="51"/>
                      <a:pt x="4" y="51"/>
                      <a:pt x="4" y="51"/>
                    </a:cubicBezTo>
                    <a:cubicBezTo>
                      <a:pt x="4" y="54"/>
                      <a:pt x="6" y="56"/>
                      <a:pt x="9" y="56"/>
                    </a:cubicBezTo>
                    <a:cubicBezTo>
                      <a:pt x="66" y="56"/>
                      <a:pt x="66" y="56"/>
                      <a:pt x="66" y="56"/>
                    </a:cubicBezTo>
                    <a:cubicBezTo>
                      <a:pt x="68" y="56"/>
                      <a:pt x="70" y="54"/>
                      <a:pt x="70" y="51"/>
                    </a:cubicBezTo>
                    <a:cubicBezTo>
                      <a:pt x="70" y="18"/>
                      <a:pt x="70" y="18"/>
                      <a:pt x="70" y="18"/>
                    </a:cubicBezTo>
                    <a:cubicBezTo>
                      <a:pt x="75" y="18"/>
                      <a:pt x="75" y="18"/>
                      <a:pt x="75" y="18"/>
                    </a:cubicBezTo>
                    <a:cubicBezTo>
                      <a:pt x="75" y="4"/>
                      <a:pt x="75" y="4"/>
                      <a:pt x="75" y="4"/>
                    </a:cubicBezTo>
                    <a:cubicBezTo>
                      <a:pt x="75" y="2"/>
                      <a:pt x="73" y="0"/>
                      <a:pt x="70" y="0"/>
                    </a:cubicBezTo>
                    <a:close/>
                    <a:moveTo>
                      <a:pt x="33" y="51"/>
                    </a:moveTo>
                    <a:cubicBezTo>
                      <a:pt x="9" y="51"/>
                      <a:pt x="9" y="51"/>
                      <a:pt x="9" y="51"/>
                    </a:cubicBezTo>
                    <a:cubicBezTo>
                      <a:pt x="9" y="18"/>
                      <a:pt x="9" y="18"/>
                      <a:pt x="9" y="18"/>
                    </a:cubicBezTo>
                    <a:cubicBezTo>
                      <a:pt x="33" y="18"/>
                      <a:pt x="33" y="18"/>
                      <a:pt x="33" y="18"/>
                    </a:cubicBezTo>
                    <a:lnTo>
                      <a:pt x="33" y="51"/>
                    </a:lnTo>
                    <a:close/>
                    <a:moveTo>
                      <a:pt x="33" y="14"/>
                    </a:moveTo>
                    <a:cubicBezTo>
                      <a:pt x="4" y="14"/>
                      <a:pt x="4" y="14"/>
                      <a:pt x="4" y="14"/>
                    </a:cubicBezTo>
                    <a:cubicBezTo>
                      <a:pt x="4" y="4"/>
                      <a:pt x="4" y="4"/>
                      <a:pt x="4" y="4"/>
                    </a:cubicBezTo>
                    <a:cubicBezTo>
                      <a:pt x="33" y="4"/>
                      <a:pt x="33" y="4"/>
                      <a:pt x="33" y="4"/>
                    </a:cubicBezTo>
                    <a:lnTo>
                      <a:pt x="33" y="14"/>
                    </a:lnTo>
                    <a:close/>
                    <a:moveTo>
                      <a:pt x="66" y="51"/>
                    </a:moveTo>
                    <a:cubicBezTo>
                      <a:pt x="42" y="51"/>
                      <a:pt x="42" y="51"/>
                      <a:pt x="42" y="51"/>
                    </a:cubicBezTo>
                    <a:cubicBezTo>
                      <a:pt x="42" y="18"/>
                      <a:pt x="42" y="18"/>
                      <a:pt x="42" y="18"/>
                    </a:cubicBezTo>
                    <a:cubicBezTo>
                      <a:pt x="66" y="18"/>
                      <a:pt x="66" y="18"/>
                      <a:pt x="66" y="18"/>
                    </a:cubicBezTo>
                    <a:lnTo>
                      <a:pt x="66" y="51"/>
                    </a:lnTo>
                    <a:close/>
                    <a:moveTo>
                      <a:pt x="70" y="14"/>
                    </a:moveTo>
                    <a:cubicBezTo>
                      <a:pt x="42" y="14"/>
                      <a:pt x="42" y="14"/>
                      <a:pt x="42" y="14"/>
                    </a:cubicBezTo>
                    <a:cubicBezTo>
                      <a:pt x="42" y="4"/>
                      <a:pt x="42" y="4"/>
                      <a:pt x="42" y="4"/>
                    </a:cubicBezTo>
                    <a:cubicBezTo>
                      <a:pt x="70" y="4"/>
                      <a:pt x="70" y="4"/>
                      <a:pt x="70" y="4"/>
                    </a:cubicBezTo>
                    <a:lnTo>
                      <a:pt x="70" y="14"/>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7">
                <a:extLst>
                  <a:ext uri="{FF2B5EF4-FFF2-40B4-BE49-F238E27FC236}">
                    <a16:creationId xmlns:a16="http://schemas.microsoft.com/office/drawing/2014/main" id="{9220C3FC-30A7-4AA3-BB76-48C38610403A}"/>
                  </a:ext>
                </a:extLst>
              </p:cNvPr>
              <p:cNvSpPr>
                <a:spLocks noEditPoints="1"/>
              </p:cNvSpPr>
              <p:nvPr/>
            </p:nvSpPr>
            <p:spPr bwMode="auto">
              <a:xfrm>
                <a:off x="3173413" y="3621088"/>
                <a:ext cx="474663" cy="115888"/>
              </a:xfrm>
              <a:custGeom>
                <a:avLst/>
                <a:gdLst/>
                <a:ahLst/>
                <a:cxnLst>
                  <a:cxn ang="0">
                    <a:pos x="9" y="14"/>
                  </a:cxn>
                  <a:cxn ang="0">
                    <a:pos x="28" y="14"/>
                  </a:cxn>
                  <a:cxn ang="0">
                    <a:pos x="28" y="14"/>
                  </a:cxn>
                  <a:cxn ang="0">
                    <a:pos x="28" y="14"/>
                  </a:cxn>
                  <a:cxn ang="0">
                    <a:pos x="28" y="14"/>
                  </a:cxn>
                  <a:cxn ang="0">
                    <a:pos x="47" y="14"/>
                  </a:cxn>
                  <a:cxn ang="0">
                    <a:pos x="57" y="7"/>
                  </a:cxn>
                  <a:cxn ang="0">
                    <a:pos x="47" y="0"/>
                  </a:cxn>
                  <a:cxn ang="0">
                    <a:pos x="33" y="6"/>
                  </a:cxn>
                  <a:cxn ang="0">
                    <a:pos x="28" y="4"/>
                  </a:cxn>
                  <a:cxn ang="0">
                    <a:pos x="23" y="6"/>
                  </a:cxn>
                  <a:cxn ang="0">
                    <a:pos x="9" y="0"/>
                  </a:cxn>
                  <a:cxn ang="0">
                    <a:pos x="0" y="7"/>
                  </a:cxn>
                  <a:cxn ang="0">
                    <a:pos x="9" y="14"/>
                  </a:cxn>
                  <a:cxn ang="0">
                    <a:pos x="47" y="5"/>
                  </a:cxn>
                  <a:cxn ang="0">
                    <a:pos x="52" y="7"/>
                  </a:cxn>
                  <a:cxn ang="0">
                    <a:pos x="47" y="9"/>
                  </a:cxn>
                  <a:cxn ang="0">
                    <a:pos x="36" y="9"/>
                  </a:cxn>
                  <a:cxn ang="0">
                    <a:pos x="36" y="9"/>
                  </a:cxn>
                  <a:cxn ang="0">
                    <a:pos x="47" y="5"/>
                  </a:cxn>
                  <a:cxn ang="0">
                    <a:pos x="9" y="5"/>
                  </a:cxn>
                  <a:cxn ang="0">
                    <a:pos x="20" y="9"/>
                  </a:cxn>
                  <a:cxn ang="0">
                    <a:pos x="20" y="9"/>
                  </a:cxn>
                  <a:cxn ang="0">
                    <a:pos x="9" y="9"/>
                  </a:cxn>
                  <a:cxn ang="0">
                    <a:pos x="5" y="7"/>
                  </a:cxn>
                  <a:cxn ang="0">
                    <a:pos x="9" y="5"/>
                  </a:cxn>
                </a:cxnLst>
                <a:rect l="0" t="0" r="r" b="b"/>
                <a:pathLst>
                  <a:path w="57" h="14">
                    <a:moveTo>
                      <a:pt x="9" y="14"/>
                    </a:moveTo>
                    <a:cubicBezTo>
                      <a:pt x="28" y="14"/>
                      <a:pt x="28" y="14"/>
                      <a:pt x="28" y="14"/>
                    </a:cubicBezTo>
                    <a:cubicBezTo>
                      <a:pt x="28" y="14"/>
                      <a:pt x="28" y="14"/>
                      <a:pt x="28" y="14"/>
                    </a:cubicBezTo>
                    <a:cubicBezTo>
                      <a:pt x="28" y="14"/>
                      <a:pt x="28" y="14"/>
                      <a:pt x="28" y="14"/>
                    </a:cubicBezTo>
                    <a:cubicBezTo>
                      <a:pt x="28" y="14"/>
                      <a:pt x="28" y="14"/>
                      <a:pt x="28" y="14"/>
                    </a:cubicBezTo>
                    <a:cubicBezTo>
                      <a:pt x="47" y="14"/>
                      <a:pt x="47" y="14"/>
                      <a:pt x="47" y="14"/>
                    </a:cubicBezTo>
                    <a:cubicBezTo>
                      <a:pt x="54" y="14"/>
                      <a:pt x="57" y="11"/>
                      <a:pt x="57" y="7"/>
                    </a:cubicBezTo>
                    <a:cubicBezTo>
                      <a:pt x="57" y="3"/>
                      <a:pt x="54" y="0"/>
                      <a:pt x="47" y="0"/>
                    </a:cubicBezTo>
                    <a:cubicBezTo>
                      <a:pt x="41" y="0"/>
                      <a:pt x="36" y="3"/>
                      <a:pt x="33" y="6"/>
                    </a:cubicBezTo>
                    <a:cubicBezTo>
                      <a:pt x="32" y="5"/>
                      <a:pt x="30" y="4"/>
                      <a:pt x="28" y="4"/>
                    </a:cubicBezTo>
                    <a:cubicBezTo>
                      <a:pt x="26" y="4"/>
                      <a:pt x="25" y="5"/>
                      <a:pt x="23" y="6"/>
                    </a:cubicBezTo>
                    <a:cubicBezTo>
                      <a:pt x="20" y="3"/>
                      <a:pt x="15" y="0"/>
                      <a:pt x="9" y="0"/>
                    </a:cubicBezTo>
                    <a:cubicBezTo>
                      <a:pt x="3" y="0"/>
                      <a:pt x="0" y="3"/>
                      <a:pt x="0" y="7"/>
                    </a:cubicBezTo>
                    <a:cubicBezTo>
                      <a:pt x="0" y="11"/>
                      <a:pt x="3" y="14"/>
                      <a:pt x="9" y="14"/>
                    </a:cubicBezTo>
                    <a:close/>
                    <a:moveTo>
                      <a:pt x="47" y="5"/>
                    </a:moveTo>
                    <a:cubicBezTo>
                      <a:pt x="49" y="5"/>
                      <a:pt x="52" y="5"/>
                      <a:pt x="52" y="7"/>
                    </a:cubicBezTo>
                    <a:cubicBezTo>
                      <a:pt x="52" y="9"/>
                      <a:pt x="49" y="9"/>
                      <a:pt x="47" y="9"/>
                    </a:cubicBezTo>
                    <a:cubicBezTo>
                      <a:pt x="36" y="9"/>
                      <a:pt x="36" y="9"/>
                      <a:pt x="36" y="9"/>
                    </a:cubicBezTo>
                    <a:cubicBezTo>
                      <a:pt x="36" y="9"/>
                      <a:pt x="36" y="9"/>
                      <a:pt x="36" y="9"/>
                    </a:cubicBezTo>
                    <a:cubicBezTo>
                      <a:pt x="39" y="7"/>
                      <a:pt x="42" y="5"/>
                      <a:pt x="47" y="5"/>
                    </a:cubicBezTo>
                    <a:close/>
                    <a:moveTo>
                      <a:pt x="9" y="5"/>
                    </a:moveTo>
                    <a:cubicBezTo>
                      <a:pt x="14" y="5"/>
                      <a:pt x="18" y="7"/>
                      <a:pt x="20" y="9"/>
                    </a:cubicBezTo>
                    <a:cubicBezTo>
                      <a:pt x="20" y="9"/>
                      <a:pt x="20" y="9"/>
                      <a:pt x="20" y="9"/>
                    </a:cubicBezTo>
                    <a:cubicBezTo>
                      <a:pt x="9" y="9"/>
                      <a:pt x="9" y="9"/>
                      <a:pt x="9" y="9"/>
                    </a:cubicBezTo>
                    <a:cubicBezTo>
                      <a:pt x="7" y="9"/>
                      <a:pt x="5" y="9"/>
                      <a:pt x="5" y="7"/>
                    </a:cubicBezTo>
                    <a:cubicBezTo>
                      <a:pt x="5" y="5"/>
                      <a:pt x="7" y="5"/>
                      <a:pt x="9" y="5"/>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4" name="Group 53">
            <a:extLst>
              <a:ext uri="{FF2B5EF4-FFF2-40B4-BE49-F238E27FC236}">
                <a16:creationId xmlns:a16="http://schemas.microsoft.com/office/drawing/2014/main" id="{E886AF21-9571-43A5-83FD-59535DF9BF89}"/>
              </a:ext>
            </a:extLst>
          </p:cNvPr>
          <p:cNvGrpSpPr/>
          <p:nvPr/>
        </p:nvGrpSpPr>
        <p:grpSpPr>
          <a:xfrm>
            <a:off x="4752928" y="4139696"/>
            <a:ext cx="1292273" cy="1293728"/>
            <a:chOff x="4752928" y="4139695"/>
            <a:chExt cx="1292273" cy="1293728"/>
          </a:xfrm>
          <a:solidFill>
            <a:schemeClr val="accent1">
              <a:lumMod val="40000"/>
              <a:lumOff val="60000"/>
            </a:schemeClr>
          </a:solidFill>
        </p:grpSpPr>
        <p:sp>
          <p:nvSpPr>
            <p:cNvPr id="55" name="Freeform 7">
              <a:extLst>
                <a:ext uri="{FF2B5EF4-FFF2-40B4-BE49-F238E27FC236}">
                  <a16:creationId xmlns:a16="http://schemas.microsoft.com/office/drawing/2014/main" id="{D01C996F-C042-4223-9640-2DA6311742B5}"/>
                </a:ext>
              </a:extLst>
            </p:cNvPr>
            <p:cNvSpPr>
              <a:spLocks/>
            </p:cNvSpPr>
            <p:nvPr/>
          </p:nvSpPr>
          <p:spPr bwMode="auto">
            <a:xfrm>
              <a:off x="4752928" y="4139695"/>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7">
              <a:extLst>
                <a:ext uri="{FF2B5EF4-FFF2-40B4-BE49-F238E27FC236}">
                  <a16:creationId xmlns:a16="http://schemas.microsoft.com/office/drawing/2014/main" id="{316415ED-DDC3-461B-9581-14B9C46E3BF2}"/>
                </a:ext>
              </a:extLst>
            </p:cNvPr>
            <p:cNvSpPr>
              <a:spLocks/>
            </p:cNvSpPr>
            <p:nvPr/>
          </p:nvSpPr>
          <p:spPr bwMode="auto">
            <a:xfrm>
              <a:off x="4843900" y="4236922"/>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200DE58C-7F3C-4D8A-88C3-D7B07E3ECD59}"/>
              </a:ext>
            </a:extLst>
          </p:cNvPr>
          <p:cNvGrpSpPr/>
          <p:nvPr/>
        </p:nvGrpSpPr>
        <p:grpSpPr>
          <a:xfrm>
            <a:off x="4752928" y="2355583"/>
            <a:ext cx="1292273" cy="1293728"/>
            <a:chOff x="4752928" y="2355583"/>
            <a:chExt cx="1292273" cy="1293728"/>
          </a:xfrm>
        </p:grpSpPr>
        <p:sp>
          <p:nvSpPr>
            <p:cNvPr id="59" name="Freeform 7">
              <a:extLst>
                <a:ext uri="{FF2B5EF4-FFF2-40B4-BE49-F238E27FC236}">
                  <a16:creationId xmlns:a16="http://schemas.microsoft.com/office/drawing/2014/main" id="{308E9636-899F-488B-8E38-E586A56CD4FD}"/>
                </a:ext>
              </a:extLst>
            </p:cNvPr>
            <p:cNvSpPr>
              <a:spLocks/>
            </p:cNvSpPr>
            <p:nvPr/>
          </p:nvSpPr>
          <p:spPr bwMode="auto">
            <a:xfrm>
              <a:off x="4752928" y="2355583"/>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accent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056CB7DC-7F9D-4C30-9865-00EC83FB1014}"/>
                </a:ext>
              </a:extLst>
            </p:cNvPr>
            <p:cNvGrpSpPr/>
            <p:nvPr/>
          </p:nvGrpSpPr>
          <p:grpSpPr>
            <a:xfrm>
              <a:off x="4843900" y="2451576"/>
              <a:ext cx="1102068" cy="1103307"/>
              <a:chOff x="4843900" y="2451576"/>
              <a:chExt cx="1102068" cy="1103307"/>
            </a:xfrm>
          </p:grpSpPr>
          <p:sp>
            <p:nvSpPr>
              <p:cNvPr id="61" name="Freeform 7">
                <a:extLst>
                  <a:ext uri="{FF2B5EF4-FFF2-40B4-BE49-F238E27FC236}">
                    <a16:creationId xmlns:a16="http://schemas.microsoft.com/office/drawing/2014/main" id="{2FE2713D-FC65-4302-924D-590FCCD85971}"/>
                  </a:ext>
                </a:extLst>
              </p:cNvPr>
              <p:cNvSpPr>
                <a:spLocks/>
              </p:cNvSpPr>
              <p:nvPr/>
            </p:nvSpPr>
            <p:spPr bwMode="auto">
              <a:xfrm>
                <a:off x="4843900" y="2451576"/>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solidFill>
                <a:schemeClr val="bg1">
                  <a:lumMod val="9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2" name="Group 61">
                <a:extLst>
                  <a:ext uri="{FF2B5EF4-FFF2-40B4-BE49-F238E27FC236}">
                    <a16:creationId xmlns:a16="http://schemas.microsoft.com/office/drawing/2014/main" id="{7F466C0D-135B-4824-962A-32A53D07D287}"/>
                  </a:ext>
                </a:extLst>
              </p:cNvPr>
              <p:cNvGrpSpPr/>
              <p:nvPr/>
            </p:nvGrpSpPr>
            <p:grpSpPr>
              <a:xfrm>
                <a:off x="5056364" y="2812464"/>
                <a:ext cx="677141" cy="381530"/>
                <a:chOff x="6381750" y="2689225"/>
                <a:chExt cx="1050926" cy="592137"/>
              </a:xfrm>
            </p:grpSpPr>
            <p:sp>
              <p:nvSpPr>
                <p:cNvPr id="63" name="Freeform 35">
                  <a:extLst>
                    <a:ext uri="{FF2B5EF4-FFF2-40B4-BE49-F238E27FC236}">
                      <a16:creationId xmlns:a16="http://schemas.microsoft.com/office/drawing/2014/main" id="{80FC0F89-7763-4A9C-9522-62E70C88FFF0}"/>
                    </a:ext>
                  </a:extLst>
                </p:cNvPr>
                <p:cNvSpPr>
                  <a:spLocks/>
                </p:cNvSpPr>
                <p:nvPr/>
              </p:nvSpPr>
              <p:spPr bwMode="auto">
                <a:xfrm>
                  <a:off x="6381750" y="2708275"/>
                  <a:ext cx="423863" cy="514350"/>
                </a:xfrm>
                <a:custGeom>
                  <a:avLst/>
                  <a:gdLst/>
                  <a:ahLst/>
                  <a:cxnLst>
                    <a:cxn ang="0">
                      <a:pos x="90" y="65"/>
                    </a:cxn>
                    <a:cxn ang="0">
                      <a:pos x="47" y="0"/>
                    </a:cxn>
                    <a:cxn ang="0">
                      <a:pos x="0" y="63"/>
                    </a:cxn>
                    <a:cxn ang="0">
                      <a:pos x="26" y="64"/>
                    </a:cxn>
                    <a:cxn ang="0">
                      <a:pos x="26" y="89"/>
                    </a:cxn>
                    <a:cxn ang="0">
                      <a:pos x="66" y="137"/>
                    </a:cxn>
                    <a:cxn ang="0">
                      <a:pos x="113" y="110"/>
                    </a:cxn>
                    <a:cxn ang="0">
                      <a:pos x="82" y="110"/>
                    </a:cxn>
                    <a:cxn ang="0">
                      <a:pos x="65" y="86"/>
                    </a:cxn>
                    <a:cxn ang="0">
                      <a:pos x="65" y="65"/>
                    </a:cxn>
                  </a:cxnLst>
                  <a:rect l="0" t="0" r="r" b="b"/>
                  <a:pathLst>
                    <a:path w="113" h="137">
                      <a:moveTo>
                        <a:pt x="90" y="65"/>
                      </a:moveTo>
                      <a:cubicBezTo>
                        <a:pt x="47" y="0"/>
                        <a:pt x="47" y="0"/>
                        <a:pt x="47" y="0"/>
                      </a:cubicBezTo>
                      <a:cubicBezTo>
                        <a:pt x="0" y="63"/>
                        <a:pt x="0" y="63"/>
                        <a:pt x="0" y="63"/>
                      </a:cubicBezTo>
                      <a:cubicBezTo>
                        <a:pt x="26" y="64"/>
                        <a:pt x="26" y="64"/>
                        <a:pt x="26" y="64"/>
                      </a:cubicBezTo>
                      <a:cubicBezTo>
                        <a:pt x="26" y="64"/>
                        <a:pt x="26" y="76"/>
                        <a:pt x="26" y="89"/>
                      </a:cubicBezTo>
                      <a:cubicBezTo>
                        <a:pt x="26" y="106"/>
                        <a:pt x="39" y="136"/>
                        <a:pt x="66" y="137"/>
                      </a:cubicBezTo>
                      <a:cubicBezTo>
                        <a:pt x="89" y="137"/>
                        <a:pt x="110" y="120"/>
                        <a:pt x="113" y="110"/>
                      </a:cubicBezTo>
                      <a:cubicBezTo>
                        <a:pt x="113" y="110"/>
                        <a:pt x="86" y="112"/>
                        <a:pt x="82" y="110"/>
                      </a:cubicBezTo>
                      <a:cubicBezTo>
                        <a:pt x="79" y="110"/>
                        <a:pt x="66" y="108"/>
                        <a:pt x="65" y="86"/>
                      </a:cubicBezTo>
                      <a:cubicBezTo>
                        <a:pt x="65" y="65"/>
                        <a:pt x="65" y="65"/>
                        <a:pt x="65" y="65"/>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6">
                  <a:extLst>
                    <a:ext uri="{FF2B5EF4-FFF2-40B4-BE49-F238E27FC236}">
                      <a16:creationId xmlns:a16="http://schemas.microsoft.com/office/drawing/2014/main" id="{D9CD95D8-1236-45BF-8D3F-282D02364023}"/>
                    </a:ext>
                  </a:extLst>
                </p:cNvPr>
                <p:cNvSpPr>
                  <a:spLocks/>
                </p:cNvSpPr>
                <p:nvPr/>
              </p:nvSpPr>
              <p:spPr bwMode="auto">
                <a:xfrm>
                  <a:off x="6719888" y="2689225"/>
                  <a:ext cx="712788" cy="592137"/>
                </a:xfrm>
                <a:custGeom>
                  <a:avLst/>
                  <a:gdLst/>
                  <a:ahLst/>
                  <a:cxnLst>
                    <a:cxn ang="0">
                      <a:pos x="34" y="79"/>
                    </a:cxn>
                    <a:cxn ang="0">
                      <a:pos x="61" y="87"/>
                    </a:cxn>
                    <a:cxn ang="0">
                      <a:pos x="62" y="92"/>
                    </a:cxn>
                    <a:cxn ang="0">
                      <a:pos x="64" y="97"/>
                    </a:cxn>
                    <a:cxn ang="0">
                      <a:pos x="42" y="117"/>
                    </a:cxn>
                    <a:cxn ang="0">
                      <a:pos x="51" y="130"/>
                    </a:cxn>
                    <a:cxn ang="0">
                      <a:pos x="78" y="119"/>
                    </a:cxn>
                    <a:cxn ang="0">
                      <a:pos x="86" y="125"/>
                    </a:cxn>
                    <a:cxn ang="0">
                      <a:pos x="82" y="153"/>
                    </a:cxn>
                    <a:cxn ang="0">
                      <a:pos x="97" y="158"/>
                    </a:cxn>
                    <a:cxn ang="0">
                      <a:pos x="110" y="131"/>
                    </a:cxn>
                    <a:cxn ang="0">
                      <a:pos x="120" y="131"/>
                    </a:cxn>
                    <a:cxn ang="0">
                      <a:pos x="136" y="156"/>
                    </a:cxn>
                    <a:cxn ang="0">
                      <a:pos x="150" y="149"/>
                    </a:cxn>
                    <a:cxn ang="0">
                      <a:pos x="143" y="121"/>
                    </a:cxn>
                    <a:cxn ang="0">
                      <a:pos x="151" y="114"/>
                    </a:cxn>
                    <a:cxn ang="0">
                      <a:pos x="179" y="123"/>
                    </a:cxn>
                    <a:cxn ang="0">
                      <a:pos x="186" y="108"/>
                    </a:cxn>
                    <a:cxn ang="0">
                      <a:pos x="162" y="91"/>
                    </a:cxn>
                    <a:cxn ang="0">
                      <a:pos x="163" y="81"/>
                    </a:cxn>
                    <a:cxn ang="0">
                      <a:pos x="190" y="69"/>
                    </a:cxn>
                    <a:cxn ang="0">
                      <a:pos x="187" y="54"/>
                    </a:cxn>
                    <a:cxn ang="0">
                      <a:pos x="158" y="56"/>
                    </a:cxn>
                    <a:cxn ang="0">
                      <a:pos x="152" y="48"/>
                    </a:cxn>
                    <a:cxn ang="0">
                      <a:pos x="165" y="21"/>
                    </a:cxn>
                    <a:cxn ang="0">
                      <a:pos x="153" y="12"/>
                    </a:cxn>
                    <a:cxn ang="0">
                      <a:pos x="131" y="32"/>
                    </a:cxn>
                    <a:cxn ang="0">
                      <a:pos x="123" y="29"/>
                    </a:cxn>
                    <a:cxn ang="0">
                      <a:pos x="115" y="0"/>
                    </a:cxn>
                    <a:cxn ang="0">
                      <a:pos x="100" y="1"/>
                    </a:cxn>
                    <a:cxn ang="0">
                      <a:pos x="96" y="31"/>
                    </a:cxn>
                    <a:cxn ang="0">
                      <a:pos x="88" y="34"/>
                    </a:cxn>
                    <a:cxn ang="0">
                      <a:pos x="63" y="19"/>
                    </a:cxn>
                    <a:cxn ang="0">
                      <a:pos x="53" y="25"/>
                    </a:cxn>
                    <a:cxn ang="0">
                      <a:pos x="63" y="52"/>
                    </a:cxn>
                    <a:cxn ang="0">
                      <a:pos x="50" y="60"/>
                    </a:cxn>
                    <a:cxn ang="0">
                      <a:pos x="32" y="38"/>
                    </a:cxn>
                    <a:cxn ang="0">
                      <a:pos x="20" y="42"/>
                    </a:cxn>
                    <a:cxn ang="0">
                      <a:pos x="16" y="70"/>
                    </a:cxn>
                    <a:cxn ang="0">
                      <a:pos x="0" y="70"/>
                    </a:cxn>
                  </a:cxnLst>
                  <a:rect l="0" t="0" r="r" b="b"/>
                  <a:pathLst>
                    <a:path w="190" h="158">
                      <a:moveTo>
                        <a:pt x="34" y="79"/>
                      </a:moveTo>
                      <a:cubicBezTo>
                        <a:pt x="61" y="87"/>
                        <a:pt x="61" y="87"/>
                        <a:pt x="61" y="87"/>
                      </a:cubicBezTo>
                      <a:cubicBezTo>
                        <a:pt x="61" y="88"/>
                        <a:pt x="62" y="90"/>
                        <a:pt x="62" y="92"/>
                      </a:cubicBezTo>
                      <a:cubicBezTo>
                        <a:pt x="63" y="93"/>
                        <a:pt x="63" y="95"/>
                        <a:pt x="64" y="97"/>
                      </a:cubicBezTo>
                      <a:cubicBezTo>
                        <a:pt x="42" y="117"/>
                        <a:pt x="42" y="117"/>
                        <a:pt x="42" y="117"/>
                      </a:cubicBezTo>
                      <a:cubicBezTo>
                        <a:pt x="51" y="130"/>
                        <a:pt x="51" y="130"/>
                        <a:pt x="51" y="130"/>
                      </a:cubicBezTo>
                      <a:cubicBezTo>
                        <a:pt x="78" y="119"/>
                        <a:pt x="78" y="119"/>
                        <a:pt x="78" y="119"/>
                      </a:cubicBezTo>
                      <a:cubicBezTo>
                        <a:pt x="80" y="121"/>
                        <a:pt x="83" y="123"/>
                        <a:pt x="86" y="125"/>
                      </a:cubicBezTo>
                      <a:cubicBezTo>
                        <a:pt x="82" y="153"/>
                        <a:pt x="82" y="153"/>
                        <a:pt x="82" y="153"/>
                      </a:cubicBezTo>
                      <a:cubicBezTo>
                        <a:pt x="97" y="158"/>
                        <a:pt x="97" y="158"/>
                        <a:pt x="97" y="158"/>
                      </a:cubicBezTo>
                      <a:cubicBezTo>
                        <a:pt x="110" y="131"/>
                        <a:pt x="110" y="131"/>
                        <a:pt x="110" y="131"/>
                      </a:cubicBezTo>
                      <a:cubicBezTo>
                        <a:pt x="113" y="132"/>
                        <a:pt x="117" y="131"/>
                        <a:pt x="120" y="131"/>
                      </a:cubicBezTo>
                      <a:cubicBezTo>
                        <a:pt x="136" y="156"/>
                        <a:pt x="136" y="156"/>
                        <a:pt x="136" y="156"/>
                      </a:cubicBezTo>
                      <a:cubicBezTo>
                        <a:pt x="150" y="149"/>
                        <a:pt x="150" y="149"/>
                        <a:pt x="150" y="149"/>
                      </a:cubicBezTo>
                      <a:cubicBezTo>
                        <a:pt x="143" y="121"/>
                        <a:pt x="143" y="121"/>
                        <a:pt x="143" y="121"/>
                      </a:cubicBezTo>
                      <a:cubicBezTo>
                        <a:pt x="146" y="119"/>
                        <a:pt x="148" y="117"/>
                        <a:pt x="151" y="114"/>
                      </a:cubicBezTo>
                      <a:cubicBezTo>
                        <a:pt x="179" y="123"/>
                        <a:pt x="179" y="123"/>
                        <a:pt x="179" y="123"/>
                      </a:cubicBezTo>
                      <a:cubicBezTo>
                        <a:pt x="186" y="108"/>
                        <a:pt x="186" y="108"/>
                        <a:pt x="186" y="108"/>
                      </a:cubicBezTo>
                      <a:cubicBezTo>
                        <a:pt x="162" y="91"/>
                        <a:pt x="162" y="91"/>
                        <a:pt x="162" y="91"/>
                      </a:cubicBezTo>
                      <a:cubicBezTo>
                        <a:pt x="163" y="87"/>
                        <a:pt x="163" y="84"/>
                        <a:pt x="163" y="81"/>
                      </a:cubicBezTo>
                      <a:cubicBezTo>
                        <a:pt x="190" y="69"/>
                        <a:pt x="190" y="69"/>
                        <a:pt x="190" y="69"/>
                      </a:cubicBezTo>
                      <a:cubicBezTo>
                        <a:pt x="187" y="54"/>
                        <a:pt x="187" y="54"/>
                        <a:pt x="187" y="54"/>
                      </a:cubicBezTo>
                      <a:cubicBezTo>
                        <a:pt x="158" y="56"/>
                        <a:pt x="158" y="56"/>
                        <a:pt x="158" y="56"/>
                      </a:cubicBezTo>
                      <a:cubicBezTo>
                        <a:pt x="156" y="53"/>
                        <a:pt x="154" y="50"/>
                        <a:pt x="152" y="48"/>
                      </a:cubicBezTo>
                      <a:cubicBezTo>
                        <a:pt x="165" y="21"/>
                        <a:pt x="165" y="21"/>
                        <a:pt x="165" y="21"/>
                      </a:cubicBezTo>
                      <a:cubicBezTo>
                        <a:pt x="153" y="12"/>
                        <a:pt x="153" y="12"/>
                        <a:pt x="153" y="12"/>
                      </a:cubicBezTo>
                      <a:cubicBezTo>
                        <a:pt x="131" y="32"/>
                        <a:pt x="131" y="32"/>
                        <a:pt x="131" y="32"/>
                      </a:cubicBezTo>
                      <a:cubicBezTo>
                        <a:pt x="128" y="31"/>
                        <a:pt x="125" y="30"/>
                        <a:pt x="123" y="29"/>
                      </a:cubicBezTo>
                      <a:cubicBezTo>
                        <a:pt x="115" y="0"/>
                        <a:pt x="115" y="0"/>
                        <a:pt x="115" y="0"/>
                      </a:cubicBezTo>
                      <a:cubicBezTo>
                        <a:pt x="100" y="1"/>
                        <a:pt x="100" y="1"/>
                        <a:pt x="100" y="1"/>
                      </a:cubicBezTo>
                      <a:cubicBezTo>
                        <a:pt x="96" y="31"/>
                        <a:pt x="96" y="31"/>
                        <a:pt x="96" y="31"/>
                      </a:cubicBezTo>
                      <a:cubicBezTo>
                        <a:pt x="93" y="32"/>
                        <a:pt x="90" y="33"/>
                        <a:pt x="88" y="34"/>
                      </a:cubicBezTo>
                      <a:cubicBezTo>
                        <a:pt x="63" y="19"/>
                        <a:pt x="63" y="19"/>
                        <a:pt x="63" y="19"/>
                      </a:cubicBezTo>
                      <a:cubicBezTo>
                        <a:pt x="53" y="25"/>
                        <a:pt x="53" y="25"/>
                        <a:pt x="53" y="25"/>
                      </a:cubicBezTo>
                      <a:cubicBezTo>
                        <a:pt x="63" y="52"/>
                        <a:pt x="63" y="52"/>
                        <a:pt x="63" y="52"/>
                      </a:cubicBezTo>
                      <a:cubicBezTo>
                        <a:pt x="50" y="60"/>
                        <a:pt x="50" y="60"/>
                        <a:pt x="50" y="60"/>
                      </a:cubicBezTo>
                      <a:cubicBezTo>
                        <a:pt x="32" y="38"/>
                        <a:pt x="32" y="38"/>
                        <a:pt x="32" y="38"/>
                      </a:cubicBezTo>
                      <a:cubicBezTo>
                        <a:pt x="28" y="40"/>
                        <a:pt x="24" y="41"/>
                        <a:pt x="20" y="42"/>
                      </a:cubicBezTo>
                      <a:cubicBezTo>
                        <a:pt x="16" y="70"/>
                        <a:pt x="16" y="70"/>
                        <a:pt x="16" y="70"/>
                      </a:cubicBezTo>
                      <a:cubicBezTo>
                        <a:pt x="0" y="70"/>
                        <a:pt x="0" y="70"/>
                        <a:pt x="0" y="70"/>
                      </a:cubicBezTo>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7">
                  <a:extLst>
                    <a:ext uri="{FF2B5EF4-FFF2-40B4-BE49-F238E27FC236}">
                      <a16:creationId xmlns:a16="http://schemas.microsoft.com/office/drawing/2014/main" id="{97DD56C0-7337-4A01-850E-AFB3712D8E81}"/>
                    </a:ext>
                  </a:extLst>
                </p:cNvPr>
                <p:cNvSpPr>
                  <a:spLocks/>
                </p:cNvSpPr>
                <p:nvPr/>
              </p:nvSpPr>
              <p:spPr bwMode="auto">
                <a:xfrm>
                  <a:off x="7042150" y="2884488"/>
                  <a:ext cx="195263" cy="201612"/>
                </a:xfrm>
                <a:custGeom>
                  <a:avLst/>
                  <a:gdLst/>
                  <a:ahLst/>
                  <a:cxnLst>
                    <a:cxn ang="0">
                      <a:pos x="27" y="54"/>
                    </a:cxn>
                    <a:cxn ang="0">
                      <a:pos x="0" y="28"/>
                    </a:cxn>
                    <a:cxn ang="0">
                      <a:pos x="26" y="0"/>
                    </a:cxn>
                    <a:cxn ang="0">
                      <a:pos x="52" y="27"/>
                    </a:cxn>
                    <a:cxn ang="0">
                      <a:pos x="27" y="54"/>
                    </a:cxn>
                  </a:cxnLst>
                  <a:rect l="0" t="0" r="r" b="b"/>
                  <a:pathLst>
                    <a:path w="52" h="54">
                      <a:moveTo>
                        <a:pt x="27" y="54"/>
                      </a:moveTo>
                      <a:cubicBezTo>
                        <a:pt x="12" y="54"/>
                        <a:pt x="1" y="42"/>
                        <a:pt x="0" y="28"/>
                      </a:cubicBezTo>
                      <a:cubicBezTo>
                        <a:pt x="0" y="13"/>
                        <a:pt x="11" y="1"/>
                        <a:pt x="26" y="0"/>
                      </a:cubicBezTo>
                      <a:cubicBezTo>
                        <a:pt x="40" y="0"/>
                        <a:pt x="51" y="12"/>
                        <a:pt x="52" y="27"/>
                      </a:cubicBezTo>
                      <a:cubicBezTo>
                        <a:pt x="52" y="41"/>
                        <a:pt x="41" y="53"/>
                        <a:pt x="27" y="54"/>
                      </a:cubicBezTo>
                      <a:close/>
                    </a:path>
                  </a:pathLst>
                </a:custGeom>
                <a:no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6" name="Group 65">
            <a:extLst>
              <a:ext uri="{FF2B5EF4-FFF2-40B4-BE49-F238E27FC236}">
                <a16:creationId xmlns:a16="http://schemas.microsoft.com/office/drawing/2014/main" id="{F4DCD533-FCC4-41B8-8257-669AF81C34FF}"/>
              </a:ext>
            </a:extLst>
          </p:cNvPr>
          <p:cNvGrpSpPr/>
          <p:nvPr/>
        </p:nvGrpSpPr>
        <p:grpSpPr>
          <a:xfrm>
            <a:off x="3860800" y="5000522"/>
            <a:ext cx="1292273" cy="1293728"/>
            <a:chOff x="3860800" y="5000521"/>
            <a:chExt cx="1292273" cy="12937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grpSpPr>
        <p:sp>
          <p:nvSpPr>
            <p:cNvPr id="67" name="Freeform 7">
              <a:extLst>
                <a:ext uri="{FF2B5EF4-FFF2-40B4-BE49-F238E27FC236}">
                  <a16:creationId xmlns:a16="http://schemas.microsoft.com/office/drawing/2014/main" id="{CA820A29-353C-4B5A-8DC8-D68F3D511CBF}"/>
                </a:ext>
              </a:extLst>
            </p:cNvPr>
            <p:cNvSpPr>
              <a:spLocks/>
            </p:cNvSpPr>
            <p:nvPr/>
          </p:nvSpPr>
          <p:spPr bwMode="auto">
            <a:xfrm>
              <a:off x="3860800" y="5000521"/>
              <a:ext cx="1292273" cy="1293728"/>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
              <a:extLst>
                <a:ext uri="{FF2B5EF4-FFF2-40B4-BE49-F238E27FC236}">
                  <a16:creationId xmlns:a16="http://schemas.microsoft.com/office/drawing/2014/main" id="{BC82A823-DAAE-4A30-B88A-22BEFCC58C28}"/>
                </a:ext>
              </a:extLst>
            </p:cNvPr>
            <p:cNvSpPr>
              <a:spLocks/>
            </p:cNvSpPr>
            <p:nvPr/>
          </p:nvSpPr>
          <p:spPr bwMode="auto">
            <a:xfrm>
              <a:off x="3955901" y="5100618"/>
              <a:ext cx="1102068" cy="1103307"/>
            </a:xfrm>
            <a:custGeom>
              <a:avLst/>
              <a:gdLst/>
              <a:ahLst/>
              <a:cxnLst>
                <a:cxn ang="0">
                  <a:pos x="229" y="354"/>
                </a:cxn>
                <a:cxn ang="0">
                  <a:pos x="147" y="354"/>
                </a:cxn>
                <a:cxn ang="0">
                  <a:pos x="22" y="229"/>
                </a:cxn>
                <a:cxn ang="0">
                  <a:pos x="22" y="147"/>
                </a:cxn>
                <a:cxn ang="0">
                  <a:pos x="147" y="22"/>
                </a:cxn>
                <a:cxn ang="0">
                  <a:pos x="229" y="22"/>
                </a:cxn>
                <a:cxn ang="0">
                  <a:pos x="354" y="147"/>
                </a:cxn>
                <a:cxn ang="0">
                  <a:pos x="354" y="229"/>
                </a:cxn>
                <a:cxn ang="0">
                  <a:pos x="229" y="354"/>
                </a:cxn>
              </a:cxnLst>
              <a:rect l="0" t="0" r="r" b="b"/>
              <a:pathLst>
                <a:path w="376" h="376">
                  <a:moveTo>
                    <a:pt x="229" y="354"/>
                  </a:moveTo>
                  <a:cubicBezTo>
                    <a:pt x="206" y="376"/>
                    <a:pt x="170" y="376"/>
                    <a:pt x="147" y="354"/>
                  </a:cubicBezTo>
                  <a:cubicBezTo>
                    <a:pt x="22" y="229"/>
                    <a:pt x="22" y="229"/>
                    <a:pt x="22" y="229"/>
                  </a:cubicBezTo>
                  <a:cubicBezTo>
                    <a:pt x="0" y="206"/>
                    <a:pt x="0" y="170"/>
                    <a:pt x="22" y="147"/>
                  </a:cubicBezTo>
                  <a:cubicBezTo>
                    <a:pt x="147" y="22"/>
                    <a:pt x="147" y="22"/>
                    <a:pt x="147" y="22"/>
                  </a:cubicBezTo>
                  <a:cubicBezTo>
                    <a:pt x="170" y="0"/>
                    <a:pt x="206" y="0"/>
                    <a:pt x="229" y="22"/>
                  </a:cubicBezTo>
                  <a:cubicBezTo>
                    <a:pt x="354" y="147"/>
                    <a:pt x="354" y="147"/>
                    <a:pt x="354" y="147"/>
                  </a:cubicBezTo>
                  <a:cubicBezTo>
                    <a:pt x="376" y="170"/>
                    <a:pt x="376" y="206"/>
                    <a:pt x="354" y="229"/>
                  </a:cubicBezTo>
                  <a:lnTo>
                    <a:pt x="229" y="354"/>
                  </a:lnTo>
                  <a:close/>
                </a:path>
              </a:pathLst>
            </a:custGeom>
            <a:grp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9" name="Group 68">
              <a:extLst>
                <a:ext uri="{FF2B5EF4-FFF2-40B4-BE49-F238E27FC236}">
                  <a16:creationId xmlns:a16="http://schemas.microsoft.com/office/drawing/2014/main" id="{0AD0ED98-9008-423C-9466-1A6DBAFB5D62}"/>
                </a:ext>
              </a:extLst>
            </p:cNvPr>
            <p:cNvGrpSpPr/>
            <p:nvPr/>
          </p:nvGrpSpPr>
          <p:grpSpPr>
            <a:xfrm>
              <a:off x="4200525" y="5325113"/>
              <a:ext cx="686956" cy="720087"/>
              <a:chOff x="-3419475" y="3797300"/>
              <a:chExt cx="3719513" cy="3898901"/>
            </a:xfrm>
            <a:grpFill/>
          </p:grpSpPr>
          <p:sp>
            <p:nvSpPr>
              <p:cNvPr id="70" name="Freeform 41">
                <a:extLst>
                  <a:ext uri="{FF2B5EF4-FFF2-40B4-BE49-F238E27FC236}">
                    <a16:creationId xmlns:a16="http://schemas.microsoft.com/office/drawing/2014/main" id="{2616B6F0-ED8E-4E9D-A53A-5F58A6113540}"/>
                  </a:ext>
                </a:extLst>
              </p:cNvPr>
              <p:cNvSpPr>
                <a:spLocks/>
              </p:cNvSpPr>
              <p:nvPr/>
            </p:nvSpPr>
            <p:spPr bwMode="auto">
              <a:xfrm>
                <a:off x="-2039938" y="3797300"/>
                <a:ext cx="646113" cy="809625"/>
              </a:xfrm>
              <a:custGeom>
                <a:avLst/>
                <a:gdLst/>
                <a:ahLst/>
                <a:cxnLst>
                  <a:cxn ang="0">
                    <a:pos x="85" y="216"/>
                  </a:cxn>
                  <a:cxn ang="0">
                    <a:pos x="172" y="98"/>
                  </a:cxn>
                  <a:cxn ang="0">
                    <a:pos x="85" y="0"/>
                  </a:cxn>
                  <a:cxn ang="0">
                    <a:pos x="0" y="98"/>
                  </a:cxn>
                  <a:cxn ang="0">
                    <a:pos x="85" y="216"/>
                  </a:cxn>
                </a:cxnLst>
                <a:rect l="0" t="0" r="r" b="b"/>
                <a:pathLst>
                  <a:path w="172" h="216">
                    <a:moveTo>
                      <a:pt x="85" y="216"/>
                    </a:moveTo>
                    <a:cubicBezTo>
                      <a:pt x="138" y="216"/>
                      <a:pt x="172" y="152"/>
                      <a:pt x="172" y="98"/>
                    </a:cubicBezTo>
                    <a:cubicBezTo>
                      <a:pt x="172" y="43"/>
                      <a:pt x="132" y="0"/>
                      <a:pt x="85" y="0"/>
                    </a:cubicBezTo>
                    <a:cubicBezTo>
                      <a:pt x="38" y="0"/>
                      <a:pt x="0" y="43"/>
                      <a:pt x="0" y="98"/>
                    </a:cubicBezTo>
                    <a:cubicBezTo>
                      <a:pt x="0" y="152"/>
                      <a:pt x="34" y="216"/>
                      <a:pt x="85" y="216"/>
                    </a:cubicBez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42">
                <a:extLst>
                  <a:ext uri="{FF2B5EF4-FFF2-40B4-BE49-F238E27FC236}">
                    <a16:creationId xmlns:a16="http://schemas.microsoft.com/office/drawing/2014/main" id="{51713C0C-5D9E-4615-8CE6-3E62D3824EB5}"/>
                  </a:ext>
                </a:extLst>
              </p:cNvPr>
              <p:cNvSpPr>
                <a:spLocks/>
              </p:cNvSpPr>
              <p:nvPr/>
            </p:nvSpPr>
            <p:spPr bwMode="auto">
              <a:xfrm>
                <a:off x="-3103563" y="4532313"/>
                <a:ext cx="2668588" cy="3163888"/>
              </a:xfrm>
              <a:custGeom>
                <a:avLst/>
                <a:gdLst/>
                <a:ahLst/>
                <a:cxnLst>
                  <a:cxn ang="0">
                    <a:pos x="496" y="569"/>
                  </a:cxn>
                  <a:cxn ang="0">
                    <a:pos x="496" y="173"/>
                  </a:cxn>
                  <a:cxn ang="0">
                    <a:pos x="712" y="173"/>
                  </a:cxn>
                  <a:cxn ang="0">
                    <a:pos x="712" y="65"/>
                  </a:cxn>
                  <a:cxn ang="0">
                    <a:pos x="440" y="65"/>
                  </a:cxn>
                  <a:cxn ang="0">
                    <a:pos x="389" y="205"/>
                  </a:cxn>
                  <a:cxn ang="0">
                    <a:pos x="389" y="113"/>
                  </a:cxn>
                  <a:cxn ang="0">
                    <a:pos x="378" y="92"/>
                  </a:cxn>
                  <a:cxn ang="0">
                    <a:pos x="389" y="65"/>
                  </a:cxn>
                  <a:cxn ang="0">
                    <a:pos x="345" y="65"/>
                  </a:cxn>
                  <a:cxn ang="0">
                    <a:pos x="357" y="92"/>
                  </a:cxn>
                  <a:cxn ang="0">
                    <a:pos x="345" y="113"/>
                  </a:cxn>
                  <a:cxn ang="0">
                    <a:pos x="345" y="205"/>
                  </a:cxn>
                  <a:cxn ang="0">
                    <a:pos x="294" y="65"/>
                  </a:cxn>
                  <a:cxn ang="0">
                    <a:pos x="109" y="65"/>
                  </a:cxn>
                  <a:cxn ang="0">
                    <a:pos x="109" y="0"/>
                  </a:cxn>
                  <a:cxn ang="0">
                    <a:pos x="0" y="0"/>
                  </a:cxn>
                  <a:cxn ang="0">
                    <a:pos x="0" y="119"/>
                  </a:cxn>
                  <a:cxn ang="0">
                    <a:pos x="54" y="173"/>
                  </a:cxn>
                  <a:cxn ang="0">
                    <a:pos x="238" y="173"/>
                  </a:cxn>
                  <a:cxn ang="0">
                    <a:pos x="238" y="790"/>
                  </a:cxn>
                  <a:cxn ang="0">
                    <a:pos x="291" y="844"/>
                  </a:cxn>
                  <a:cxn ang="0">
                    <a:pos x="345" y="790"/>
                  </a:cxn>
                  <a:cxn ang="0">
                    <a:pos x="345" y="432"/>
                  </a:cxn>
                  <a:cxn ang="0">
                    <a:pos x="389" y="432"/>
                  </a:cxn>
                  <a:cxn ang="0">
                    <a:pos x="389" y="790"/>
                  </a:cxn>
                  <a:cxn ang="0">
                    <a:pos x="442" y="844"/>
                  </a:cxn>
                  <a:cxn ang="0">
                    <a:pos x="496" y="790"/>
                  </a:cxn>
                  <a:cxn ang="0">
                    <a:pos x="496" y="682"/>
                  </a:cxn>
                </a:cxnLst>
                <a:rect l="0" t="0" r="r" b="b"/>
                <a:pathLst>
                  <a:path w="712" h="844">
                    <a:moveTo>
                      <a:pt x="496" y="569"/>
                    </a:moveTo>
                    <a:cubicBezTo>
                      <a:pt x="496" y="173"/>
                      <a:pt x="496" y="173"/>
                      <a:pt x="496" y="173"/>
                    </a:cubicBezTo>
                    <a:cubicBezTo>
                      <a:pt x="712" y="173"/>
                      <a:pt x="712" y="173"/>
                      <a:pt x="712" y="173"/>
                    </a:cubicBezTo>
                    <a:cubicBezTo>
                      <a:pt x="712" y="65"/>
                      <a:pt x="712" y="65"/>
                      <a:pt x="712" y="65"/>
                    </a:cubicBezTo>
                    <a:cubicBezTo>
                      <a:pt x="440" y="65"/>
                      <a:pt x="440" y="65"/>
                      <a:pt x="440" y="65"/>
                    </a:cubicBezTo>
                    <a:cubicBezTo>
                      <a:pt x="389" y="205"/>
                      <a:pt x="389" y="205"/>
                      <a:pt x="389" y="205"/>
                    </a:cubicBezTo>
                    <a:cubicBezTo>
                      <a:pt x="389" y="113"/>
                      <a:pt x="389" y="113"/>
                      <a:pt x="389" y="113"/>
                    </a:cubicBezTo>
                    <a:cubicBezTo>
                      <a:pt x="378" y="92"/>
                      <a:pt x="378" y="92"/>
                      <a:pt x="378" y="92"/>
                    </a:cubicBezTo>
                    <a:cubicBezTo>
                      <a:pt x="389" y="65"/>
                      <a:pt x="389" y="65"/>
                      <a:pt x="389" y="65"/>
                    </a:cubicBezTo>
                    <a:cubicBezTo>
                      <a:pt x="345" y="65"/>
                      <a:pt x="345" y="65"/>
                      <a:pt x="345" y="65"/>
                    </a:cubicBezTo>
                    <a:cubicBezTo>
                      <a:pt x="357" y="92"/>
                      <a:pt x="357" y="92"/>
                      <a:pt x="357" y="92"/>
                    </a:cubicBezTo>
                    <a:cubicBezTo>
                      <a:pt x="345" y="113"/>
                      <a:pt x="345" y="113"/>
                      <a:pt x="345" y="113"/>
                    </a:cubicBezTo>
                    <a:cubicBezTo>
                      <a:pt x="345" y="205"/>
                      <a:pt x="345" y="205"/>
                      <a:pt x="345" y="205"/>
                    </a:cubicBezTo>
                    <a:cubicBezTo>
                      <a:pt x="294" y="65"/>
                      <a:pt x="294" y="65"/>
                      <a:pt x="294" y="65"/>
                    </a:cubicBezTo>
                    <a:cubicBezTo>
                      <a:pt x="109" y="65"/>
                      <a:pt x="109" y="65"/>
                      <a:pt x="109" y="65"/>
                    </a:cubicBezTo>
                    <a:cubicBezTo>
                      <a:pt x="109" y="0"/>
                      <a:pt x="109" y="0"/>
                      <a:pt x="109" y="0"/>
                    </a:cubicBezTo>
                    <a:cubicBezTo>
                      <a:pt x="0" y="0"/>
                      <a:pt x="0" y="0"/>
                      <a:pt x="0" y="0"/>
                    </a:cubicBezTo>
                    <a:cubicBezTo>
                      <a:pt x="0" y="119"/>
                      <a:pt x="0" y="119"/>
                      <a:pt x="0" y="119"/>
                    </a:cubicBezTo>
                    <a:cubicBezTo>
                      <a:pt x="0" y="148"/>
                      <a:pt x="24" y="173"/>
                      <a:pt x="54" y="173"/>
                    </a:cubicBezTo>
                    <a:cubicBezTo>
                      <a:pt x="238" y="173"/>
                      <a:pt x="238" y="173"/>
                      <a:pt x="238" y="173"/>
                    </a:cubicBezTo>
                    <a:cubicBezTo>
                      <a:pt x="238" y="790"/>
                      <a:pt x="238" y="790"/>
                      <a:pt x="238" y="790"/>
                    </a:cubicBezTo>
                    <a:cubicBezTo>
                      <a:pt x="238" y="820"/>
                      <a:pt x="262" y="844"/>
                      <a:pt x="291" y="844"/>
                    </a:cubicBezTo>
                    <a:cubicBezTo>
                      <a:pt x="321" y="844"/>
                      <a:pt x="345" y="820"/>
                      <a:pt x="345" y="790"/>
                    </a:cubicBezTo>
                    <a:cubicBezTo>
                      <a:pt x="345" y="432"/>
                      <a:pt x="345" y="432"/>
                      <a:pt x="345" y="432"/>
                    </a:cubicBezTo>
                    <a:cubicBezTo>
                      <a:pt x="389" y="432"/>
                      <a:pt x="389" y="432"/>
                      <a:pt x="389" y="432"/>
                    </a:cubicBezTo>
                    <a:cubicBezTo>
                      <a:pt x="389" y="790"/>
                      <a:pt x="389" y="790"/>
                      <a:pt x="389" y="790"/>
                    </a:cubicBezTo>
                    <a:cubicBezTo>
                      <a:pt x="389" y="820"/>
                      <a:pt x="413" y="844"/>
                      <a:pt x="442" y="844"/>
                    </a:cubicBezTo>
                    <a:cubicBezTo>
                      <a:pt x="473" y="844"/>
                      <a:pt x="496" y="820"/>
                      <a:pt x="496" y="790"/>
                    </a:cubicBezTo>
                    <a:cubicBezTo>
                      <a:pt x="496" y="682"/>
                      <a:pt x="496" y="682"/>
                      <a:pt x="496" y="682"/>
                    </a:cubicBezTo>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43">
                <a:extLst>
                  <a:ext uri="{FF2B5EF4-FFF2-40B4-BE49-F238E27FC236}">
                    <a16:creationId xmlns:a16="http://schemas.microsoft.com/office/drawing/2014/main" id="{91FB20BE-B9D5-44DE-8187-C40A202A02FD}"/>
                  </a:ext>
                </a:extLst>
              </p:cNvPr>
              <p:cNvSpPr>
                <a:spLocks/>
              </p:cNvSpPr>
              <p:nvPr/>
            </p:nvSpPr>
            <p:spPr bwMode="auto">
              <a:xfrm>
                <a:off x="-3419475" y="3797300"/>
                <a:ext cx="1050925" cy="569913"/>
              </a:xfrm>
              <a:custGeom>
                <a:avLst/>
                <a:gdLst/>
                <a:ahLst/>
                <a:cxnLst>
                  <a:cxn ang="0">
                    <a:pos x="662" y="359"/>
                  </a:cxn>
                  <a:cxn ang="0">
                    <a:pos x="329" y="0"/>
                  </a:cxn>
                  <a:cxn ang="0">
                    <a:pos x="0" y="359"/>
                  </a:cxn>
                  <a:cxn ang="0">
                    <a:pos x="662" y="359"/>
                  </a:cxn>
                  <a:cxn ang="0">
                    <a:pos x="662" y="359"/>
                  </a:cxn>
                  <a:cxn ang="0">
                    <a:pos x="662" y="359"/>
                  </a:cxn>
                </a:cxnLst>
                <a:rect l="0" t="0" r="r" b="b"/>
                <a:pathLst>
                  <a:path w="662" h="359">
                    <a:moveTo>
                      <a:pt x="662" y="359"/>
                    </a:moveTo>
                    <a:lnTo>
                      <a:pt x="329" y="0"/>
                    </a:lnTo>
                    <a:lnTo>
                      <a:pt x="0" y="359"/>
                    </a:lnTo>
                    <a:lnTo>
                      <a:pt x="662" y="359"/>
                    </a:lnTo>
                    <a:lnTo>
                      <a:pt x="662" y="359"/>
                    </a:lnTo>
                    <a:lnTo>
                      <a:pt x="662" y="359"/>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44">
                <a:extLst>
                  <a:ext uri="{FF2B5EF4-FFF2-40B4-BE49-F238E27FC236}">
                    <a16:creationId xmlns:a16="http://schemas.microsoft.com/office/drawing/2014/main" id="{55BC7571-8030-42C0-BB42-B96F694CC357}"/>
                  </a:ext>
                </a:extLst>
              </p:cNvPr>
              <p:cNvSpPr>
                <a:spLocks/>
              </p:cNvSpPr>
              <p:nvPr/>
            </p:nvSpPr>
            <p:spPr bwMode="auto">
              <a:xfrm>
                <a:off x="-269875" y="4457700"/>
                <a:ext cx="569913" cy="1049338"/>
              </a:xfrm>
              <a:custGeom>
                <a:avLst/>
                <a:gdLst/>
                <a:ahLst/>
                <a:cxnLst>
                  <a:cxn ang="0">
                    <a:pos x="0" y="0"/>
                  </a:cxn>
                  <a:cxn ang="0">
                    <a:pos x="0" y="661"/>
                  </a:cxn>
                  <a:cxn ang="0">
                    <a:pos x="359" y="330"/>
                  </a:cxn>
                  <a:cxn ang="0">
                    <a:pos x="0" y="0"/>
                  </a:cxn>
                  <a:cxn ang="0">
                    <a:pos x="0" y="0"/>
                  </a:cxn>
                  <a:cxn ang="0">
                    <a:pos x="0" y="0"/>
                  </a:cxn>
                </a:cxnLst>
                <a:rect l="0" t="0" r="r" b="b"/>
                <a:pathLst>
                  <a:path w="359" h="661">
                    <a:moveTo>
                      <a:pt x="0" y="0"/>
                    </a:moveTo>
                    <a:lnTo>
                      <a:pt x="0" y="661"/>
                    </a:lnTo>
                    <a:lnTo>
                      <a:pt x="359" y="330"/>
                    </a:lnTo>
                    <a:lnTo>
                      <a:pt x="0" y="0"/>
                    </a:lnTo>
                    <a:lnTo>
                      <a:pt x="0" y="0"/>
                    </a:lnTo>
                    <a:lnTo>
                      <a:pt x="0" y="0"/>
                    </a:lnTo>
                    <a:close/>
                  </a:path>
                </a:pathLst>
              </a:custGeom>
              <a:grpFill/>
              <a:ln w="12700" cap="rnd">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75" name="Picture 74">
            <a:extLst>
              <a:ext uri="{FF2B5EF4-FFF2-40B4-BE49-F238E27FC236}">
                <a16:creationId xmlns:a16="http://schemas.microsoft.com/office/drawing/2014/main" id="{A67E5D0C-B426-42DD-A9CB-E2D5D21AF11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56366" y="4478324"/>
            <a:ext cx="676096" cy="676096"/>
          </a:xfrm>
          <a:prstGeom prst="rect">
            <a:avLst/>
          </a:prstGeom>
          <a:solidFill>
            <a:schemeClr val="accent1">
              <a:lumMod val="40000"/>
              <a:lumOff val="60000"/>
            </a:schemeClr>
          </a:solidFill>
        </p:spPr>
      </p:pic>
    </p:spTree>
    <p:extLst>
      <p:ext uri="{BB962C8B-B14F-4D97-AF65-F5344CB8AC3E}">
        <p14:creationId xmlns:p14="http://schemas.microsoft.com/office/powerpoint/2010/main" val="88543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SAP S/4 HANA </a:t>
            </a:r>
            <a:br>
              <a:rPr lang="en-IN" dirty="0"/>
            </a:br>
            <a:r>
              <a:rPr lang="en-IN" sz="2000" i="1" dirty="0"/>
              <a:t>Partner Recognition for migration to S/4HANA</a:t>
            </a:r>
          </a:p>
        </p:txBody>
      </p:sp>
      <p:pic>
        <p:nvPicPr>
          <p:cNvPr id="6" name="Picture 5">
            <a:extLst>
              <a:ext uri="{FF2B5EF4-FFF2-40B4-BE49-F238E27FC236}">
                <a16:creationId xmlns:a16="http://schemas.microsoft.com/office/drawing/2014/main" id="{27D9175E-D235-49DA-9C0A-FABA3D1DA4AD}"/>
              </a:ext>
            </a:extLst>
          </p:cNvPr>
          <p:cNvPicPr>
            <a:picLocks noChangeAspect="1"/>
          </p:cNvPicPr>
          <p:nvPr/>
        </p:nvPicPr>
        <p:blipFill>
          <a:blip r:embed="rId2"/>
          <a:stretch>
            <a:fillRect/>
          </a:stretch>
        </p:blipFill>
        <p:spPr>
          <a:xfrm>
            <a:off x="641206" y="1293668"/>
            <a:ext cx="5534025" cy="5314950"/>
          </a:xfrm>
          <a:prstGeom prst="rect">
            <a:avLst/>
          </a:prstGeom>
        </p:spPr>
      </p:pic>
      <p:pic>
        <p:nvPicPr>
          <p:cNvPr id="7" name="Picture 6">
            <a:extLst>
              <a:ext uri="{FF2B5EF4-FFF2-40B4-BE49-F238E27FC236}">
                <a16:creationId xmlns:a16="http://schemas.microsoft.com/office/drawing/2014/main" id="{315AE0A8-62EE-434E-BCFD-2C3B0653F2A8}"/>
              </a:ext>
            </a:extLst>
          </p:cNvPr>
          <p:cNvPicPr>
            <a:picLocks noChangeAspect="1"/>
          </p:cNvPicPr>
          <p:nvPr/>
        </p:nvPicPr>
        <p:blipFill>
          <a:blip r:embed="rId3"/>
          <a:stretch>
            <a:fillRect/>
          </a:stretch>
        </p:blipFill>
        <p:spPr>
          <a:xfrm>
            <a:off x="6026226" y="37302"/>
            <a:ext cx="4604694" cy="6535694"/>
          </a:xfrm>
          <a:prstGeom prst="rect">
            <a:avLst/>
          </a:prstGeom>
        </p:spPr>
      </p:pic>
    </p:spTree>
    <p:extLst>
      <p:ext uri="{BB962C8B-B14F-4D97-AF65-F5344CB8AC3E}">
        <p14:creationId xmlns:p14="http://schemas.microsoft.com/office/powerpoint/2010/main" val="932423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generated with high confidence">
            <a:extLst>
              <a:ext uri="{FF2B5EF4-FFF2-40B4-BE49-F238E27FC236}">
                <a16:creationId xmlns:a16="http://schemas.microsoft.com/office/drawing/2014/main" id="{3C86808A-202C-4E7B-828B-1A27BB4CB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0"/>
            <a:ext cx="7772400" cy="6858000"/>
          </a:xfrm>
          <a:prstGeom prst="rect">
            <a:avLst/>
          </a:prstGeom>
        </p:spPr>
      </p:pic>
      <p:sp>
        <p:nvSpPr>
          <p:cNvPr id="3" name="Rectangle 3">
            <a:extLst>
              <a:ext uri="{FF2B5EF4-FFF2-40B4-BE49-F238E27FC236}">
                <a16:creationId xmlns:a16="http://schemas.microsoft.com/office/drawing/2014/main" id="{4B03D622-F2EE-4500-BA50-DBF990740EE4}"/>
              </a:ext>
            </a:extLst>
          </p:cNvPr>
          <p:cNvSpPr txBox="1">
            <a:spLocks noChangeArrowheads="1"/>
          </p:cNvSpPr>
          <p:nvPr/>
        </p:nvSpPr>
        <p:spPr>
          <a:xfrm>
            <a:off x="6933731" y="5071427"/>
            <a:ext cx="5653549" cy="740432"/>
          </a:xfrm>
          <a:prstGeom prst="rect">
            <a:avLst/>
          </a:prstGeom>
        </p:spPr>
        <p:txBody>
          <a:bodyPr/>
          <a:lstStyle/>
          <a:p>
            <a:pPr fontAlgn="auto">
              <a:lnSpc>
                <a:spcPct val="80000"/>
              </a:lnSpc>
              <a:spcAft>
                <a:spcPts val="0"/>
              </a:spcAft>
              <a:defRPr/>
            </a:pPr>
            <a:r>
              <a:rPr lang="en-US" sz="4000" b="1" dirty="0">
                <a:solidFill>
                  <a:srgbClr val="FF9900"/>
                </a:solidFill>
                <a:latin typeface="Myriad Pro"/>
                <a:ea typeface="+mj-ea"/>
                <a:cs typeface="Myriad Pro"/>
              </a:rPr>
              <a:t>GST Solution Centre </a:t>
            </a:r>
          </a:p>
        </p:txBody>
      </p:sp>
    </p:spTree>
    <p:extLst>
      <p:ext uri="{BB962C8B-B14F-4D97-AF65-F5344CB8AC3E}">
        <p14:creationId xmlns:p14="http://schemas.microsoft.com/office/powerpoint/2010/main" val="339946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text&#10;&#10;Description generated with very high confidence">
            <a:extLst>
              <a:ext uri="{FF2B5EF4-FFF2-40B4-BE49-F238E27FC236}">
                <a16:creationId xmlns:a16="http://schemas.microsoft.com/office/drawing/2014/main" id="{B078DAD0-236B-4A92-AEDD-87664C6CF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12" y="0"/>
            <a:ext cx="4574646" cy="6858000"/>
          </a:xfrm>
          <a:prstGeom prst="rect">
            <a:avLst/>
          </a:prstGeom>
        </p:spPr>
      </p:pic>
      <p:pic>
        <p:nvPicPr>
          <p:cNvPr id="12" name="Picture 11" descr="A screenshot of text&#10;&#10;Description generated with very high confidence">
            <a:extLst>
              <a:ext uri="{FF2B5EF4-FFF2-40B4-BE49-F238E27FC236}">
                <a16:creationId xmlns:a16="http://schemas.microsoft.com/office/drawing/2014/main" id="{4185EDC5-BA30-4304-A856-225624A9E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999" y="0"/>
            <a:ext cx="4574646" cy="6858000"/>
          </a:xfrm>
          <a:prstGeom prst="rect">
            <a:avLst/>
          </a:prstGeom>
        </p:spPr>
      </p:pic>
    </p:spTree>
    <p:extLst>
      <p:ext uri="{BB962C8B-B14F-4D97-AF65-F5344CB8AC3E}">
        <p14:creationId xmlns:p14="http://schemas.microsoft.com/office/powerpoint/2010/main" val="464321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text&#10;&#10;Description generated with very high confidence">
            <a:extLst>
              <a:ext uri="{FF2B5EF4-FFF2-40B4-BE49-F238E27FC236}">
                <a16:creationId xmlns:a16="http://schemas.microsoft.com/office/drawing/2014/main" id="{1421BC59-9BAC-4D6F-BEF6-BA1BF4A60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29" y="0"/>
            <a:ext cx="4574646" cy="6858000"/>
          </a:xfrm>
          <a:prstGeom prst="rect">
            <a:avLst/>
          </a:prstGeom>
        </p:spPr>
      </p:pic>
      <p:pic>
        <p:nvPicPr>
          <p:cNvPr id="10" name="Picture 9" descr="A close up of text on a white background&#10;&#10;Description generated with very high confidence">
            <a:extLst>
              <a:ext uri="{FF2B5EF4-FFF2-40B4-BE49-F238E27FC236}">
                <a16:creationId xmlns:a16="http://schemas.microsoft.com/office/drawing/2014/main" id="{FCEA1F49-79B7-4DA1-94B8-C983E19D7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935" y="0"/>
            <a:ext cx="3429000" cy="6858000"/>
          </a:xfrm>
          <a:prstGeom prst="rect">
            <a:avLst/>
          </a:prstGeom>
        </p:spPr>
      </p:pic>
    </p:spTree>
    <p:extLst>
      <p:ext uri="{BB962C8B-B14F-4D97-AF65-F5344CB8AC3E}">
        <p14:creationId xmlns:p14="http://schemas.microsoft.com/office/powerpoint/2010/main" val="2180936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YB-01.png"/>
          <p:cNvPicPr>
            <a:picLocks noChangeAspect="1"/>
          </p:cNvPicPr>
          <p:nvPr/>
        </p:nvPicPr>
        <p:blipFill>
          <a:blip r:embed="rId2">
            <a:extLst>
              <a:ext uri="{28A0092B-C50C-407E-A947-70E740481C1C}">
                <a14:useLocalDpi xmlns:a14="http://schemas.microsoft.com/office/drawing/2010/main" val="0"/>
              </a:ext>
            </a:extLst>
          </a:blip>
          <a:srcRect t="39194" b="33350"/>
          <a:stretch>
            <a:fillRect/>
          </a:stretch>
        </p:blipFill>
        <p:spPr bwMode="auto">
          <a:xfrm>
            <a:off x="0" y="811305"/>
            <a:ext cx="12232800" cy="202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6345032" y="1579114"/>
            <a:ext cx="7064375" cy="1143000"/>
          </a:xfrm>
          <a:prstGeom prst="rect">
            <a:avLst/>
          </a:prstGeom>
        </p:spPr>
        <p:txBody>
          <a:bodyPr/>
          <a:lstStyle/>
          <a:p>
            <a:pPr fontAlgn="auto">
              <a:lnSpc>
                <a:spcPct val="80000"/>
              </a:lnSpc>
              <a:spcAft>
                <a:spcPts val="0"/>
              </a:spcAft>
              <a:defRPr/>
            </a:pPr>
            <a:r>
              <a:rPr lang="en-US" sz="4000" b="1" dirty="0">
                <a:solidFill>
                  <a:srgbClr val="FF9900"/>
                </a:solidFill>
                <a:latin typeface="Myriad Pro"/>
                <a:ea typeface="+mj-ea"/>
                <a:cs typeface="Myriad Pro"/>
              </a:rPr>
              <a:t>Contact Us</a:t>
            </a:r>
          </a:p>
        </p:txBody>
      </p:sp>
      <p:sp>
        <p:nvSpPr>
          <p:cNvPr id="4" name="Rectangle 21"/>
          <p:cNvSpPr>
            <a:spLocks noChangeArrowheads="1"/>
          </p:cNvSpPr>
          <p:nvPr/>
        </p:nvSpPr>
        <p:spPr bwMode="auto">
          <a:xfrm>
            <a:off x="438522" y="3059392"/>
            <a:ext cx="10230639" cy="1423463"/>
          </a:xfrm>
          <a:prstGeom prst="rect">
            <a:avLst/>
          </a:prstGeom>
          <a:solidFill>
            <a:srgbClr val="C0C0C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sz="1600" b="1" dirty="0">
                <a:solidFill>
                  <a:srgbClr val="FF9900"/>
                </a:solidFill>
                <a:latin typeface="Myriad Pro" panose="020B0503030403020204" pitchFamily="34" charset="0"/>
              </a:rPr>
              <a:t>Castaliaz Technologies Private Limited</a:t>
            </a:r>
          </a:p>
          <a:p>
            <a:pPr eaLnBrk="1" hangingPunct="1">
              <a:spcBef>
                <a:spcPct val="0"/>
              </a:spcBef>
              <a:buFontTx/>
              <a:buNone/>
            </a:pPr>
            <a:endParaRPr lang="en-US" sz="1600" b="1" dirty="0">
              <a:latin typeface="Myriad Pro" panose="020B0503030403020204" pitchFamily="34" charset="0"/>
            </a:endParaRPr>
          </a:p>
          <a:p>
            <a:pPr eaLnBrk="1" hangingPunct="1">
              <a:spcBef>
                <a:spcPct val="0"/>
              </a:spcBef>
              <a:buFontTx/>
              <a:buNone/>
            </a:pPr>
            <a:r>
              <a:rPr lang="en-US" sz="1600" b="1" dirty="0">
                <a:latin typeface="Myriad Pro" panose="020B0503030403020204" pitchFamily="34" charset="0"/>
              </a:rPr>
              <a:t>Email: </a:t>
            </a:r>
            <a:r>
              <a:rPr lang="en-US" sz="1600" dirty="0">
                <a:latin typeface="Myriad Pro" panose="020B0503030403020204" pitchFamily="34" charset="0"/>
              </a:rPr>
              <a:t>info@castaliaz.co.in</a:t>
            </a:r>
          </a:p>
          <a:p>
            <a:pPr eaLnBrk="1" hangingPunct="1">
              <a:spcBef>
                <a:spcPct val="0"/>
              </a:spcBef>
              <a:buFontTx/>
              <a:buNone/>
            </a:pPr>
            <a:endParaRPr lang="en-US" sz="1600" b="1" dirty="0">
              <a:latin typeface="Myriad Pro" panose="020B0503030403020204" pitchFamily="34" charset="0"/>
            </a:endParaRPr>
          </a:p>
          <a:p>
            <a:pPr eaLnBrk="1" hangingPunct="1">
              <a:spcBef>
                <a:spcPct val="0"/>
              </a:spcBef>
              <a:buFontTx/>
              <a:buNone/>
            </a:pPr>
            <a:r>
              <a:rPr lang="en-US" sz="1600" b="1" dirty="0">
                <a:latin typeface="Myriad Pro" panose="020B0503030403020204" pitchFamily="34" charset="0"/>
              </a:rPr>
              <a:t>Website: </a:t>
            </a:r>
            <a:r>
              <a:rPr lang="en-US" sz="1600" dirty="0">
                <a:latin typeface="Myriad Pro" panose="020B0503030403020204" pitchFamily="34" charset="0"/>
              </a:rPr>
              <a:t>www.castaliaz.co.in</a:t>
            </a:r>
          </a:p>
        </p:txBody>
      </p:sp>
      <p:sp>
        <p:nvSpPr>
          <p:cNvPr id="7" name="Rectangle 23"/>
          <p:cNvSpPr>
            <a:spLocks noChangeArrowheads="1"/>
          </p:cNvSpPr>
          <p:nvPr/>
        </p:nvSpPr>
        <p:spPr bwMode="auto">
          <a:xfrm>
            <a:off x="5773565" y="4677181"/>
            <a:ext cx="4895596" cy="2030032"/>
          </a:xfrm>
          <a:prstGeom prst="rect">
            <a:avLst/>
          </a:prstGeom>
          <a:solidFill>
            <a:srgbClr val="C0C0C0">
              <a:alpha val="34117"/>
            </a:srgbClr>
          </a:solidFill>
          <a:ln>
            <a:noFill/>
          </a:ln>
          <a:extLst/>
        </p:spPr>
        <p:txBody>
          <a:bodyPr wrap="none" anchor="ctr"/>
          <a:lstStyle>
            <a:lvl1pPr>
              <a:spcBef>
                <a:spcPct val="20000"/>
              </a:spcBef>
              <a:buChar char="•"/>
              <a:defRPr sz="20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9pPr>
          </a:lstStyle>
          <a:p>
            <a:pPr eaLnBrk="1" hangingPunct="1">
              <a:spcBef>
                <a:spcPct val="0"/>
              </a:spcBef>
              <a:buNone/>
              <a:defRPr/>
            </a:pPr>
            <a:r>
              <a:rPr lang="en-US" altLang="en-US" sz="1400" b="1" dirty="0">
                <a:solidFill>
                  <a:srgbClr val="003366"/>
                </a:solidFill>
                <a:latin typeface="Myriad Pro" panose="020B0503030403020204" pitchFamily="34" charset="0"/>
              </a:rPr>
              <a:t>Global Delivery Centre</a:t>
            </a:r>
          </a:p>
          <a:p>
            <a:pPr eaLnBrk="1" hangingPunct="1">
              <a:spcBef>
                <a:spcPct val="0"/>
              </a:spcBef>
              <a:buFontTx/>
              <a:buNone/>
              <a:defRPr/>
            </a:pPr>
            <a:endParaRPr lang="en-US" altLang="en-US" sz="1400" b="1" dirty="0">
              <a:latin typeface="Myriad Pro" panose="020B0503030403020204" pitchFamily="34" charset="0"/>
              <a:ea typeface="+mn-ea"/>
            </a:endParaRPr>
          </a:p>
          <a:p>
            <a:pPr eaLnBrk="1" hangingPunct="1">
              <a:spcBef>
                <a:spcPct val="0"/>
              </a:spcBef>
              <a:buFontTx/>
              <a:buNone/>
              <a:defRPr/>
            </a:pPr>
            <a:r>
              <a:rPr lang="en-US" altLang="en-US" sz="1400" dirty="0">
                <a:latin typeface="Myriad Pro" panose="020B0503030403020204" pitchFamily="34" charset="0"/>
                <a:ea typeface="+mn-ea"/>
              </a:rPr>
              <a:t> 402, 4</a:t>
            </a:r>
            <a:r>
              <a:rPr lang="en-US" altLang="en-US" sz="1400" baseline="30000" dirty="0">
                <a:latin typeface="Myriad Pro" panose="020B0503030403020204" pitchFamily="34" charset="0"/>
                <a:ea typeface="+mn-ea"/>
              </a:rPr>
              <a:t>th</a:t>
            </a:r>
            <a:r>
              <a:rPr lang="en-US" altLang="en-US" sz="1400" dirty="0">
                <a:latin typeface="Myriad Pro" panose="020B0503030403020204" pitchFamily="34" charset="0"/>
                <a:ea typeface="+mn-ea"/>
              </a:rPr>
              <a:t> Floor, Momdi Business Centre</a:t>
            </a:r>
          </a:p>
          <a:p>
            <a:pPr eaLnBrk="1" hangingPunct="1">
              <a:spcBef>
                <a:spcPct val="0"/>
              </a:spcBef>
              <a:buFontTx/>
              <a:buNone/>
              <a:defRPr/>
            </a:pPr>
            <a:r>
              <a:rPr lang="en-US" altLang="en-US" sz="1400" dirty="0">
                <a:latin typeface="Myriad Pro" panose="020B0503030403020204" pitchFamily="34" charset="0"/>
                <a:ea typeface="+mn-ea"/>
              </a:rPr>
              <a:t>134, Infantry Road - 560 001</a:t>
            </a:r>
          </a:p>
          <a:p>
            <a:pPr eaLnBrk="1" hangingPunct="1">
              <a:spcBef>
                <a:spcPct val="0"/>
              </a:spcBef>
              <a:buFontTx/>
              <a:buNone/>
              <a:defRPr/>
            </a:pPr>
            <a:r>
              <a:rPr lang="en-US" altLang="en-US" sz="1400" dirty="0">
                <a:latin typeface="Myriad Pro" panose="020B0503030403020204" pitchFamily="34" charset="0"/>
                <a:ea typeface="+mn-ea"/>
              </a:rPr>
              <a:t>Bangalore, India.</a:t>
            </a:r>
          </a:p>
          <a:p>
            <a:pPr eaLnBrk="1" hangingPunct="1">
              <a:spcBef>
                <a:spcPct val="0"/>
              </a:spcBef>
              <a:buFontTx/>
              <a:buNone/>
              <a:defRPr/>
            </a:pPr>
            <a:endParaRPr lang="en-US" altLang="en-US" sz="1400" b="1" dirty="0">
              <a:latin typeface="Myriad Pro" panose="020B0503030403020204" pitchFamily="34" charset="0"/>
              <a:ea typeface="+mn-ea"/>
            </a:endParaRPr>
          </a:p>
          <a:p>
            <a:pPr marL="342900" indent="-342900" eaLnBrk="1" hangingPunct="1">
              <a:spcBef>
                <a:spcPct val="0"/>
              </a:spcBef>
              <a:buFontTx/>
              <a:buNone/>
              <a:defRPr/>
            </a:pPr>
            <a:r>
              <a:rPr lang="en-US" altLang="en-US" sz="1400" dirty="0">
                <a:latin typeface="Myriad Pro" panose="020B0503030403020204" pitchFamily="34" charset="0"/>
                <a:ea typeface="+mn-ea"/>
              </a:rPr>
              <a:t>Tel:	+91 80 4900 6500</a:t>
            </a:r>
          </a:p>
        </p:txBody>
      </p:sp>
      <p:sp>
        <p:nvSpPr>
          <p:cNvPr id="8" name="Rectangle 23"/>
          <p:cNvSpPr>
            <a:spLocks noChangeArrowheads="1"/>
          </p:cNvSpPr>
          <p:nvPr/>
        </p:nvSpPr>
        <p:spPr bwMode="auto">
          <a:xfrm>
            <a:off x="438522" y="4677181"/>
            <a:ext cx="4895596" cy="2030032"/>
          </a:xfrm>
          <a:prstGeom prst="rect">
            <a:avLst/>
          </a:prstGeom>
          <a:solidFill>
            <a:srgbClr val="C0C0C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sz="1400" b="1" dirty="0">
                <a:solidFill>
                  <a:srgbClr val="003366"/>
                </a:solidFill>
                <a:latin typeface="Myriad Pro" panose="020B0503030403020204" pitchFamily="34" charset="0"/>
              </a:rPr>
              <a:t>Corporate Office &amp; SAP Centre of Excellence</a:t>
            </a:r>
          </a:p>
          <a:p>
            <a:pPr eaLnBrk="1" hangingPunct="1">
              <a:spcBef>
                <a:spcPct val="0"/>
              </a:spcBef>
              <a:buFontTx/>
              <a:buNone/>
            </a:pPr>
            <a:endParaRPr lang="en-US" sz="1400" b="1" dirty="0">
              <a:latin typeface="Myriad Pro" panose="020B0503030403020204" pitchFamily="34" charset="0"/>
            </a:endParaRPr>
          </a:p>
          <a:p>
            <a:pPr eaLnBrk="1" hangingPunct="1">
              <a:spcBef>
                <a:spcPct val="0"/>
              </a:spcBef>
              <a:buFontTx/>
              <a:buNone/>
            </a:pPr>
            <a:r>
              <a:rPr lang="en-US" sz="1400" dirty="0">
                <a:latin typeface="Myriad Pro" panose="020B0503030403020204" pitchFamily="34" charset="0"/>
              </a:rPr>
              <a:t>503-504, United Business Park, </a:t>
            </a:r>
          </a:p>
          <a:p>
            <a:pPr eaLnBrk="1" hangingPunct="1">
              <a:spcBef>
                <a:spcPct val="0"/>
              </a:spcBef>
              <a:buFontTx/>
              <a:buNone/>
            </a:pPr>
            <a:r>
              <a:rPr lang="en-US" sz="1400" dirty="0">
                <a:latin typeface="Myriad Pro" panose="020B0503030403020204" pitchFamily="34" charset="0"/>
              </a:rPr>
              <a:t>Road No 11, Plot no A-40, </a:t>
            </a:r>
            <a:r>
              <a:rPr lang="en-US" sz="1400" dirty="0" err="1">
                <a:latin typeface="Myriad Pro" panose="020B0503030403020204" pitchFamily="34" charset="0"/>
              </a:rPr>
              <a:t>Wagle</a:t>
            </a:r>
            <a:r>
              <a:rPr lang="en-US" sz="1400" dirty="0">
                <a:latin typeface="Myriad Pro" panose="020B0503030403020204" pitchFamily="34" charset="0"/>
              </a:rPr>
              <a:t> Estate, </a:t>
            </a:r>
          </a:p>
          <a:p>
            <a:pPr eaLnBrk="1" hangingPunct="1">
              <a:spcBef>
                <a:spcPct val="0"/>
              </a:spcBef>
              <a:buFontTx/>
              <a:buNone/>
            </a:pPr>
            <a:r>
              <a:rPr lang="en-US" sz="1400" dirty="0">
                <a:latin typeface="Myriad Pro" panose="020B0503030403020204" pitchFamily="34" charset="0"/>
              </a:rPr>
              <a:t>Thane – 400 604, India.</a:t>
            </a:r>
          </a:p>
          <a:p>
            <a:pPr eaLnBrk="1" hangingPunct="1">
              <a:spcBef>
                <a:spcPct val="0"/>
              </a:spcBef>
              <a:buFontTx/>
              <a:buNone/>
            </a:pPr>
            <a:endParaRPr lang="en-US" sz="1400" dirty="0">
              <a:latin typeface="Myriad Pro" panose="020B0503030403020204" pitchFamily="34" charset="0"/>
            </a:endParaRPr>
          </a:p>
          <a:p>
            <a:pPr eaLnBrk="1" hangingPunct="1">
              <a:spcBef>
                <a:spcPct val="0"/>
              </a:spcBef>
              <a:buFontTx/>
              <a:buNone/>
            </a:pPr>
            <a:r>
              <a:rPr lang="en-US" sz="1400" dirty="0">
                <a:latin typeface="Myriad Pro" panose="020B0503030403020204" pitchFamily="34" charset="0"/>
              </a:rPr>
              <a:t>Tel: + 91 22 2583 8801 </a:t>
            </a:r>
          </a:p>
        </p:txBody>
      </p:sp>
    </p:spTree>
    <p:extLst>
      <p:ext uri="{BB962C8B-B14F-4D97-AF65-F5344CB8AC3E}">
        <p14:creationId xmlns:p14="http://schemas.microsoft.com/office/powerpoint/2010/main" val="124363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a:xfrm>
            <a:off x="0" y="136756"/>
            <a:ext cx="10515600" cy="806551"/>
          </a:xfrm>
        </p:spPr>
        <p:txBody>
          <a:bodyPr>
            <a:noAutofit/>
          </a:bodyPr>
          <a:lstStyle/>
          <a:p>
            <a:r>
              <a:rPr lang="en-GB" sz="2400" dirty="0">
                <a:latin typeface="Arial" panose="020B0604020202020204" pitchFamily="34" charset="0"/>
                <a:cs typeface="Arial" panose="020B0604020202020204" pitchFamily="34" charset="0"/>
              </a:rPr>
              <a:t>Castaliaz Executive Overview</a:t>
            </a:r>
            <a:br>
              <a:rPr lang="en-GB" sz="2400" dirty="0">
                <a:latin typeface="Arial" panose="020B0604020202020204" pitchFamily="34" charset="0"/>
                <a:cs typeface="Arial" panose="020B0604020202020204" pitchFamily="34" charset="0"/>
              </a:rPr>
            </a:br>
            <a:endParaRPr lang="en-IN" sz="2400" dirty="0"/>
          </a:p>
        </p:txBody>
      </p:sp>
      <p:pic>
        <p:nvPicPr>
          <p:cNvPr id="3" name="Picture 2">
            <a:extLst>
              <a:ext uri="{FF2B5EF4-FFF2-40B4-BE49-F238E27FC236}">
                <a16:creationId xmlns:a16="http://schemas.microsoft.com/office/drawing/2014/main" id="{EC9635E7-30E4-481E-B36F-5D5E830DCE89}"/>
              </a:ext>
            </a:extLst>
          </p:cNvPr>
          <p:cNvPicPr>
            <a:picLocks noChangeAspect="1"/>
          </p:cNvPicPr>
          <p:nvPr/>
        </p:nvPicPr>
        <p:blipFill>
          <a:blip r:embed="rId2"/>
          <a:stretch>
            <a:fillRect/>
          </a:stretch>
        </p:blipFill>
        <p:spPr>
          <a:xfrm>
            <a:off x="1278166" y="1189798"/>
            <a:ext cx="9150889" cy="5712447"/>
          </a:xfrm>
          <a:prstGeom prst="rect">
            <a:avLst/>
          </a:prstGeom>
        </p:spPr>
      </p:pic>
    </p:spTree>
    <p:extLst>
      <p:ext uri="{BB962C8B-B14F-4D97-AF65-F5344CB8AC3E}">
        <p14:creationId xmlns:p14="http://schemas.microsoft.com/office/powerpoint/2010/main" val="117952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a:xfrm>
            <a:off x="0" y="0"/>
            <a:ext cx="10515600" cy="806551"/>
          </a:xfrm>
        </p:spPr>
        <p:txBody>
          <a:bodyPr>
            <a:noAutofit/>
          </a:bodyPr>
          <a:lstStyle/>
          <a:p>
            <a:br>
              <a:rPr lang="en-GB" sz="2400" dirty="0">
                <a:latin typeface="Arial" panose="020B0604020202020204" pitchFamily="34" charset="0"/>
                <a:cs typeface="Arial" panose="020B0604020202020204" pitchFamily="34" charset="0"/>
              </a:rPr>
            </a:br>
            <a:endParaRPr lang="en-IN" sz="2400" dirty="0"/>
          </a:p>
        </p:txBody>
      </p:sp>
      <p:sp>
        <p:nvSpPr>
          <p:cNvPr id="3" name="Title 1">
            <a:extLst>
              <a:ext uri="{FF2B5EF4-FFF2-40B4-BE49-F238E27FC236}">
                <a16:creationId xmlns:a16="http://schemas.microsoft.com/office/drawing/2014/main" id="{A8D0ABE8-898B-4A79-B55A-FE32C1077FF9}"/>
              </a:ext>
            </a:extLst>
          </p:cNvPr>
          <p:cNvSpPr txBox="1">
            <a:spLocks/>
          </p:cNvSpPr>
          <p:nvPr/>
        </p:nvSpPr>
        <p:spPr>
          <a:xfrm>
            <a:off x="0" y="273512"/>
            <a:ext cx="10515600" cy="8065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yriad Pro" panose="020B0503030403020204" pitchFamily="34" charset="0"/>
                <a:ea typeface="+mj-ea"/>
                <a:cs typeface="+mj-cs"/>
              </a:defRPr>
            </a:lvl1pPr>
          </a:lstStyle>
          <a:p>
            <a:r>
              <a:rPr lang="en-GB" sz="2400" dirty="0">
                <a:latin typeface="Arial" panose="020B0604020202020204" pitchFamily="34" charset="0"/>
                <a:cs typeface="Arial" panose="020B0604020202020204" pitchFamily="34" charset="0"/>
              </a:rPr>
              <a:t>Castaliaz Executive Overview… </a:t>
            </a:r>
          </a:p>
          <a:p>
            <a:r>
              <a:rPr lang="en-GB" sz="2400" dirty="0">
                <a:latin typeface="Arial" panose="020B0604020202020204" pitchFamily="34" charset="0"/>
                <a:cs typeface="Arial" panose="020B0604020202020204" pitchFamily="34" charset="0"/>
              </a:rPr>
              <a:t>Introduction to S4H Migration Castaliaz way (1)</a:t>
            </a:r>
            <a:br>
              <a:rPr lang="en-GB" sz="2400" dirty="0">
                <a:latin typeface="Arial" panose="020B0604020202020204" pitchFamily="34" charset="0"/>
                <a:cs typeface="Arial" panose="020B0604020202020204" pitchFamily="34" charset="0"/>
              </a:rPr>
            </a:br>
            <a:endParaRPr lang="en-IN" sz="2400" dirty="0"/>
          </a:p>
        </p:txBody>
      </p:sp>
      <p:pic>
        <p:nvPicPr>
          <p:cNvPr id="7" name="Picture 6">
            <a:extLst>
              <a:ext uri="{FF2B5EF4-FFF2-40B4-BE49-F238E27FC236}">
                <a16:creationId xmlns:a16="http://schemas.microsoft.com/office/drawing/2014/main" id="{5929D679-F957-42AA-90E0-9C7FCDCFEBA7}"/>
              </a:ext>
            </a:extLst>
          </p:cNvPr>
          <p:cNvPicPr>
            <a:picLocks noChangeAspect="1"/>
          </p:cNvPicPr>
          <p:nvPr/>
        </p:nvPicPr>
        <p:blipFill>
          <a:blip r:embed="rId2"/>
          <a:stretch>
            <a:fillRect/>
          </a:stretch>
        </p:blipFill>
        <p:spPr>
          <a:xfrm>
            <a:off x="1287142" y="1080063"/>
            <a:ext cx="9687384" cy="5486876"/>
          </a:xfrm>
          <a:prstGeom prst="rect">
            <a:avLst/>
          </a:prstGeom>
        </p:spPr>
      </p:pic>
    </p:spTree>
    <p:extLst>
      <p:ext uri="{BB962C8B-B14F-4D97-AF65-F5344CB8AC3E}">
        <p14:creationId xmlns:p14="http://schemas.microsoft.com/office/powerpoint/2010/main" val="50607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a:xfrm>
            <a:off x="0" y="0"/>
            <a:ext cx="10515600" cy="806551"/>
          </a:xfrm>
        </p:spPr>
        <p:txBody>
          <a:bodyPr>
            <a:noAutofit/>
          </a:bodyPr>
          <a:lstStyle/>
          <a:p>
            <a:br>
              <a:rPr lang="en-GB" sz="2400" dirty="0">
                <a:latin typeface="Arial" panose="020B0604020202020204" pitchFamily="34" charset="0"/>
                <a:cs typeface="Arial" panose="020B0604020202020204" pitchFamily="34" charset="0"/>
              </a:rPr>
            </a:br>
            <a:endParaRPr lang="en-IN" sz="2400" dirty="0"/>
          </a:p>
        </p:txBody>
      </p:sp>
      <p:sp>
        <p:nvSpPr>
          <p:cNvPr id="3" name="Title 1">
            <a:extLst>
              <a:ext uri="{FF2B5EF4-FFF2-40B4-BE49-F238E27FC236}">
                <a16:creationId xmlns:a16="http://schemas.microsoft.com/office/drawing/2014/main" id="{A8D0ABE8-898B-4A79-B55A-FE32C1077FF9}"/>
              </a:ext>
            </a:extLst>
          </p:cNvPr>
          <p:cNvSpPr txBox="1">
            <a:spLocks/>
          </p:cNvSpPr>
          <p:nvPr/>
        </p:nvSpPr>
        <p:spPr>
          <a:xfrm>
            <a:off x="0" y="272827"/>
            <a:ext cx="10515600" cy="8065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yriad Pro" panose="020B0503030403020204" pitchFamily="34" charset="0"/>
                <a:ea typeface="+mj-ea"/>
                <a:cs typeface="+mj-cs"/>
              </a:defRPr>
            </a:lvl1pPr>
          </a:lstStyle>
          <a:p>
            <a:r>
              <a:rPr lang="en-GB" sz="2400" dirty="0">
                <a:latin typeface="Arial" panose="020B0604020202020204" pitchFamily="34" charset="0"/>
                <a:cs typeface="Arial" panose="020B0604020202020204" pitchFamily="34" charset="0"/>
              </a:rPr>
              <a:t>Castaliaz Executive Overview… </a:t>
            </a:r>
          </a:p>
          <a:p>
            <a:r>
              <a:rPr lang="en-GB" sz="2400" dirty="0">
                <a:latin typeface="Arial" panose="020B0604020202020204" pitchFamily="34" charset="0"/>
                <a:cs typeface="Arial" panose="020B0604020202020204" pitchFamily="34" charset="0"/>
              </a:rPr>
              <a:t>Introduction to S4H Migration Castaliaz way(2)</a:t>
            </a:r>
            <a:br>
              <a:rPr lang="en-GB" sz="2400" dirty="0">
                <a:latin typeface="Arial" panose="020B0604020202020204" pitchFamily="34" charset="0"/>
                <a:cs typeface="Arial" panose="020B0604020202020204" pitchFamily="34" charset="0"/>
              </a:rPr>
            </a:br>
            <a:endParaRPr lang="en-IN" sz="2400" dirty="0"/>
          </a:p>
        </p:txBody>
      </p:sp>
      <p:pic>
        <p:nvPicPr>
          <p:cNvPr id="5" name="Picture 4">
            <a:extLst>
              <a:ext uri="{FF2B5EF4-FFF2-40B4-BE49-F238E27FC236}">
                <a16:creationId xmlns:a16="http://schemas.microsoft.com/office/drawing/2014/main" id="{D9253414-587C-424E-AD87-AD97CA5FAA27}"/>
              </a:ext>
            </a:extLst>
          </p:cNvPr>
          <p:cNvPicPr>
            <a:picLocks noChangeAspect="1"/>
          </p:cNvPicPr>
          <p:nvPr/>
        </p:nvPicPr>
        <p:blipFill>
          <a:blip r:embed="rId2"/>
          <a:stretch>
            <a:fillRect/>
          </a:stretch>
        </p:blipFill>
        <p:spPr>
          <a:xfrm>
            <a:off x="569114" y="1352206"/>
            <a:ext cx="9851990" cy="5407621"/>
          </a:xfrm>
          <a:prstGeom prst="rect">
            <a:avLst/>
          </a:prstGeom>
        </p:spPr>
      </p:pic>
    </p:spTree>
    <p:extLst>
      <p:ext uri="{BB962C8B-B14F-4D97-AF65-F5344CB8AC3E}">
        <p14:creationId xmlns:p14="http://schemas.microsoft.com/office/powerpoint/2010/main" val="391770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a:xfrm>
            <a:off x="0" y="0"/>
            <a:ext cx="10515600" cy="806551"/>
          </a:xfrm>
        </p:spPr>
        <p:txBody>
          <a:bodyPr>
            <a:noAutofit/>
          </a:bodyPr>
          <a:lstStyle/>
          <a:p>
            <a:br>
              <a:rPr lang="en-GB" sz="2400" dirty="0">
                <a:latin typeface="Arial" panose="020B0604020202020204" pitchFamily="34" charset="0"/>
                <a:cs typeface="Arial" panose="020B0604020202020204" pitchFamily="34" charset="0"/>
              </a:rPr>
            </a:br>
            <a:endParaRPr lang="en-IN" sz="2400" dirty="0"/>
          </a:p>
        </p:txBody>
      </p:sp>
      <p:sp>
        <p:nvSpPr>
          <p:cNvPr id="3" name="Title 1">
            <a:extLst>
              <a:ext uri="{FF2B5EF4-FFF2-40B4-BE49-F238E27FC236}">
                <a16:creationId xmlns:a16="http://schemas.microsoft.com/office/drawing/2014/main" id="{A8D0ABE8-898B-4A79-B55A-FE32C1077FF9}"/>
              </a:ext>
            </a:extLst>
          </p:cNvPr>
          <p:cNvSpPr txBox="1">
            <a:spLocks/>
          </p:cNvSpPr>
          <p:nvPr/>
        </p:nvSpPr>
        <p:spPr>
          <a:xfrm>
            <a:off x="0" y="136756"/>
            <a:ext cx="10515600" cy="8065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yriad Pro" panose="020B0503030403020204" pitchFamily="34" charset="0"/>
                <a:ea typeface="+mj-ea"/>
                <a:cs typeface="+mj-cs"/>
              </a:defRPr>
            </a:lvl1pPr>
          </a:lstStyle>
          <a:p>
            <a:r>
              <a:rPr lang="en-GB" sz="2400" dirty="0">
                <a:latin typeface="Arial" panose="020B0604020202020204" pitchFamily="34" charset="0"/>
                <a:cs typeface="Arial" panose="020B0604020202020204" pitchFamily="34" charset="0"/>
              </a:rPr>
              <a:t>How Castaliaz can help you Accelerate to SAP S/4HANA</a:t>
            </a:r>
            <a:br>
              <a:rPr lang="en-GB" sz="2400" dirty="0">
                <a:latin typeface="Arial" panose="020B0604020202020204" pitchFamily="34" charset="0"/>
                <a:cs typeface="Arial" panose="020B0604020202020204" pitchFamily="34" charset="0"/>
              </a:rPr>
            </a:br>
            <a:endParaRPr lang="en-IN" sz="2400" dirty="0"/>
          </a:p>
        </p:txBody>
      </p:sp>
      <p:pic>
        <p:nvPicPr>
          <p:cNvPr id="6" name="Picture 5">
            <a:extLst>
              <a:ext uri="{FF2B5EF4-FFF2-40B4-BE49-F238E27FC236}">
                <a16:creationId xmlns:a16="http://schemas.microsoft.com/office/drawing/2014/main" id="{73BB09E5-C759-4F8D-BB32-475A0E0B5E8C}"/>
              </a:ext>
            </a:extLst>
          </p:cNvPr>
          <p:cNvPicPr>
            <a:picLocks noChangeAspect="1"/>
          </p:cNvPicPr>
          <p:nvPr/>
        </p:nvPicPr>
        <p:blipFill>
          <a:blip r:embed="rId2"/>
          <a:stretch>
            <a:fillRect/>
          </a:stretch>
        </p:blipFill>
        <p:spPr>
          <a:xfrm>
            <a:off x="899652" y="1282074"/>
            <a:ext cx="9927837" cy="5126351"/>
          </a:xfrm>
          <a:prstGeom prst="rect">
            <a:avLst/>
          </a:prstGeom>
        </p:spPr>
      </p:pic>
    </p:spTree>
    <p:extLst>
      <p:ext uri="{BB962C8B-B14F-4D97-AF65-F5344CB8AC3E}">
        <p14:creationId xmlns:p14="http://schemas.microsoft.com/office/powerpoint/2010/main" val="697103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LLTRANSPARENCY" val="0"/>
  <p:tag name="FONTCOLOR" val="0"/>
  <p:tag name="HIDDEN" val="False"/>
</p:tagLst>
</file>

<file path=ppt/tags/tag2.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Lst>
</file>

<file path=ppt/tags/tag3.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4006</TotalTime>
  <Words>3223</Words>
  <Application>Microsoft Office PowerPoint</Application>
  <PresentationFormat>Widescreen</PresentationFormat>
  <Paragraphs>610</Paragraphs>
  <Slides>54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MS PGothic</vt:lpstr>
      <vt:lpstr>SimSun</vt:lpstr>
      <vt:lpstr>Arial</vt:lpstr>
      <vt:lpstr>Arial Unicode MS</vt:lpstr>
      <vt:lpstr>Calibri</vt:lpstr>
      <vt:lpstr>Calibri Light</vt:lpstr>
      <vt:lpstr>Myriad Pro</vt:lpstr>
      <vt:lpstr>MyriadPro-Regular</vt:lpstr>
      <vt:lpstr>Optima</vt:lpstr>
      <vt:lpstr>Times New Roman</vt:lpstr>
      <vt:lpstr>Wingdings</vt:lpstr>
      <vt:lpstr>Office Theme</vt:lpstr>
      <vt:lpstr>PowerPoint Presentation</vt:lpstr>
      <vt:lpstr>PowerPoint Presentation</vt:lpstr>
      <vt:lpstr>PowerPoint Presentation</vt:lpstr>
      <vt:lpstr>Castaliaz is pleased to respond to Client’s RFP and to offer our professional services to support the migration to SAP S/4HANA  </vt:lpstr>
      <vt:lpstr>PowerPoint Presentation</vt:lpstr>
      <vt:lpstr>Castaliaz Executive Overview </vt:lpstr>
      <vt:lpstr> </vt:lpstr>
      <vt:lpstr> </vt:lpstr>
      <vt:lpstr> </vt:lpstr>
      <vt:lpstr> </vt:lpstr>
      <vt:lpstr>PowerPoint Presentation</vt:lpstr>
      <vt:lpstr>Engagement Scope Organization, Location, Business  </vt:lpstr>
      <vt:lpstr>Engagement Scope  Functional  + Technical Scope </vt:lpstr>
      <vt:lpstr>Engagement Scope  Functional Enhancement</vt:lpstr>
      <vt:lpstr>Technical Scope</vt:lpstr>
      <vt:lpstr>Activities</vt:lpstr>
      <vt:lpstr>Business Benefits on S/4HANA for SunJewels</vt:lpstr>
      <vt:lpstr>Implementation Approach</vt:lpstr>
      <vt:lpstr>Implementation Approach Green Field Implementation of S/4HANA </vt:lpstr>
      <vt:lpstr>Implementation Approach Conversion to S/4HANA </vt:lpstr>
      <vt:lpstr>Castaliaz Migration Approach – RACI</vt:lpstr>
      <vt:lpstr>Castaliaz Migration Approach – RACI</vt:lpstr>
      <vt:lpstr>Holistic Approach from Castaliaz for SAP Business Suite Powered by SAP S/4HANA</vt:lpstr>
      <vt:lpstr>Castaliaz Migration Approach</vt:lpstr>
      <vt:lpstr>Castaliaz Migration Assesment</vt:lpstr>
      <vt:lpstr>Castaliaz Technical Migration Approach</vt:lpstr>
      <vt:lpstr>Castaliaz Code Optimization</vt:lpstr>
      <vt:lpstr>Castaliaz S/4HANA Conversion</vt:lpstr>
      <vt:lpstr>Implementation Methodology</vt:lpstr>
      <vt:lpstr>Overview of Castaliaz' s SAP HANA Migration Methodology</vt:lpstr>
      <vt:lpstr>Conversion Path Initiation</vt:lpstr>
      <vt:lpstr>Conversion Path Preparation</vt:lpstr>
      <vt:lpstr>Conversion Path Realization</vt:lpstr>
      <vt:lpstr>Conversion Path Final Preparation</vt:lpstr>
      <vt:lpstr>Conversion Path Go-Live and Support </vt:lpstr>
      <vt:lpstr>Project Organization</vt:lpstr>
      <vt:lpstr>Project Deliverables</vt:lpstr>
      <vt:lpstr>Development, Testing &amp; Training Strategy Development Strategy</vt:lpstr>
      <vt:lpstr>Development, Testing &amp; Training Strategy Development Strategy</vt:lpstr>
      <vt:lpstr>Development, Testing &amp; Training Strategy Testing Strategy</vt:lpstr>
      <vt:lpstr>Development, Testing &amp; Training Strategy Training Strategy</vt:lpstr>
      <vt:lpstr>Post Implementation Support Support</vt:lpstr>
      <vt:lpstr>Critical Success Factors</vt:lpstr>
      <vt:lpstr>Assumptions</vt:lpstr>
      <vt:lpstr>Exclusions</vt:lpstr>
      <vt:lpstr>PowerPoint Presentation</vt:lpstr>
      <vt:lpstr>Why Castaliaz</vt:lpstr>
      <vt:lpstr>Alliance, Partner &amp; Achievement</vt:lpstr>
      <vt:lpstr>SAP S/4 HANA  Partner Recognition</vt:lpstr>
      <vt:lpstr>SAP S/4 HANA  Partner Recognition for migration to S/4HANA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Noronha</dc:creator>
  <cp:lastModifiedBy>Ivan Noronha</cp:lastModifiedBy>
  <cp:revision>479</cp:revision>
  <dcterms:created xsi:type="dcterms:W3CDTF">2017-02-07T11:32:24Z</dcterms:created>
  <dcterms:modified xsi:type="dcterms:W3CDTF">2018-06-01T14:56:41Z</dcterms:modified>
</cp:coreProperties>
</file>