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3" r:id="rId1"/>
  </p:sldMasterIdLst>
  <p:notesMasterIdLst>
    <p:notesMasterId r:id="rId4"/>
  </p:notesMasterIdLst>
  <p:handoutMasterIdLst>
    <p:handoutMasterId r:id="rId5"/>
  </p:handoutMasterIdLst>
  <p:sldIdLst>
    <p:sldId id="445" r:id="rId2"/>
    <p:sldId id="444" r:id="rId3"/>
  </p:sldIdLst>
  <p:sldSz cx="12195175" cy="6858000"/>
  <p:notesSz cx="6858000" cy="9144000"/>
  <p:defaultTextStyle>
    <a:defPPr>
      <a:defRPr lang="de-DE"/>
    </a:defPPr>
    <a:lvl1pPr marL="0" algn="l" defTabSz="1088776" rtl="0" eaLnBrk="1" latinLnBrk="0" hangingPunct="1">
      <a:defRPr lang="de-DE" sz="2100" kern="1200">
        <a:solidFill>
          <a:schemeClr val="tx1"/>
        </a:solidFill>
        <a:latin typeface="Arial"/>
        <a:ea typeface="+mn-ea"/>
        <a:cs typeface="+mn-cs"/>
      </a:defRPr>
    </a:lvl1pPr>
    <a:lvl2pPr marL="544388" algn="l" defTabSz="1088776" rtl="0" eaLnBrk="1" latinLnBrk="0" hangingPunct="1">
      <a:buClr>
        <a:srgbClr val="FDB913"/>
      </a:buClr>
      <a:buSzPct val="100000"/>
      <a:buFont typeface="wingdings"/>
      <a:buChar char=""/>
      <a:defRPr lang="de-DE" sz="2100" kern="1200">
        <a:solidFill>
          <a:schemeClr val="tx1"/>
        </a:solidFill>
        <a:latin typeface="Arial"/>
        <a:ea typeface="+mn-ea"/>
        <a:cs typeface="+mn-cs"/>
      </a:defRPr>
    </a:lvl2pPr>
    <a:lvl3pPr marL="1088776" algn="l" defTabSz="1088776" rtl="0" eaLnBrk="1" latinLnBrk="0" hangingPunct="1">
      <a:buClr>
        <a:srgbClr val="666666"/>
      </a:buClr>
      <a:buSzPct val="80000"/>
      <a:buFont typeface="Wingdings"/>
      <a:buChar char="n"/>
      <a:defRPr lang="de-DE" sz="1700" kern="1200">
        <a:solidFill>
          <a:schemeClr val="tx1"/>
        </a:solidFill>
        <a:latin typeface="Arial"/>
        <a:ea typeface="+mn-ea"/>
        <a:cs typeface="+mn-cs"/>
      </a:defRPr>
    </a:lvl3pPr>
    <a:lvl4pPr marL="1633164" algn="l" defTabSz="1088776" rtl="0" eaLnBrk="1" latinLnBrk="0" hangingPunct="1">
      <a:buClr>
        <a:srgbClr val="666666"/>
      </a:buClr>
      <a:buSzPct val="80000"/>
      <a:buFont typeface="Arial"/>
      <a:buChar char=""/>
      <a:defRPr lang="de-DE" sz="1400" kern="1200">
        <a:solidFill>
          <a:schemeClr val="tx1"/>
        </a:solidFill>
        <a:latin typeface="Arial"/>
        <a:ea typeface="+mn-ea"/>
        <a:cs typeface="+mn-cs"/>
      </a:defRPr>
    </a:lvl4pPr>
    <a:lvl5pPr marL="2177552" algn="l" defTabSz="1088776" rtl="0" eaLnBrk="1" latinLnBrk="0" hangingPunct="1">
      <a:buClr>
        <a:srgbClr val="666666"/>
      </a:buClr>
      <a:buSzPct val="80000"/>
      <a:buFont typeface="Arial"/>
      <a:buChar char=""/>
      <a:defRPr lang="de-DE" sz="1200" kern="1200">
        <a:solidFill>
          <a:schemeClr val="tx1"/>
        </a:solidFill>
        <a:latin typeface="Arial"/>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1" userDrawn="1">
          <p15:clr>
            <a:srgbClr val="A4A3A4"/>
          </p15:clr>
        </p15:guide>
        <p15:guide id="2" orient="horz" pos="1022" userDrawn="1">
          <p15:clr>
            <a:srgbClr val="A4A3A4"/>
          </p15:clr>
        </p15:guide>
        <p15:guide id="3" orient="horz" pos="4088" userDrawn="1">
          <p15:clr>
            <a:srgbClr val="A4A3A4"/>
          </p15:clr>
        </p15:guide>
        <p15:guide id="4" pos="216" userDrawn="1">
          <p15:clr>
            <a:srgbClr val="A4A3A4"/>
          </p15:clr>
        </p15:guide>
        <p15:guide id="5" pos="6008" userDrawn="1">
          <p15:clr>
            <a:srgbClr val="A4A3A4"/>
          </p15:clr>
        </p15:guide>
        <p15:guide id="7" orient="horz" pos="30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ucciarelli, Meghan (external - Service)" initials="MM(-S" lastIdx="2" clrIdx="6">
    <p:extLst>
      <p:ext uri="{19B8F6BF-5375-455C-9EA6-DF929625EA0E}">
        <p15:presenceInfo xmlns:p15="http://schemas.microsoft.com/office/powerpoint/2012/main" userId="S-1-5-21-74642-3284969411-2123768488-154652" providerId="AD"/>
      </p:ext>
    </p:extLst>
  </p:cmAuthor>
  <p:cmAuthor id="1" name="Warwick, Barbara (external - Service)" initials="WB(-S" lastIdx="1" clrIdx="0">
    <p:extLst>
      <p:ext uri="{19B8F6BF-5375-455C-9EA6-DF929625EA0E}">
        <p15:presenceInfo xmlns:p15="http://schemas.microsoft.com/office/powerpoint/2012/main" userId="S-1-5-21-74642-3284969411-2123768488-143255" providerId="AD"/>
      </p:ext>
    </p:extLst>
  </p:cmAuthor>
  <p:cmAuthor id="2" name="jgf" initials="jf" lastIdx="4" clrIdx="1">
    <p:extLst>
      <p:ext uri="{19B8F6BF-5375-455C-9EA6-DF929625EA0E}">
        <p15:presenceInfo xmlns:p15="http://schemas.microsoft.com/office/powerpoint/2012/main" userId="jgf" providerId="None"/>
      </p:ext>
    </p:extLst>
  </p:cmAuthor>
  <p:cmAuthor id="3" name="Michaels, Susanna (external - Service)" initials="MS(-S" lastIdx="3" clrIdx="2">
    <p:extLst>
      <p:ext uri="{19B8F6BF-5375-455C-9EA6-DF929625EA0E}">
        <p15:presenceInfo xmlns:p15="http://schemas.microsoft.com/office/powerpoint/2012/main" userId="S-1-5-21-74642-3284969411-2123768488-1334053" providerId="AD"/>
      </p:ext>
    </p:extLst>
  </p:cmAuthor>
  <p:cmAuthor id="4" name="Boyazi, Christine" initials="BC" lastIdx="4" clrIdx="3">
    <p:extLst>
      <p:ext uri="{19B8F6BF-5375-455C-9EA6-DF929625EA0E}">
        <p15:presenceInfo xmlns:p15="http://schemas.microsoft.com/office/powerpoint/2012/main" userId="S-1-5-21-74642-3284969411-2123768488-113294" providerId="AD"/>
      </p:ext>
    </p:extLst>
  </p:cmAuthor>
  <p:cmAuthor id="5" name="Janet" initials="jf" lastIdx="1" clrIdx="4">
    <p:extLst>
      <p:ext uri="{19B8F6BF-5375-455C-9EA6-DF929625EA0E}">
        <p15:presenceInfo xmlns:p15="http://schemas.microsoft.com/office/powerpoint/2012/main" userId="Janet" providerId="None"/>
      </p:ext>
    </p:extLst>
  </p:cmAuthor>
  <p:cmAuthor id="6" name="Moser, Katie" initials="MK" lastIdx="1" clrIdx="5">
    <p:extLst>
      <p:ext uri="{19B8F6BF-5375-455C-9EA6-DF929625EA0E}">
        <p15:presenceInfo xmlns:p15="http://schemas.microsoft.com/office/powerpoint/2012/main" userId="S-1-5-21-74642-3284969411-2123768488-2093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E59"/>
    <a:srgbClr val="FEE3A1"/>
    <a:srgbClr val="FF0000"/>
    <a:srgbClr val="0F46A7"/>
    <a:srgbClr val="970A82"/>
    <a:srgbClr val="FF3399"/>
    <a:srgbClr val="FFFFFF"/>
    <a:srgbClr val="FFF1D0"/>
    <a:srgbClr val="FFF8E7"/>
    <a:srgbClr val="0032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DF6D46-B4C0-4075-8EFD-9316005D980F}" v="1" dt="2019-11-01T11:35:50.722"/>
  </p1510:revLst>
</p1510:revInfo>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396" autoAdjust="0"/>
    <p:restoredTop sz="85737" autoAdjust="0"/>
  </p:normalViewPr>
  <p:slideViewPr>
    <p:cSldViewPr snapToGrid="0" showGuides="1">
      <p:cViewPr varScale="1">
        <p:scale>
          <a:sx n="64" d="100"/>
          <a:sy n="64" d="100"/>
        </p:scale>
        <p:origin x="1036" y="40"/>
      </p:cViewPr>
      <p:guideLst>
        <p:guide pos="3841"/>
        <p:guide orient="horz" pos="1022"/>
        <p:guide orient="horz" pos="4088"/>
        <p:guide pos="216"/>
        <p:guide pos="6008"/>
        <p:guide orient="horz" pos="300"/>
      </p:guideLst>
    </p:cSldViewPr>
  </p:slideViewPr>
  <p:outlineViewPr>
    <p:cViewPr>
      <p:scale>
        <a:sx n="33" d="100"/>
        <a:sy n="33" d="100"/>
      </p:scale>
      <p:origin x="0" y="-7219"/>
    </p:cViewPr>
  </p:outlineViewPr>
  <p:notesTextViewPr>
    <p:cViewPr>
      <p:scale>
        <a:sx n="200" d="100"/>
        <a:sy n="200" d="100"/>
      </p:scale>
      <p:origin x="0" y="0"/>
    </p:cViewPr>
  </p:notesTextViewPr>
  <p:sorterViewPr>
    <p:cViewPr varScale="1">
      <p:scale>
        <a:sx n="100" d="100"/>
        <a:sy n="100" d="100"/>
      </p:scale>
      <p:origin x="0" y="0"/>
    </p:cViewPr>
  </p:sorterViewPr>
  <p:notesViewPr>
    <p:cSldViewPr snapToGrid="0" showGuides="1">
      <p:cViewPr varScale="1">
        <p:scale>
          <a:sx n="92" d="100"/>
          <a:sy n="92" d="100"/>
        </p:scale>
        <p:origin x="404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an Noronha" userId="bfbf383c-50fa-447b-8e3f-57698ab7b756" providerId="ADAL" clId="{0BDF6D46-B4C0-4075-8EFD-9316005D980F}"/>
    <pc:docChg chg="delSld modSld">
      <pc:chgData name="Ivan Noronha" userId="bfbf383c-50fa-447b-8e3f-57698ab7b756" providerId="ADAL" clId="{0BDF6D46-B4C0-4075-8EFD-9316005D980F}" dt="2019-11-01T11:36:21.200" v="17" actId="20577"/>
      <pc:docMkLst>
        <pc:docMk/>
      </pc:docMkLst>
      <pc:sldChg chg="modSp">
        <pc:chgData name="Ivan Noronha" userId="bfbf383c-50fa-447b-8e3f-57698ab7b756" providerId="ADAL" clId="{0BDF6D46-B4C0-4075-8EFD-9316005D980F}" dt="2019-11-01T11:36:21.200" v="17" actId="20577"/>
        <pc:sldMkLst>
          <pc:docMk/>
          <pc:sldMk cId="4201546146" sldId="444"/>
        </pc:sldMkLst>
        <pc:spChg chg="mod">
          <ac:chgData name="Ivan Noronha" userId="bfbf383c-50fa-447b-8e3f-57698ab7b756" providerId="ADAL" clId="{0BDF6D46-B4C0-4075-8EFD-9316005D980F}" dt="2019-11-01T11:36:21.200" v="17" actId="20577"/>
          <ac:spMkLst>
            <pc:docMk/>
            <pc:sldMk cId="4201546146" sldId="444"/>
            <ac:spMk id="5" creationId="{00000000-0000-0000-0000-000000000000}"/>
          </ac:spMkLst>
        </pc:spChg>
      </pc:sldChg>
      <pc:sldChg chg="del">
        <pc:chgData name="Ivan Noronha" userId="bfbf383c-50fa-447b-8e3f-57698ab7b756" providerId="ADAL" clId="{0BDF6D46-B4C0-4075-8EFD-9316005D980F}" dt="2019-11-01T11:35:12.204" v="0" actId="2696"/>
        <pc:sldMkLst>
          <pc:docMk/>
          <pc:sldMk cId="2261882281" sldId="446"/>
        </pc:sldMkLst>
      </pc:sldChg>
      <pc:sldMasterChg chg="delSldLayout">
        <pc:chgData name="Ivan Noronha" userId="bfbf383c-50fa-447b-8e3f-57698ab7b756" providerId="ADAL" clId="{0BDF6D46-B4C0-4075-8EFD-9316005D980F}" dt="2019-11-01T11:35:12.220" v="1" actId="2696"/>
        <pc:sldMasterMkLst>
          <pc:docMk/>
          <pc:sldMasterMk cId="3408294523" sldId="2147483733"/>
        </pc:sldMasterMkLst>
        <pc:sldLayoutChg chg="del">
          <pc:chgData name="Ivan Noronha" userId="bfbf383c-50fa-447b-8e3f-57698ab7b756" providerId="ADAL" clId="{0BDF6D46-B4C0-4075-8EFD-9316005D980F}" dt="2019-11-01T11:35:12.220" v="1" actId="2696"/>
          <pc:sldLayoutMkLst>
            <pc:docMk/>
            <pc:sldMasterMk cId="3408294523" sldId="2147483733"/>
            <pc:sldLayoutMk cId="213105935" sldId="214748378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943100" y="8685213"/>
            <a:ext cx="2971800" cy="457200"/>
          </a:xfrm>
          <a:prstGeom prst="rect">
            <a:avLst/>
          </a:prstGeom>
        </p:spPr>
        <p:txBody>
          <a:bodyPr vert="horz" lIns="91440" tIns="45720" rIns="91440" bIns="45720" rtlCol="0" anchor="b"/>
          <a:lstStyle>
            <a:lvl1pPr algn="r">
              <a:defRPr sz="1200"/>
            </a:lvl1pPr>
          </a:lstStyle>
          <a:p>
            <a:pPr algn="ctr"/>
            <a:fld id="{47855BD9-AF71-426C-9B9B-B0E52B88852E}" type="slidenum">
              <a:rPr lang="de-DE" sz="1000" smtClean="0"/>
              <a:pPr algn="ctr"/>
              <a:t>‹#›</a:t>
            </a:fld>
            <a:endParaRPr lang="de-DE" sz="1000" dirty="0"/>
          </a:p>
        </p:txBody>
      </p:sp>
    </p:spTree>
    <p:extLst>
      <p:ext uri="{BB962C8B-B14F-4D97-AF65-F5344CB8AC3E}">
        <p14:creationId xmlns:p14="http://schemas.microsoft.com/office/powerpoint/2010/main" val="2359932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547688" y="612775"/>
            <a:ext cx="5762625" cy="3241675"/>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es Placeholder 4"/>
          <p:cNvSpPr>
            <a:spLocks noGrp="1"/>
          </p:cNvSpPr>
          <p:nvPr>
            <p:ph type="body" sz="quarter" idx="3"/>
          </p:nvPr>
        </p:nvSpPr>
        <p:spPr>
          <a:xfrm>
            <a:off x="549000" y="4120162"/>
            <a:ext cx="5760000" cy="456356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5"/>
          </p:nvPr>
        </p:nvSpPr>
        <p:spPr>
          <a:xfrm>
            <a:off x="2957512" y="8935722"/>
            <a:ext cx="942976" cy="205358"/>
          </a:xfrm>
          <a:prstGeom prst="rect">
            <a:avLst/>
          </a:prstGeom>
        </p:spPr>
        <p:txBody>
          <a:bodyPr vert="horz" lIns="91440" tIns="45720" rIns="91440" bIns="45720" rtlCol="0" anchor="b"/>
          <a:lstStyle>
            <a:lvl1pPr algn="ctr">
              <a:defRPr sz="800"/>
            </a:lvl1pPr>
          </a:lstStyle>
          <a:p>
            <a:fld id="{7D8C2C35-2B8A-446E-BEC0-FD36716C29AC}" type="slidenum">
              <a:rPr lang="de-DE" smtClean="0"/>
              <a:pPr/>
              <a:t>‹#›</a:t>
            </a:fld>
            <a:endParaRPr lang="de-DE" dirty="0"/>
          </a:p>
        </p:txBody>
      </p:sp>
    </p:spTree>
    <p:extLst>
      <p:ext uri="{BB962C8B-B14F-4D97-AF65-F5344CB8AC3E}">
        <p14:creationId xmlns:p14="http://schemas.microsoft.com/office/powerpoint/2010/main" val="2847385487"/>
      </p:ext>
    </p:extLst>
  </p:cSld>
  <p:clrMap bg1="lt1" tx1="dk1" bg2="lt2" tx2="dk2" accent1="accent1" accent2="accent2" accent3="accent3" accent4="accent4" accent5="accent5" accent6="accent6" hlink="hlink" folHlink="folHlink"/>
  <p:notesStyle>
    <a:lvl1pPr marL="0" algn="l" defTabSz="1088776" rtl="0" eaLnBrk="1" latinLnBrk="0" hangingPunct="1">
      <a:defRPr sz="1400" kern="1200">
        <a:solidFill>
          <a:schemeClr val="tx1"/>
        </a:solidFill>
        <a:latin typeface="+mn-lt"/>
        <a:ea typeface="+mn-ea"/>
        <a:cs typeface="+mn-cs"/>
      </a:defRPr>
    </a:lvl1pPr>
    <a:lvl2pPr marL="180000" indent="-180000" algn="l" defTabSz="1088776" rtl="0" eaLnBrk="1" latinLnBrk="0" hangingPunct="1">
      <a:buClr>
        <a:schemeClr val="accent1"/>
      </a:buClr>
      <a:buSzPct val="100000"/>
      <a:buFont typeface="Wingdings" pitchFamily="2" charset="2"/>
      <a:buChar char=""/>
      <a:defRPr sz="1400" kern="1200">
        <a:solidFill>
          <a:schemeClr val="tx1"/>
        </a:solidFill>
        <a:latin typeface="+mn-lt"/>
        <a:ea typeface="+mn-ea"/>
        <a:cs typeface="+mn-cs"/>
      </a:defRPr>
    </a:lvl2pPr>
    <a:lvl3pPr marL="360000" indent="-180000" algn="l" defTabSz="1088776" rtl="0" eaLnBrk="1" latinLnBrk="0" hangingPunct="1">
      <a:buClr>
        <a:schemeClr val="accent2"/>
      </a:buClr>
      <a:buSzPct val="80000"/>
      <a:buFont typeface="Symbol" pitchFamily="18" charset="2"/>
      <a:buChar char="-"/>
      <a:defRPr sz="1200" kern="1200">
        <a:solidFill>
          <a:schemeClr val="tx1"/>
        </a:solidFill>
        <a:latin typeface="+mn-lt"/>
        <a:ea typeface="+mn-ea"/>
        <a:cs typeface="+mn-cs"/>
      </a:defRPr>
    </a:lvl3pPr>
    <a:lvl4pPr marL="674815" indent="-158780" algn="l" defTabSz="1088776" rtl="0" eaLnBrk="1" latinLnBrk="0" hangingPunct="1">
      <a:buClr>
        <a:schemeClr val="accent2"/>
      </a:buClr>
      <a:buFont typeface="Arial" pitchFamily="34" charset="0"/>
      <a:buChar char="–"/>
      <a:defRPr sz="1200" kern="1200">
        <a:solidFill>
          <a:schemeClr val="tx1"/>
        </a:solidFill>
        <a:latin typeface="+mn-lt"/>
        <a:ea typeface="+mn-ea"/>
        <a:cs typeface="+mn-cs"/>
      </a:defRPr>
    </a:lvl4pPr>
    <a:lvl5pPr marL="2177552" algn="l" defTabSz="1088776" rtl="0" eaLnBrk="1" latinLnBrk="0" hangingPunct="1">
      <a:defRPr sz="1400" kern="1200">
        <a:solidFill>
          <a:schemeClr val="tx1"/>
        </a:solidFill>
        <a:latin typeface="+mn-lt"/>
        <a:ea typeface="+mn-ea"/>
        <a:cs typeface="+mn-cs"/>
      </a:defRPr>
    </a:lvl5pPr>
    <a:lvl6pPr marL="2721940" algn="l" defTabSz="1088776" rtl="0" eaLnBrk="1" latinLnBrk="0" hangingPunct="1">
      <a:defRPr sz="1400" kern="1200">
        <a:solidFill>
          <a:schemeClr val="tx1"/>
        </a:solidFill>
        <a:latin typeface="+mn-lt"/>
        <a:ea typeface="+mn-ea"/>
        <a:cs typeface="+mn-cs"/>
      </a:defRPr>
    </a:lvl6pPr>
    <a:lvl7pPr marL="3266328" algn="l" defTabSz="1088776" rtl="0" eaLnBrk="1" latinLnBrk="0" hangingPunct="1">
      <a:defRPr sz="1400" kern="1200">
        <a:solidFill>
          <a:schemeClr val="tx1"/>
        </a:solidFill>
        <a:latin typeface="+mn-lt"/>
        <a:ea typeface="+mn-ea"/>
        <a:cs typeface="+mn-cs"/>
      </a:defRPr>
    </a:lvl7pPr>
    <a:lvl8pPr marL="3810716" algn="l" defTabSz="1088776" rtl="0" eaLnBrk="1" latinLnBrk="0" hangingPunct="1">
      <a:defRPr sz="1400" kern="1200">
        <a:solidFill>
          <a:schemeClr val="tx1"/>
        </a:solidFill>
        <a:latin typeface="+mn-lt"/>
        <a:ea typeface="+mn-ea"/>
        <a:cs typeface="+mn-cs"/>
      </a:defRPr>
    </a:lvl8pPr>
    <a:lvl9pPr marL="4355104" algn="l" defTabSz="108877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8C2C35-2B8A-446E-BEC0-FD36716C29AC}" type="slidenum">
              <a:rPr lang="en-US" smtClean="0"/>
              <a:pPr/>
              <a:t>1</a:t>
            </a:fld>
            <a:endParaRPr lang="en-US" dirty="0"/>
          </a:p>
        </p:txBody>
      </p:sp>
    </p:spTree>
    <p:extLst>
      <p:ext uri="{BB962C8B-B14F-4D97-AF65-F5344CB8AC3E}">
        <p14:creationId xmlns:p14="http://schemas.microsoft.com/office/powerpoint/2010/main" val="309175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7D8C2C35-2B8A-446E-BEC0-FD36716C29AC}" type="slidenum">
              <a:rPr lang="de-DE" smtClean="0"/>
              <a:pPr/>
              <a:t>2</a:t>
            </a:fld>
            <a:endParaRPr lang="de-DE" dirty="0"/>
          </a:p>
        </p:txBody>
      </p:sp>
    </p:spTree>
    <p:extLst>
      <p:ext uri="{BB962C8B-B14F-4D97-AF65-F5344CB8AC3E}">
        <p14:creationId xmlns:p14="http://schemas.microsoft.com/office/powerpoint/2010/main" val="33802870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Executive Slide Option 1">
    <p:bg>
      <p:bgRef idx="1001">
        <a:schemeClr val="bg1"/>
      </p:bgRef>
    </p:bg>
    <p:spTree>
      <p:nvGrpSpPr>
        <p:cNvPr id="1" name=""/>
        <p:cNvGrpSpPr/>
        <p:nvPr/>
      </p:nvGrpSpPr>
      <p:grpSpPr>
        <a:xfrm>
          <a:off x="0" y="0"/>
          <a:ext cx="0" cy="0"/>
          <a:chOff x="0" y="0"/>
          <a:chExt cx="0" cy="0"/>
        </a:xfrm>
      </p:grpSpPr>
      <p:sp>
        <p:nvSpPr>
          <p:cNvPr id="5" name="Cover Image Placeholder"/>
          <p:cNvSpPr>
            <a:spLocks noGrp="1"/>
          </p:cNvSpPr>
          <p:nvPr>
            <p:ph type="pic" sz="quarter" idx="12" hasCustomPrompt="1"/>
          </p:nvPr>
        </p:nvSpPr>
        <p:spPr>
          <a:xfrm>
            <a:off x="1" y="0"/>
            <a:ext cx="12195175" cy="6858000"/>
          </a:xfrm>
          <a:solidFill>
            <a:schemeClr val="tx2">
              <a:alpha val="70000"/>
            </a:schemeClr>
          </a:solidFill>
        </p:spPr>
        <p:txBody>
          <a:bodyPr tIns="2088000"/>
          <a:lstStyle>
            <a:lvl1pPr algn="ctr">
              <a:defRPr sz="1200">
                <a:solidFill>
                  <a:schemeClr val="tx1"/>
                </a:solidFill>
              </a:defRPr>
            </a:lvl1pPr>
          </a:lstStyle>
          <a:p>
            <a:r>
              <a:rPr lang="en-US" dirty="0"/>
              <a:t>CUSTOMER IMAGE HERE</a:t>
            </a:r>
          </a:p>
        </p:txBody>
      </p:sp>
      <p:grpSp>
        <p:nvGrpSpPr>
          <p:cNvPr id="2" name="Group 1"/>
          <p:cNvGrpSpPr/>
          <p:nvPr userDrawn="1"/>
        </p:nvGrpSpPr>
        <p:grpSpPr>
          <a:xfrm>
            <a:off x="10251173" y="0"/>
            <a:ext cx="1944002" cy="6858000"/>
            <a:chOff x="10251173" y="0"/>
            <a:chExt cx="1944002" cy="3430006"/>
          </a:xfrm>
        </p:grpSpPr>
        <p:sp>
          <p:nvSpPr>
            <p:cNvPr id="17" name="Rectangle 16"/>
            <p:cNvSpPr/>
            <p:nvPr userDrawn="1"/>
          </p:nvSpPr>
          <p:spPr bwMode="gray">
            <a:xfrm>
              <a:off x="11547175" y="0"/>
              <a:ext cx="648000" cy="3430006"/>
            </a:xfrm>
            <a:prstGeom prst="rect">
              <a:avLst/>
            </a:prstGeom>
            <a:solidFill>
              <a:schemeClr val="accent1"/>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18" name="Rectangle 17"/>
            <p:cNvSpPr/>
            <p:nvPr userDrawn="1"/>
          </p:nvSpPr>
          <p:spPr bwMode="gray">
            <a:xfrm>
              <a:off x="10899174" y="0"/>
              <a:ext cx="648000" cy="3430006"/>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22" name="Rectangle 21"/>
            <p:cNvSpPr/>
            <p:nvPr userDrawn="1"/>
          </p:nvSpPr>
          <p:spPr bwMode="gray">
            <a:xfrm>
              <a:off x="10251173" y="0"/>
              <a:ext cx="648000" cy="3430006"/>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grpSp>
      <p:sp>
        <p:nvSpPr>
          <p:cNvPr id="21" name="Presentation Title"/>
          <p:cNvSpPr>
            <a:spLocks noGrp="1"/>
          </p:cNvSpPr>
          <p:nvPr userDrawn="1">
            <p:ph type="body" sz="quarter" idx="14" hasCustomPrompt="1"/>
          </p:nvPr>
        </p:nvSpPr>
        <p:spPr>
          <a:xfrm>
            <a:off x="360000" y="3790800"/>
            <a:ext cx="9531173" cy="1218795"/>
          </a:xfrm>
        </p:spPr>
        <p:txBody>
          <a:bodyPr wrap="square" anchor="ctr" anchorCtr="0">
            <a:noAutofit/>
          </a:bodyPr>
          <a:lstStyle>
            <a:lvl1pPr>
              <a:lnSpc>
                <a:spcPct val="90000"/>
              </a:lnSpc>
              <a:spcBef>
                <a:spcPts val="0"/>
              </a:spcBef>
              <a:defRPr sz="4400" b="1" baseline="0">
                <a:latin typeface="+mj-lt"/>
              </a:defRPr>
            </a:lvl1pPr>
          </a:lstStyle>
          <a:p>
            <a:pPr lvl="0"/>
            <a:r>
              <a:rPr lang="en-US" dirty="0"/>
              <a:t>Compelling Question to Introduce the Broader Story? (max 65 </a:t>
            </a:r>
            <a:r>
              <a:rPr lang="en-US" dirty="0" err="1"/>
              <a:t>cws</a:t>
            </a:r>
            <a:r>
              <a:rPr lang="en-US" dirty="0"/>
              <a:t>)</a:t>
            </a:r>
          </a:p>
        </p:txBody>
      </p:sp>
      <p:sp>
        <p:nvSpPr>
          <p:cNvPr id="24" name="Text Placeholder 7"/>
          <p:cNvSpPr>
            <a:spLocks noGrp="1"/>
          </p:cNvSpPr>
          <p:nvPr userDrawn="1">
            <p:ph type="body" sz="quarter" idx="15" hasCustomPrompt="1"/>
          </p:nvPr>
        </p:nvSpPr>
        <p:spPr>
          <a:xfrm>
            <a:off x="359998" y="5224332"/>
            <a:ext cx="9531175" cy="338554"/>
          </a:xfrm>
        </p:spPr>
        <p:txBody>
          <a:bodyPr>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lang="de-DE" sz="1100" b="0" i="0" u="none" strike="noStrike" baseline="0"/>
            </a:lvl1pPr>
            <a:lvl2pPr marL="0" indent="0">
              <a:buNone/>
              <a:defRPr/>
            </a:lvl2pPr>
          </a:lstStyle>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r>
              <a:rPr lang="en-US" dirty="0"/>
              <a:t>One paragraph providing an overview of the challenge or opportunity that inspired the business to set forth on the journey to digital transformation. </a:t>
            </a:r>
            <a:br>
              <a:rPr lang="en-US" dirty="0"/>
            </a:br>
            <a:r>
              <a:rPr lang="en-US" dirty="0"/>
              <a:t>(max. 300 </a:t>
            </a:r>
            <a:r>
              <a:rPr lang="en-US" dirty="0" err="1"/>
              <a:t>cws</a:t>
            </a:r>
            <a:r>
              <a:rPr lang="en-US" dirty="0"/>
              <a:t>) Note: That this paragraph should only appear in the PDF version of the BTS. It should be deleted from the PPT version. </a:t>
            </a:r>
          </a:p>
        </p:txBody>
      </p:sp>
      <p:sp>
        <p:nvSpPr>
          <p:cNvPr id="15" name="TextBox 14"/>
          <p:cNvSpPr txBox="1"/>
          <p:nvPr userDrawn="1"/>
        </p:nvSpPr>
        <p:spPr>
          <a:xfrm>
            <a:off x="-2555999" y="0"/>
            <a:ext cx="2556000" cy="4570482"/>
          </a:xfrm>
          <a:prstGeom prst="rect">
            <a:avLst/>
          </a:prstGeom>
          <a:solidFill>
            <a:srgbClr val="FFFF00"/>
          </a:solidFill>
        </p:spPr>
        <p:txBody>
          <a:bodyPr wrap="square" rtlCol="0">
            <a:spAutoFit/>
          </a:bodyPr>
          <a:lstStyle/>
          <a:p>
            <a:pPr marL="0" marR="0" lvl="0" indent="0" algn="l" defTabSz="1088776"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General notes:</a:t>
            </a:r>
          </a:p>
          <a:p>
            <a:pPr marL="0" marR="0" lvl="0" indent="0" algn="l" defTabSz="1088776"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1088776"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Each page of the BTS should be considered its own entity for trademarks, descriptors, and acronyms.</a:t>
            </a:r>
          </a:p>
          <a:p>
            <a:pPr marL="0" marR="0" lvl="0" indent="0" algn="l" defTabSz="1088776"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bg1"/>
              </a:solidFill>
              <a:effectLst/>
              <a:uLnTx/>
              <a:uFillTx/>
              <a:latin typeface="Arial"/>
              <a:ea typeface="+mn-ea"/>
              <a:cs typeface="+mn-cs"/>
            </a:endParaRPr>
          </a:p>
          <a:p>
            <a:pPr marL="0" marR="0" lvl="0" indent="0" algn="l" defTabSz="1088776"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bg1"/>
                </a:solidFill>
                <a:effectLst/>
                <a:uLnTx/>
                <a:uFillTx/>
                <a:latin typeface="Arial"/>
                <a:ea typeface="+mn-ea"/>
                <a:cs typeface="+mn-cs"/>
              </a:rPr>
              <a:t>Customer and partner logos </a:t>
            </a:r>
            <a:r>
              <a:rPr kumimoji="0" lang="en-US" sz="1000" b="0" i="0" u="none" strike="noStrike" kern="1200" cap="none" spc="0" normalizeH="0" baseline="0" noProof="0" dirty="0">
                <a:ln>
                  <a:noFill/>
                </a:ln>
                <a:solidFill>
                  <a:schemeClr val="bg1"/>
                </a:solidFill>
                <a:effectLst/>
                <a:uLnTx/>
                <a:uFillTx/>
                <a:latin typeface="Arial"/>
                <a:ea typeface="+mn-ea"/>
                <a:cs typeface="+mn-cs"/>
              </a:rPr>
              <a:t>should appear on all pages. Delete any unnecessary placeholders from all pages.</a:t>
            </a:r>
            <a:endParaRPr kumimoji="0" lang="en-US" sz="10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1088776" rtl="0" eaLnBrk="1" fontAlgn="auto" latinLnBrk="0" hangingPunct="1">
              <a:lnSpc>
                <a:spcPct val="100000"/>
              </a:lnSpc>
              <a:spcBef>
                <a:spcPts val="0"/>
              </a:spcBef>
              <a:spcAft>
                <a:spcPts val="0"/>
              </a:spcAft>
              <a:buClrTx/>
              <a:buSzTx/>
              <a:buFontTx/>
              <a:buNone/>
              <a:tabLst/>
              <a:defRPr/>
            </a:pPr>
            <a:endParaRPr lang="en-US" sz="1400" b="1" dirty="0">
              <a:solidFill>
                <a:schemeClr val="bg1"/>
              </a:solidFill>
            </a:endParaRPr>
          </a:p>
          <a:p>
            <a:r>
              <a:rPr lang="en-US" sz="1400" b="1" dirty="0">
                <a:solidFill>
                  <a:schemeClr val="bg1"/>
                </a:solidFill>
              </a:rPr>
              <a:t>Executive Slide – Option 1</a:t>
            </a:r>
          </a:p>
          <a:p>
            <a:endParaRPr lang="en-US" sz="900" dirty="0">
              <a:solidFill>
                <a:schemeClr val="bg1"/>
              </a:solidFill>
            </a:endParaRPr>
          </a:p>
          <a:p>
            <a:pPr marL="0" marR="0" lvl="0" indent="0" algn="l" defTabSz="1088776" rtl="0" eaLnBrk="1" fontAlgn="auto" latinLnBrk="0" hangingPunct="1">
              <a:lnSpc>
                <a:spcPct val="100000"/>
              </a:lnSpc>
              <a:spcBef>
                <a:spcPts val="0"/>
              </a:spcBef>
              <a:spcAft>
                <a:spcPts val="0"/>
              </a:spcAft>
              <a:buClrTx/>
              <a:buSzTx/>
              <a:buFontTx/>
              <a:buNone/>
              <a:tabLst/>
              <a:defRPr/>
            </a:pPr>
            <a:r>
              <a:rPr lang="en-US" sz="1000" b="1" baseline="0" dirty="0">
                <a:solidFill>
                  <a:schemeClr val="bg1"/>
                </a:solidFill>
              </a:rPr>
              <a:t>Image</a:t>
            </a:r>
            <a:r>
              <a:rPr lang="en-US" sz="1000" baseline="0" dirty="0">
                <a:solidFill>
                  <a:schemeClr val="bg1"/>
                </a:solidFill>
              </a:rPr>
              <a:t> should be provided by the customer (high resolution) and fit in the space provided. </a:t>
            </a:r>
          </a:p>
          <a:p>
            <a:endParaRPr lang="en-US" sz="1000" b="1" dirty="0">
              <a:solidFill>
                <a:schemeClr val="bg1"/>
              </a:solidFill>
            </a:endParaRPr>
          </a:p>
          <a:p>
            <a:r>
              <a:rPr lang="en-US" sz="1000" b="1" dirty="0">
                <a:solidFill>
                  <a:schemeClr val="bg1"/>
                </a:solidFill>
              </a:rPr>
              <a:t>Title</a:t>
            </a:r>
            <a:r>
              <a:rPr lang="en-US" sz="1000" dirty="0">
                <a:solidFill>
                  <a:schemeClr val="bg1"/>
                </a:solidFill>
              </a:rPr>
              <a:t> should ask a compelling question to introduce the broader customer story.</a:t>
            </a:r>
          </a:p>
          <a:p>
            <a:endParaRPr lang="en-US" sz="1000" dirty="0">
              <a:solidFill>
                <a:schemeClr val="bg1"/>
              </a:solidFill>
            </a:endParaRPr>
          </a:p>
          <a:p>
            <a:pPr lvl="0"/>
            <a:r>
              <a:rPr lang="en-US" sz="1000" dirty="0">
                <a:solidFill>
                  <a:schemeClr val="bg1"/>
                </a:solidFill>
              </a:rPr>
              <a:t>Examples: </a:t>
            </a:r>
          </a:p>
          <a:p>
            <a:pPr lvl="0"/>
            <a:r>
              <a:rPr lang="en-US" sz="1000" dirty="0">
                <a:solidFill>
                  <a:schemeClr val="bg1"/>
                </a:solidFill>
              </a:rPr>
              <a:t>How Did a Cattle Drive Pave the Tech Highway for Brazil?</a:t>
            </a:r>
          </a:p>
          <a:p>
            <a:pPr lvl="0"/>
            <a:r>
              <a:rPr lang="en-US" sz="1000" dirty="0">
                <a:solidFill>
                  <a:schemeClr val="bg1"/>
                </a:solidFill>
              </a:rPr>
              <a:t>How Do You Build a Supply Chain as Precise and Agile as a Sports Car?</a:t>
            </a:r>
          </a:p>
          <a:p>
            <a:pPr lvl="0"/>
            <a:endParaRPr lang="en-US" sz="1000" dirty="0">
              <a:solidFill>
                <a:schemeClr val="bg1"/>
              </a:solidFill>
            </a:endParaRPr>
          </a:p>
          <a:p>
            <a:pPr marL="0" marR="0" lvl="0" indent="0" algn="l" defTabSz="1088776" rtl="0" eaLnBrk="1" fontAlgn="auto" latinLnBrk="0" hangingPunct="1">
              <a:lnSpc>
                <a:spcPct val="100000"/>
              </a:lnSpc>
              <a:spcBef>
                <a:spcPts val="0"/>
              </a:spcBef>
              <a:spcAft>
                <a:spcPts val="0"/>
              </a:spcAft>
              <a:buClrTx/>
              <a:buSzTx/>
              <a:buFontTx/>
              <a:buNone/>
              <a:tabLst/>
              <a:defRPr/>
            </a:pPr>
            <a:r>
              <a:rPr lang="en-US" sz="1000" b="1" dirty="0">
                <a:solidFill>
                  <a:schemeClr val="bg1"/>
                </a:solidFill>
              </a:rPr>
              <a:t>Summary:</a:t>
            </a:r>
            <a:r>
              <a:rPr lang="en-US" sz="1000" b="1" baseline="0" dirty="0">
                <a:solidFill>
                  <a:schemeClr val="bg1"/>
                </a:solidFill>
              </a:rPr>
              <a:t> </a:t>
            </a:r>
            <a:r>
              <a:rPr lang="en-US" sz="1000" b="0" dirty="0">
                <a:solidFill>
                  <a:schemeClr val="bg1"/>
                </a:solidFill>
              </a:rPr>
              <a:t>I</a:t>
            </a:r>
            <a:r>
              <a:rPr lang="en-US" sz="1000" dirty="0">
                <a:solidFill>
                  <a:schemeClr val="bg1"/>
                </a:solidFill>
              </a:rPr>
              <a:t>nstructions</a:t>
            </a:r>
            <a:r>
              <a:rPr lang="en-US" sz="1000" baseline="0" dirty="0">
                <a:solidFill>
                  <a:schemeClr val="bg1"/>
                </a:solidFill>
              </a:rPr>
              <a:t> are in the text box. </a:t>
            </a:r>
            <a:endParaRPr lang="en-US" sz="1000" dirty="0">
              <a:solidFill>
                <a:schemeClr val="bg1"/>
              </a:solidFill>
            </a:endParaRPr>
          </a:p>
          <a:p>
            <a:pPr marL="0" marR="0" lvl="0" indent="0" algn="l" defTabSz="1088776" rtl="0" eaLnBrk="1" fontAlgn="auto" latinLnBrk="0" hangingPunct="1">
              <a:lnSpc>
                <a:spcPct val="100000"/>
              </a:lnSpc>
              <a:spcBef>
                <a:spcPts val="0"/>
              </a:spcBef>
              <a:spcAft>
                <a:spcPts val="0"/>
              </a:spcAft>
              <a:buClrTx/>
              <a:buSzTx/>
              <a:buFontTx/>
              <a:buNone/>
              <a:tabLst/>
              <a:defRPr/>
            </a:pPr>
            <a:endParaRPr lang="en-US" sz="1000" baseline="0" dirty="0">
              <a:solidFill>
                <a:schemeClr val="bg1"/>
              </a:solidFill>
            </a:endParaRPr>
          </a:p>
        </p:txBody>
      </p:sp>
      <p:pic>
        <p:nvPicPr>
          <p:cNvPr id="4" name="Picture 3" descr="A drawing of a cartoon character&#10;&#10;Description generated with high confidence">
            <a:extLst>
              <a:ext uri="{FF2B5EF4-FFF2-40B4-BE49-F238E27FC236}">
                <a16:creationId xmlns:a16="http://schemas.microsoft.com/office/drawing/2014/main" id="{D5DB2842-A9F7-4890-9F2E-68C9BDBF97F0}"/>
              </a:ext>
            </a:extLst>
          </p:cNvPr>
          <p:cNvPicPr>
            <a:picLocks noChangeAspect="1"/>
          </p:cNvPicPr>
          <p:nvPr userDrawn="1"/>
        </p:nvPicPr>
        <p:blipFill>
          <a:blip r:embed="rId2"/>
          <a:stretch>
            <a:fillRect/>
          </a:stretch>
        </p:blipFill>
        <p:spPr>
          <a:xfrm>
            <a:off x="226189" y="312225"/>
            <a:ext cx="1421858" cy="697044"/>
          </a:xfrm>
          <a:prstGeom prst="rect">
            <a:avLst/>
          </a:prstGeom>
        </p:spPr>
      </p:pic>
      <p:pic>
        <p:nvPicPr>
          <p:cNvPr id="7" name="Picture 6" descr="A close up of a sign&#10;&#10;Description generated with very high confidence">
            <a:extLst>
              <a:ext uri="{FF2B5EF4-FFF2-40B4-BE49-F238E27FC236}">
                <a16:creationId xmlns:a16="http://schemas.microsoft.com/office/drawing/2014/main" id="{EBCFCE66-39B7-405B-8236-F431529E9AAE}"/>
              </a:ext>
            </a:extLst>
          </p:cNvPr>
          <p:cNvPicPr>
            <a:picLocks noChangeAspect="1"/>
          </p:cNvPicPr>
          <p:nvPr userDrawn="1"/>
        </p:nvPicPr>
        <p:blipFill>
          <a:blip r:embed="rId3"/>
          <a:stretch>
            <a:fillRect/>
          </a:stretch>
        </p:blipFill>
        <p:spPr>
          <a:xfrm>
            <a:off x="8763006" y="133834"/>
            <a:ext cx="1308167" cy="762039"/>
          </a:xfrm>
          <a:prstGeom prst="rect">
            <a:avLst/>
          </a:prstGeom>
        </p:spPr>
      </p:pic>
      <p:pic>
        <p:nvPicPr>
          <p:cNvPr id="9" name="Picture 8" descr="A drawing of a face&#10;&#10;Description generated with high confidence">
            <a:extLst>
              <a:ext uri="{FF2B5EF4-FFF2-40B4-BE49-F238E27FC236}">
                <a16:creationId xmlns:a16="http://schemas.microsoft.com/office/drawing/2014/main" id="{AAC2E604-D50F-4631-9112-92FB20B9380D}"/>
              </a:ext>
            </a:extLst>
          </p:cNvPr>
          <p:cNvPicPr>
            <a:picLocks noChangeAspect="1"/>
          </p:cNvPicPr>
          <p:nvPr userDrawn="1"/>
        </p:nvPicPr>
        <p:blipFill>
          <a:blip r:embed="rId4"/>
          <a:stretch>
            <a:fillRect/>
          </a:stretch>
        </p:blipFill>
        <p:spPr>
          <a:xfrm>
            <a:off x="406189" y="6085733"/>
            <a:ext cx="1676400" cy="546100"/>
          </a:xfrm>
          <a:prstGeom prst="rect">
            <a:avLst/>
          </a:prstGeom>
        </p:spPr>
      </p:pic>
    </p:spTree>
    <p:extLst>
      <p:ext uri="{BB962C8B-B14F-4D97-AF65-F5344CB8AC3E}">
        <p14:creationId xmlns:p14="http://schemas.microsoft.com/office/powerpoint/2010/main" val="436762413"/>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Executive Slide Option 2">
    <p:bg>
      <p:bgRef idx="1001">
        <a:schemeClr val="bg1"/>
      </p:bgRef>
    </p:bg>
    <p:spTree>
      <p:nvGrpSpPr>
        <p:cNvPr id="1" name=""/>
        <p:cNvGrpSpPr/>
        <p:nvPr/>
      </p:nvGrpSpPr>
      <p:grpSpPr>
        <a:xfrm>
          <a:off x="0" y="0"/>
          <a:ext cx="0" cy="0"/>
          <a:chOff x="0" y="0"/>
          <a:chExt cx="0" cy="0"/>
        </a:xfrm>
      </p:grpSpPr>
      <p:sp>
        <p:nvSpPr>
          <p:cNvPr id="5" name="Cover Image Placeholder"/>
          <p:cNvSpPr>
            <a:spLocks noGrp="1"/>
          </p:cNvSpPr>
          <p:nvPr>
            <p:ph type="pic" sz="quarter" idx="12" hasCustomPrompt="1"/>
          </p:nvPr>
        </p:nvSpPr>
        <p:spPr>
          <a:xfrm>
            <a:off x="1" y="0"/>
            <a:ext cx="12195175" cy="3430006"/>
          </a:xfrm>
          <a:solidFill>
            <a:schemeClr val="tx2">
              <a:alpha val="70000"/>
            </a:schemeClr>
          </a:solidFill>
        </p:spPr>
        <p:txBody>
          <a:bodyPr tIns="2088000"/>
          <a:lstStyle>
            <a:lvl1pPr algn="ctr">
              <a:defRPr sz="1200">
                <a:solidFill>
                  <a:schemeClr val="tx1"/>
                </a:solidFill>
              </a:defRPr>
            </a:lvl1pPr>
          </a:lstStyle>
          <a:p>
            <a:r>
              <a:rPr lang="en-US" dirty="0"/>
              <a:t>CUSTOMER IMAGE HERE</a:t>
            </a:r>
          </a:p>
        </p:txBody>
      </p:sp>
      <p:sp>
        <p:nvSpPr>
          <p:cNvPr id="20" name="Presentation Title"/>
          <p:cNvSpPr>
            <a:spLocks noGrp="1"/>
          </p:cNvSpPr>
          <p:nvPr userDrawn="1">
            <p:ph type="body" sz="quarter" idx="14" hasCustomPrompt="1"/>
          </p:nvPr>
        </p:nvSpPr>
        <p:spPr>
          <a:xfrm>
            <a:off x="360000" y="3790800"/>
            <a:ext cx="11439174" cy="1218795"/>
          </a:xfrm>
        </p:spPr>
        <p:txBody>
          <a:bodyPr wrap="square" anchor="ctr" anchorCtr="0">
            <a:noAutofit/>
          </a:bodyPr>
          <a:lstStyle>
            <a:lvl1pPr>
              <a:lnSpc>
                <a:spcPct val="90000"/>
              </a:lnSpc>
              <a:spcBef>
                <a:spcPts val="0"/>
              </a:spcBef>
              <a:defRPr sz="4400" b="1" baseline="0">
                <a:latin typeface="+mj-lt"/>
              </a:defRPr>
            </a:lvl1pPr>
          </a:lstStyle>
          <a:p>
            <a:pPr lvl="0"/>
            <a:r>
              <a:rPr lang="en-US" dirty="0"/>
              <a:t>Compelling Question to Introduce the Broader story? (max 70 </a:t>
            </a:r>
            <a:r>
              <a:rPr lang="en-US" dirty="0" err="1"/>
              <a:t>cws</a:t>
            </a:r>
            <a:r>
              <a:rPr lang="en-US" dirty="0"/>
              <a:t>)</a:t>
            </a:r>
          </a:p>
        </p:txBody>
      </p:sp>
      <p:sp>
        <p:nvSpPr>
          <p:cNvPr id="8" name="Text Placeholder 7"/>
          <p:cNvSpPr>
            <a:spLocks noGrp="1"/>
          </p:cNvSpPr>
          <p:nvPr>
            <p:ph type="body" sz="quarter" idx="15" hasCustomPrompt="1"/>
          </p:nvPr>
        </p:nvSpPr>
        <p:spPr>
          <a:xfrm>
            <a:off x="359998" y="5224332"/>
            <a:ext cx="11439176" cy="338554"/>
          </a:xfrm>
        </p:spPr>
        <p:txBody>
          <a:bodyPr>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lang="de-DE" sz="1100" b="0" i="0" u="none" strike="noStrike" baseline="0"/>
            </a:lvl1pPr>
            <a:lvl2pPr marL="0" indent="0">
              <a:buNone/>
              <a:defRPr/>
            </a:lvl2pPr>
          </a:lstStyle>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r>
              <a:rPr lang="en-US" dirty="0"/>
              <a:t>One paragraph providing an overview of the challenge or opportunity that inspired the business to set forth on the journey to digital transformation. (max. 300 </a:t>
            </a:r>
            <a:r>
              <a:rPr lang="en-US" dirty="0" err="1"/>
              <a:t>cws</a:t>
            </a:r>
            <a:r>
              <a:rPr lang="en-US" dirty="0"/>
              <a:t>) </a:t>
            </a:r>
            <a:br>
              <a:rPr lang="en-US" dirty="0"/>
            </a:br>
            <a:r>
              <a:rPr lang="en-US" dirty="0"/>
              <a:t>Note: That this paragraph should only appear in the PDF version of the BTS. It should be deleted from the PPT version. </a:t>
            </a:r>
          </a:p>
        </p:txBody>
      </p:sp>
    </p:spTree>
    <p:extLst>
      <p:ext uri="{BB962C8B-B14F-4D97-AF65-F5344CB8AC3E}">
        <p14:creationId xmlns:p14="http://schemas.microsoft.com/office/powerpoint/2010/main" val="4071266732"/>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xecutive Slide Option 3">
    <p:bg>
      <p:bgRef idx="1001">
        <a:schemeClr val="bg1"/>
      </p:bgRef>
    </p:bg>
    <p:spTree>
      <p:nvGrpSpPr>
        <p:cNvPr id="1" name=""/>
        <p:cNvGrpSpPr/>
        <p:nvPr/>
      </p:nvGrpSpPr>
      <p:grpSpPr>
        <a:xfrm>
          <a:off x="0" y="0"/>
          <a:ext cx="0" cy="0"/>
          <a:chOff x="0" y="0"/>
          <a:chExt cx="0" cy="0"/>
        </a:xfrm>
      </p:grpSpPr>
      <p:sp>
        <p:nvSpPr>
          <p:cNvPr id="12" name="Presentation Title"/>
          <p:cNvSpPr>
            <a:spLocks noGrp="1"/>
          </p:cNvSpPr>
          <p:nvPr>
            <p:ph type="body" sz="quarter" idx="14" hasCustomPrompt="1"/>
          </p:nvPr>
        </p:nvSpPr>
        <p:spPr>
          <a:xfrm>
            <a:off x="1521669" y="2129740"/>
            <a:ext cx="9184432" cy="1828193"/>
          </a:xfrm>
        </p:spPr>
        <p:txBody>
          <a:bodyPr wrap="square" anchor="ctr" anchorCtr="0">
            <a:noAutofit/>
          </a:bodyPr>
          <a:lstStyle>
            <a:lvl1pPr>
              <a:lnSpc>
                <a:spcPct val="90000"/>
              </a:lnSpc>
              <a:spcBef>
                <a:spcPts val="0"/>
              </a:spcBef>
              <a:defRPr sz="4400" b="1" baseline="0">
                <a:latin typeface="+mj-lt"/>
              </a:defRPr>
            </a:lvl1pPr>
          </a:lstStyle>
          <a:p>
            <a:pPr lvl="0"/>
            <a:r>
              <a:rPr lang="en-US" dirty="0"/>
              <a:t>Compelling Question to </a:t>
            </a:r>
            <a:br>
              <a:rPr lang="en-US" dirty="0"/>
            </a:br>
            <a:r>
              <a:rPr lang="en-US" dirty="0"/>
              <a:t>Introduce the Broader story? </a:t>
            </a:r>
            <a:br>
              <a:rPr lang="en-US" dirty="0"/>
            </a:br>
            <a:r>
              <a:rPr lang="en-US" dirty="0"/>
              <a:t>(max 70 </a:t>
            </a:r>
            <a:r>
              <a:rPr lang="en-US" dirty="0" err="1"/>
              <a:t>cws</a:t>
            </a:r>
            <a:r>
              <a:rPr lang="en-US" dirty="0"/>
              <a:t>)</a:t>
            </a:r>
          </a:p>
        </p:txBody>
      </p:sp>
      <p:sp>
        <p:nvSpPr>
          <p:cNvPr id="13" name="Text Placeholder 7"/>
          <p:cNvSpPr>
            <a:spLocks noGrp="1"/>
          </p:cNvSpPr>
          <p:nvPr>
            <p:ph type="body" sz="quarter" idx="15" hasCustomPrompt="1"/>
          </p:nvPr>
        </p:nvSpPr>
        <p:spPr>
          <a:xfrm>
            <a:off x="1521667" y="4210652"/>
            <a:ext cx="9184434" cy="338554"/>
          </a:xfrm>
        </p:spPr>
        <p:txBody>
          <a:bodyPr>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lang="de-DE" sz="1100" b="0" i="0" u="none" strike="noStrike" baseline="0"/>
            </a:lvl1pPr>
            <a:lvl2pPr marL="0" indent="0">
              <a:buNone/>
              <a:defRPr/>
            </a:lvl2pPr>
          </a:lstStyle>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r>
              <a:rPr lang="en-US" dirty="0"/>
              <a:t>One paragraph providing an overview of the challenge or opportunity that inspired the business to set forth on the journey to digital transformation. (max. 300 </a:t>
            </a:r>
            <a:r>
              <a:rPr lang="en-US" dirty="0" err="1"/>
              <a:t>cws</a:t>
            </a:r>
            <a:r>
              <a:rPr lang="en-US" dirty="0"/>
              <a:t>) Note: That this paragraph should only appear in the PDF version of the BTS. It should be deleted from the PPT version. </a:t>
            </a:r>
          </a:p>
        </p:txBody>
      </p:sp>
      <p:grpSp>
        <p:nvGrpSpPr>
          <p:cNvPr id="14" name="Secondary Motion Band"/>
          <p:cNvGrpSpPr/>
          <p:nvPr userDrawn="1"/>
        </p:nvGrpSpPr>
        <p:grpSpPr>
          <a:xfrm>
            <a:off x="11007735" y="0"/>
            <a:ext cx="1187440" cy="180000"/>
            <a:chOff x="11006110" y="0"/>
            <a:chExt cx="1187440" cy="180042"/>
          </a:xfrm>
        </p:grpSpPr>
        <p:sp>
          <p:nvSpPr>
            <p:cNvPr id="17" name="Rectangle 16"/>
            <p:cNvSpPr/>
            <p:nvPr userDrawn="1"/>
          </p:nvSpPr>
          <p:spPr bwMode="gray">
            <a:xfrm>
              <a:off x="11797550" y="0"/>
              <a:ext cx="396000" cy="180042"/>
            </a:xfrm>
            <a:prstGeom prst="rect">
              <a:avLst/>
            </a:prstGeom>
            <a:solidFill>
              <a:schemeClr val="accent1"/>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18" name="Rectangle 17"/>
            <p:cNvSpPr/>
            <p:nvPr userDrawn="1"/>
          </p:nvSpPr>
          <p:spPr bwMode="gray">
            <a:xfrm>
              <a:off x="11401830" y="0"/>
              <a:ext cx="396000" cy="180042"/>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20" name="Rectangle 19"/>
            <p:cNvSpPr/>
            <p:nvPr userDrawn="1"/>
          </p:nvSpPr>
          <p:spPr bwMode="gray">
            <a:xfrm>
              <a:off x="11006110" y="0"/>
              <a:ext cx="396000" cy="180042"/>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grpSp>
      <p:sp>
        <p:nvSpPr>
          <p:cNvPr id="15" name="TextBox 14"/>
          <p:cNvSpPr txBox="1"/>
          <p:nvPr userDrawn="1"/>
        </p:nvSpPr>
        <p:spPr>
          <a:xfrm>
            <a:off x="-2555999" y="0"/>
            <a:ext cx="2556000" cy="3677930"/>
          </a:xfrm>
          <a:prstGeom prst="rect">
            <a:avLst/>
          </a:prstGeom>
          <a:solidFill>
            <a:srgbClr val="FFFF00"/>
          </a:solidFill>
        </p:spPr>
        <p:txBody>
          <a:bodyPr wrap="square" rtlCol="0">
            <a:spAutoFit/>
          </a:bodyPr>
          <a:lstStyle/>
          <a:p>
            <a:r>
              <a:rPr lang="en-US" sz="1400" b="1" dirty="0">
                <a:solidFill>
                  <a:schemeClr val="bg1"/>
                </a:solidFill>
              </a:rPr>
              <a:t>Executive Slide – Option 3</a:t>
            </a:r>
          </a:p>
          <a:p>
            <a:pPr lvl="0"/>
            <a:endParaRPr lang="en-US" sz="900" dirty="0">
              <a:solidFill>
                <a:schemeClr val="bg1"/>
              </a:solidFill>
            </a:endParaRPr>
          </a:p>
          <a:p>
            <a:pPr lvl="0"/>
            <a:r>
              <a:rPr lang="en-US" sz="1000" dirty="0">
                <a:solidFill>
                  <a:schemeClr val="bg1"/>
                </a:solidFill>
              </a:rPr>
              <a:t>This is another alternate option for</a:t>
            </a:r>
            <a:r>
              <a:rPr lang="en-US" sz="1000" baseline="0" dirty="0">
                <a:solidFill>
                  <a:schemeClr val="bg1"/>
                </a:solidFill>
              </a:rPr>
              <a:t> </a:t>
            </a:r>
            <a:r>
              <a:rPr lang="en-US" sz="1000" dirty="0">
                <a:solidFill>
                  <a:schemeClr val="bg1"/>
                </a:solidFill>
              </a:rPr>
              <a:t>the executive slide. To be used in cases when imagery may not be available</a:t>
            </a:r>
            <a:r>
              <a:rPr lang="en-US" sz="1000" baseline="0" dirty="0">
                <a:solidFill>
                  <a:schemeClr val="bg1"/>
                </a:solidFill>
              </a:rPr>
              <a:t> </a:t>
            </a:r>
            <a:r>
              <a:rPr lang="en-US" sz="1000" dirty="0">
                <a:solidFill>
                  <a:schemeClr val="bg1"/>
                </a:solidFill>
              </a:rPr>
              <a:t>or appropriate. If that’s the case the black background will</a:t>
            </a:r>
            <a:r>
              <a:rPr lang="en-US" sz="1000" baseline="0" dirty="0">
                <a:solidFill>
                  <a:schemeClr val="bg1"/>
                </a:solidFill>
              </a:rPr>
              <a:t> </a:t>
            </a:r>
            <a:r>
              <a:rPr lang="en-US" sz="1000" dirty="0">
                <a:solidFill>
                  <a:schemeClr val="bg1"/>
                </a:solidFill>
              </a:rPr>
              <a:t>help maintain maximum visibility of all content. Note, if cloud</a:t>
            </a:r>
            <a:r>
              <a:rPr lang="en-US" sz="1000" baseline="0" dirty="0">
                <a:solidFill>
                  <a:schemeClr val="bg1"/>
                </a:solidFill>
              </a:rPr>
              <a:t> </a:t>
            </a:r>
            <a:r>
              <a:rPr lang="en-US" sz="1000" dirty="0">
                <a:solidFill>
                  <a:schemeClr val="bg1"/>
                </a:solidFill>
              </a:rPr>
              <a:t>solution logos are featured, make sure to use the negative file version. All other rules and considerations from the primary</a:t>
            </a:r>
            <a:r>
              <a:rPr lang="en-US" sz="1000" baseline="0" dirty="0">
                <a:solidFill>
                  <a:schemeClr val="bg1"/>
                </a:solidFill>
              </a:rPr>
              <a:t> </a:t>
            </a:r>
            <a:r>
              <a:rPr lang="en-US" sz="1000" dirty="0">
                <a:solidFill>
                  <a:schemeClr val="bg1"/>
                </a:solidFill>
              </a:rPr>
              <a:t>layout should be applied to this style.</a:t>
            </a:r>
          </a:p>
          <a:p>
            <a:pPr lvl="0"/>
            <a:endParaRPr lang="en-US" sz="1000" dirty="0">
              <a:solidFill>
                <a:schemeClr val="bg1"/>
              </a:solidFill>
            </a:endParaRPr>
          </a:p>
          <a:p>
            <a:r>
              <a:rPr lang="en-US" sz="1000" b="1" dirty="0">
                <a:solidFill>
                  <a:schemeClr val="bg1"/>
                </a:solidFill>
              </a:rPr>
              <a:t>Title</a:t>
            </a:r>
            <a:r>
              <a:rPr lang="en-US" sz="1000" dirty="0">
                <a:solidFill>
                  <a:schemeClr val="bg1"/>
                </a:solidFill>
              </a:rPr>
              <a:t> should ask a compelling question to introduce the broader customer story.</a:t>
            </a:r>
          </a:p>
          <a:p>
            <a:endParaRPr lang="en-US" sz="1000" dirty="0">
              <a:solidFill>
                <a:schemeClr val="bg1"/>
              </a:solidFill>
            </a:endParaRPr>
          </a:p>
          <a:p>
            <a:pPr lvl="0"/>
            <a:r>
              <a:rPr lang="en-US" sz="1000" dirty="0">
                <a:solidFill>
                  <a:schemeClr val="bg1"/>
                </a:solidFill>
              </a:rPr>
              <a:t>Examples: </a:t>
            </a:r>
          </a:p>
          <a:p>
            <a:pPr lvl="0"/>
            <a:r>
              <a:rPr lang="en-US" sz="1000" dirty="0">
                <a:solidFill>
                  <a:schemeClr val="bg1"/>
                </a:solidFill>
              </a:rPr>
              <a:t>How Did a Cattle Drive Pave the Tech Highway for Brazil?</a:t>
            </a:r>
          </a:p>
          <a:p>
            <a:pPr lvl="0"/>
            <a:r>
              <a:rPr lang="en-US" sz="1000" dirty="0">
                <a:solidFill>
                  <a:schemeClr val="bg1"/>
                </a:solidFill>
              </a:rPr>
              <a:t>How Do You Build a Supply Chain as Precise and Agile as a Sports Car?</a:t>
            </a:r>
          </a:p>
          <a:p>
            <a:pPr lvl="0"/>
            <a:endParaRPr lang="en-US" sz="1000" dirty="0">
              <a:solidFill>
                <a:schemeClr val="bg1"/>
              </a:solidFill>
            </a:endParaRPr>
          </a:p>
          <a:p>
            <a:pPr marL="0" marR="0" lvl="0" indent="0" algn="l" defTabSz="1088776" rtl="0" eaLnBrk="1" fontAlgn="auto" latinLnBrk="0" hangingPunct="1">
              <a:lnSpc>
                <a:spcPct val="100000"/>
              </a:lnSpc>
              <a:spcBef>
                <a:spcPts val="0"/>
              </a:spcBef>
              <a:spcAft>
                <a:spcPts val="0"/>
              </a:spcAft>
              <a:buClrTx/>
              <a:buSzTx/>
              <a:buFontTx/>
              <a:buNone/>
              <a:tabLst/>
              <a:defRPr/>
            </a:pPr>
            <a:r>
              <a:rPr lang="en-US" sz="1000" b="1" dirty="0">
                <a:solidFill>
                  <a:schemeClr val="bg1"/>
                </a:solidFill>
              </a:rPr>
              <a:t>Summary:</a:t>
            </a:r>
            <a:r>
              <a:rPr lang="en-US" sz="1000" b="1" baseline="0" dirty="0">
                <a:solidFill>
                  <a:schemeClr val="bg1"/>
                </a:solidFill>
              </a:rPr>
              <a:t> </a:t>
            </a:r>
            <a:r>
              <a:rPr lang="en-US" sz="1000" b="0" dirty="0">
                <a:solidFill>
                  <a:schemeClr val="bg1"/>
                </a:solidFill>
              </a:rPr>
              <a:t>I</a:t>
            </a:r>
            <a:r>
              <a:rPr lang="en-US" sz="1000" dirty="0">
                <a:solidFill>
                  <a:schemeClr val="bg1"/>
                </a:solidFill>
              </a:rPr>
              <a:t>nstructions</a:t>
            </a:r>
            <a:r>
              <a:rPr lang="en-US" sz="1000" baseline="0" dirty="0">
                <a:solidFill>
                  <a:schemeClr val="bg1"/>
                </a:solidFill>
              </a:rPr>
              <a:t> are in the text box. </a:t>
            </a:r>
            <a:endParaRPr lang="en-US" sz="1000" dirty="0">
              <a:solidFill>
                <a:schemeClr val="bg1"/>
              </a:solidFill>
            </a:endParaRPr>
          </a:p>
        </p:txBody>
      </p:sp>
      <p:pic>
        <p:nvPicPr>
          <p:cNvPr id="3" name="Picture 2" descr="A drawing of a cartoon character&#10;&#10;Description generated with high confidence">
            <a:extLst>
              <a:ext uri="{FF2B5EF4-FFF2-40B4-BE49-F238E27FC236}">
                <a16:creationId xmlns:a16="http://schemas.microsoft.com/office/drawing/2014/main" id="{2EB72BD4-1A1D-4D6F-B763-91E0408CF225}"/>
              </a:ext>
            </a:extLst>
          </p:cNvPr>
          <p:cNvPicPr>
            <a:picLocks noChangeAspect="1"/>
          </p:cNvPicPr>
          <p:nvPr userDrawn="1"/>
        </p:nvPicPr>
        <p:blipFill>
          <a:blip r:embed="rId2"/>
          <a:stretch>
            <a:fillRect/>
          </a:stretch>
        </p:blipFill>
        <p:spPr>
          <a:xfrm>
            <a:off x="209560" y="180000"/>
            <a:ext cx="1541436" cy="755665"/>
          </a:xfrm>
          <a:prstGeom prst="rect">
            <a:avLst/>
          </a:prstGeom>
        </p:spPr>
      </p:pic>
    </p:spTree>
    <p:extLst>
      <p:ext uri="{BB962C8B-B14F-4D97-AF65-F5344CB8AC3E}">
        <p14:creationId xmlns:p14="http://schemas.microsoft.com/office/powerpoint/2010/main" val="1538625795"/>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xecutive Slide Option 4">
    <p:spTree>
      <p:nvGrpSpPr>
        <p:cNvPr id="1" name=""/>
        <p:cNvGrpSpPr/>
        <p:nvPr/>
      </p:nvGrpSpPr>
      <p:grpSpPr>
        <a:xfrm>
          <a:off x="0" y="0"/>
          <a:ext cx="0" cy="0"/>
          <a:chOff x="0" y="0"/>
          <a:chExt cx="0" cy="0"/>
        </a:xfrm>
      </p:grpSpPr>
      <p:sp>
        <p:nvSpPr>
          <p:cNvPr id="8" name="Rectangle 7"/>
          <p:cNvSpPr/>
          <p:nvPr userDrawn="1"/>
        </p:nvSpPr>
        <p:spPr bwMode="gray">
          <a:xfrm>
            <a:off x="-1625" y="0"/>
            <a:ext cx="12196800" cy="2466000"/>
          </a:xfrm>
          <a:prstGeom prst="rect">
            <a:avLst/>
          </a:prstGeom>
          <a:solidFill>
            <a:srgbClr val="000000"/>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3" name="Title 2"/>
          <p:cNvSpPr>
            <a:spLocks noGrp="1"/>
          </p:cNvSpPr>
          <p:nvPr userDrawn="1">
            <p:ph type="title" hasCustomPrompt="1"/>
          </p:nvPr>
        </p:nvSpPr>
        <p:spPr>
          <a:xfrm>
            <a:off x="360000" y="1512000"/>
            <a:ext cx="11330478" cy="369332"/>
          </a:xfrm>
        </p:spPr>
        <p:txBody>
          <a:bodyPr/>
          <a:lstStyle>
            <a:lvl1pPr>
              <a:defRPr>
                <a:solidFill>
                  <a:schemeClr val="bg1"/>
                </a:solidFill>
              </a:defRPr>
            </a:lvl1pPr>
          </a:lstStyle>
          <a:p>
            <a:r>
              <a:rPr lang="en-US" dirty="0"/>
              <a:t>Compelling Question to Introduce the Broader Story? </a:t>
            </a:r>
            <a:r>
              <a:rPr lang="en-US" noProof="0" dirty="0"/>
              <a:t>(max. 100 </a:t>
            </a:r>
            <a:r>
              <a:rPr lang="en-US" noProof="0" dirty="0" err="1"/>
              <a:t>cws</a:t>
            </a:r>
            <a:r>
              <a:rPr lang="en-US" noProof="0" dirty="0"/>
              <a:t>)</a:t>
            </a:r>
          </a:p>
        </p:txBody>
      </p:sp>
      <p:sp>
        <p:nvSpPr>
          <p:cNvPr id="23" name="Picture Placeholder 22"/>
          <p:cNvSpPr>
            <a:spLocks noGrp="1"/>
          </p:cNvSpPr>
          <p:nvPr userDrawn="1">
            <p:ph type="pic" sz="quarter" idx="12" hasCustomPrompt="1"/>
          </p:nvPr>
        </p:nvSpPr>
        <p:spPr>
          <a:xfrm>
            <a:off x="7155175" y="2466000"/>
            <a:ext cx="5040000" cy="4392000"/>
          </a:xfrm>
          <a:solidFill>
            <a:schemeClr val="bg1">
              <a:lumMod val="95000"/>
              <a:alpha val="70000"/>
            </a:schemeClr>
          </a:solidFill>
        </p:spPr>
        <p:txBody>
          <a:bodyPr vert="horz" lIns="0" tIns="1620000" rIns="0" bIns="0" rtlCol="0">
            <a:noAutofit/>
          </a:bodyPr>
          <a:lstStyle>
            <a:lvl1pPr>
              <a:defRPr lang="de-DE" sz="1200" dirty="0"/>
            </a:lvl1pPr>
          </a:lstStyle>
          <a:p>
            <a:pPr lvl="0" algn="ctr"/>
            <a:r>
              <a:rPr lang="de-DE" dirty="0"/>
              <a:t>IMAGE</a:t>
            </a:r>
          </a:p>
        </p:txBody>
      </p:sp>
      <p:sp>
        <p:nvSpPr>
          <p:cNvPr id="25" name="Text Placeholder 24"/>
          <p:cNvSpPr>
            <a:spLocks noGrp="1"/>
          </p:cNvSpPr>
          <p:nvPr userDrawn="1">
            <p:ph type="body" sz="quarter" idx="13" hasCustomPrompt="1"/>
          </p:nvPr>
        </p:nvSpPr>
        <p:spPr>
          <a:xfrm>
            <a:off x="360000" y="2988000"/>
            <a:ext cx="6569265" cy="2077492"/>
          </a:xfrm>
        </p:spPr>
        <p:txBody>
          <a:bodyPr>
            <a:spAutoFit/>
          </a:bodyPr>
          <a:lstStyle>
            <a:lvl1pPr marL="0" marR="0" indent="0" algn="l" defTabSz="1088558" rtl="0" eaLnBrk="1" fontAlgn="auto" latinLnBrk="0" hangingPunct="1">
              <a:lnSpc>
                <a:spcPct val="100000"/>
              </a:lnSpc>
              <a:spcBef>
                <a:spcPts val="3000"/>
              </a:spcBef>
              <a:spcAft>
                <a:spcPts val="0"/>
              </a:spcAft>
              <a:buClr>
                <a:schemeClr val="accent1"/>
              </a:buClr>
              <a:buSzPct val="80000"/>
              <a:buFontTx/>
              <a:buNone/>
              <a:tabLst/>
              <a:defRPr sz="1100"/>
            </a:lvl1pPr>
          </a:lstStyle>
          <a:p>
            <a:pPr lvl="0"/>
            <a:r>
              <a:rPr lang="en-US" dirty="0"/>
              <a:t>850 characters with spaces maximum for both paragraphs combined. </a:t>
            </a:r>
            <a:br>
              <a:rPr lang="en-US" dirty="0"/>
            </a:br>
            <a:r>
              <a:rPr lang="en-US" dirty="0"/>
              <a:t>Paragraph 1: Open with a nod to the customer’s customer and how they rely on the company. Do not begin with “Acme Sports does XYZ.” For example, “Athletes around the world perform their best when equipped with gear from Acme Sports.” Then mention the business dilemma or goal and, if possible, how it applies to the customer’s customer.</a:t>
            </a:r>
          </a:p>
          <a:p>
            <a:pPr lvl="0"/>
            <a:r>
              <a:rPr lang="en-US" dirty="0"/>
              <a:t>Paragraph 2: Introduce the SAP® Solution/Service (and the partner for a cobranded BTS) that helped solve the problem. Mention the strongest business benefits from the bullets. If applicable, mention how SAP is helping the company Run Simple. If possible, tie it back to how this benefits the customer’s customer. General note: Keep the tone personable and try to humanize the story, focusing on the customer’s customer whenever possible.</a:t>
            </a:r>
          </a:p>
        </p:txBody>
      </p:sp>
      <p:sp>
        <p:nvSpPr>
          <p:cNvPr id="39" name="Text Placeholder 38"/>
          <p:cNvSpPr>
            <a:spLocks noGrp="1"/>
          </p:cNvSpPr>
          <p:nvPr userDrawn="1">
            <p:ph type="body" sz="quarter" idx="16" hasCustomPrompt="1"/>
          </p:nvPr>
        </p:nvSpPr>
        <p:spPr>
          <a:xfrm>
            <a:off x="360000" y="1148413"/>
            <a:ext cx="11330478" cy="169277"/>
          </a:xfrm>
        </p:spPr>
        <p:txBody>
          <a:bodyPr>
            <a:noAutofit/>
          </a:bodyPr>
          <a:lstStyle>
            <a:lvl1pPr>
              <a:spcBef>
                <a:spcPts val="0"/>
              </a:spcBef>
              <a:defRPr sz="1100">
                <a:solidFill>
                  <a:schemeClr val="bg1"/>
                </a:solidFill>
              </a:defRPr>
            </a:lvl1pPr>
          </a:lstStyle>
          <a:p>
            <a:pPr lvl="0"/>
            <a:r>
              <a:rPr lang="en-US" dirty="0"/>
              <a:t>SAP Business Transformation Study | Industry | Company </a:t>
            </a:r>
          </a:p>
        </p:txBody>
      </p:sp>
      <p:grpSp>
        <p:nvGrpSpPr>
          <p:cNvPr id="22" name="Secondary Motion Band"/>
          <p:cNvGrpSpPr/>
          <p:nvPr userDrawn="1"/>
        </p:nvGrpSpPr>
        <p:grpSpPr>
          <a:xfrm>
            <a:off x="11007735" y="0"/>
            <a:ext cx="1187440" cy="180000"/>
            <a:chOff x="11006110" y="0"/>
            <a:chExt cx="1187440" cy="180042"/>
          </a:xfrm>
        </p:grpSpPr>
        <p:sp>
          <p:nvSpPr>
            <p:cNvPr id="24" name="Rectangle 23"/>
            <p:cNvSpPr/>
            <p:nvPr userDrawn="1"/>
          </p:nvSpPr>
          <p:spPr bwMode="gray">
            <a:xfrm>
              <a:off x="11797550" y="0"/>
              <a:ext cx="396000" cy="180042"/>
            </a:xfrm>
            <a:prstGeom prst="rect">
              <a:avLst/>
            </a:prstGeom>
            <a:solidFill>
              <a:schemeClr val="accent1"/>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30" name="Rectangle 29"/>
            <p:cNvSpPr/>
            <p:nvPr userDrawn="1"/>
          </p:nvSpPr>
          <p:spPr bwMode="gray">
            <a:xfrm>
              <a:off x="11401830" y="0"/>
              <a:ext cx="396000" cy="180042"/>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31" name="Rectangle 30"/>
            <p:cNvSpPr/>
            <p:nvPr userDrawn="1"/>
          </p:nvSpPr>
          <p:spPr bwMode="gray">
            <a:xfrm>
              <a:off x="11006110" y="0"/>
              <a:ext cx="396000" cy="180042"/>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grpSp>
      <p:pic>
        <p:nvPicPr>
          <p:cNvPr id="14" name="Picture 13" descr="A drawing of a cartoon character&#10;&#10;Description generated with high confidence">
            <a:extLst>
              <a:ext uri="{FF2B5EF4-FFF2-40B4-BE49-F238E27FC236}">
                <a16:creationId xmlns:a16="http://schemas.microsoft.com/office/drawing/2014/main" id="{EAEAB97C-AA7B-4204-9EEE-FBF434200267}"/>
              </a:ext>
            </a:extLst>
          </p:cNvPr>
          <p:cNvPicPr>
            <a:picLocks noChangeAspect="1"/>
          </p:cNvPicPr>
          <p:nvPr userDrawn="1"/>
        </p:nvPicPr>
        <p:blipFill>
          <a:blip r:embed="rId2"/>
          <a:stretch>
            <a:fillRect/>
          </a:stretch>
        </p:blipFill>
        <p:spPr>
          <a:xfrm>
            <a:off x="209560" y="180000"/>
            <a:ext cx="1541436" cy="755665"/>
          </a:xfrm>
          <a:prstGeom prst="rect">
            <a:avLst/>
          </a:prstGeom>
        </p:spPr>
      </p:pic>
    </p:spTree>
    <p:extLst>
      <p:ext uri="{BB962C8B-B14F-4D97-AF65-F5344CB8AC3E}">
        <p14:creationId xmlns:p14="http://schemas.microsoft.com/office/powerpoint/2010/main" val="2129332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ory Summary Option 1 - 3 data points">
    <p:bg>
      <p:bgRef idx="1001">
        <a:schemeClr val="bg1"/>
      </p:bgRef>
    </p:bg>
    <p:spTree>
      <p:nvGrpSpPr>
        <p:cNvPr id="1" name=""/>
        <p:cNvGrpSpPr/>
        <p:nvPr/>
      </p:nvGrpSpPr>
      <p:grpSpPr>
        <a:xfrm>
          <a:off x="0" y="0"/>
          <a:ext cx="0" cy="0"/>
          <a:chOff x="0" y="0"/>
          <a:chExt cx="0" cy="0"/>
        </a:xfrm>
      </p:grpSpPr>
      <p:grpSp>
        <p:nvGrpSpPr>
          <p:cNvPr id="9" name="Secondary Motion Band"/>
          <p:cNvGrpSpPr/>
          <p:nvPr userDrawn="1"/>
        </p:nvGrpSpPr>
        <p:grpSpPr>
          <a:xfrm>
            <a:off x="11003925" y="0"/>
            <a:ext cx="1191250" cy="180000"/>
            <a:chOff x="11002300" y="0"/>
            <a:chExt cx="1191250" cy="180042"/>
          </a:xfrm>
        </p:grpSpPr>
        <p:sp>
          <p:nvSpPr>
            <p:cNvPr id="10" name="Rectangle 9"/>
            <p:cNvSpPr/>
            <p:nvPr userDrawn="1"/>
          </p:nvSpPr>
          <p:spPr bwMode="gray">
            <a:xfrm>
              <a:off x="11797550" y="0"/>
              <a:ext cx="396000" cy="180042"/>
            </a:xfrm>
            <a:prstGeom prst="rect">
              <a:avLst/>
            </a:prstGeom>
            <a:solidFill>
              <a:schemeClr val="accent1"/>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11" name="Rectangle 10"/>
            <p:cNvSpPr/>
            <p:nvPr userDrawn="1"/>
          </p:nvSpPr>
          <p:spPr bwMode="gray">
            <a:xfrm>
              <a:off x="11399925" y="0"/>
              <a:ext cx="396000" cy="180042"/>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12" name="Rectangle 11"/>
            <p:cNvSpPr/>
            <p:nvPr userDrawn="1"/>
          </p:nvSpPr>
          <p:spPr bwMode="gray">
            <a:xfrm>
              <a:off x="11002300" y="0"/>
              <a:ext cx="396000" cy="180042"/>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grpSp>
      <p:sp>
        <p:nvSpPr>
          <p:cNvPr id="26" name="Text Placeholder 24"/>
          <p:cNvSpPr>
            <a:spLocks noGrp="1"/>
          </p:cNvSpPr>
          <p:nvPr>
            <p:ph type="body" sz="quarter" idx="14" hasCustomPrompt="1"/>
          </p:nvPr>
        </p:nvSpPr>
        <p:spPr>
          <a:xfrm>
            <a:off x="360000" y="4855462"/>
            <a:ext cx="7271284" cy="677108"/>
          </a:xfrm>
        </p:spPr>
        <p:txBody>
          <a:bodyPr>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100"/>
            </a:lvl1pPr>
          </a:lstStyle>
          <a:p>
            <a:pPr lvl="0"/>
            <a:r>
              <a:rPr lang="en-US" dirty="0"/>
              <a:t>One paragraph providing an overview of the business benefits (not just technical improvements) experienced by the customer. (max. 375 </a:t>
            </a:r>
            <a:r>
              <a:rPr lang="en-US" dirty="0" err="1"/>
              <a:t>cws</a:t>
            </a:r>
            <a:r>
              <a:rPr lang="en-US" dirty="0"/>
              <a:t>) </a:t>
            </a:r>
          </a:p>
          <a:p>
            <a:pPr marL="0" marR="0" lvl="0" indent="0" algn="l" defTabSz="1088558" rtl="0" eaLnBrk="1" fontAlgn="auto" latinLnBrk="0" hangingPunct="1">
              <a:lnSpc>
                <a:spcPct val="100000"/>
              </a:lnSpc>
              <a:spcBef>
                <a:spcPts val="0"/>
              </a:spcBef>
              <a:spcAft>
                <a:spcPts val="0"/>
              </a:spcAft>
              <a:buClr>
                <a:schemeClr val="accent1"/>
              </a:buClr>
              <a:buSzPct val="80000"/>
              <a:buFontTx/>
              <a:buNone/>
              <a:tabLst/>
              <a:defRPr/>
            </a:pPr>
            <a:r>
              <a:rPr lang="en-US" dirty="0"/>
              <a:t>Note: That this paragraph should only appear in the PDF version of the BTS. It should be deleted from the PPT version. </a:t>
            </a:r>
          </a:p>
        </p:txBody>
      </p:sp>
      <p:sp>
        <p:nvSpPr>
          <p:cNvPr id="18" name="Text Placeholder 17"/>
          <p:cNvSpPr>
            <a:spLocks noGrp="1"/>
          </p:cNvSpPr>
          <p:nvPr>
            <p:ph type="body" sz="quarter" idx="15" hasCustomPrompt="1"/>
          </p:nvPr>
        </p:nvSpPr>
        <p:spPr>
          <a:xfrm>
            <a:off x="359999" y="1512000"/>
            <a:ext cx="7271285" cy="2846933"/>
          </a:xfrm>
        </p:spPr>
        <p:txBody>
          <a:bodyPr>
            <a:noAutofit/>
          </a:bodyPr>
          <a:lstStyle>
            <a:lvl1pPr>
              <a:defRPr sz="2800" b="1"/>
            </a:lvl1pPr>
            <a:lvl2pPr marL="0" indent="0">
              <a:buNone/>
              <a:defRPr sz="1200">
                <a:solidFill>
                  <a:schemeClr val="tx1"/>
                </a:solidFill>
              </a:defRPr>
            </a:lvl2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Vestibulum</a:t>
            </a:r>
            <a:r>
              <a:rPr lang="en-US" dirty="0"/>
              <a:t> </a:t>
            </a:r>
            <a:r>
              <a:rPr lang="en-US" dirty="0" err="1"/>
              <a:t>eu</a:t>
            </a:r>
            <a:r>
              <a:rPr lang="en-US" dirty="0"/>
              <a:t> ligula. </a:t>
            </a:r>
            <a:r>
              <a:rPr lang="en-US" dirty="0" err="1"/>
              <a:t>Aliquam</a:t>
            </a:r>
            <a:r>
              <a:rPr lang="en-US" dirty="0"/>
              <a:t> </a:t>
            </a:r>
            <a:r>
              <a:rPr lang="en-US" dirty="0" err="1"/>
              <a:t>dignissim</a:t>
            </a:r>
            <a:r>
              <a:rPr lang="en-US" dirty="0"/>
              <a:t> </a:t>
            </a:r>
            <a:r>
              <a:rPr lang="en-US" dirty="0" err="1"/>
              <a:t>felis</a:t>
            </a:r>
            <a:r>
              <a:rPr lang="en-US" dirty="0"/>
              <a:t>. </a:t>
            </a:r>
            <a:r>
              <a:rPr lang="en-US" dirty="0" err="1"/>
              <a:t>Ut</a:t>
            </a:r>
            <a:r>
              <a:rPr lang="en-US" dirty="0"/>
              <a:t> at </a:t>
            </a:r>
            <a:r>
              <a:rPr lang="en-US" dirty="0" err="1"/>
              <a:t>quam</a:t>
            </a:r>
            <a:r>
              <a:rPr lang="en-US" dirty="0"/>
              <a:t> in </a:t>
            </a:r>
            <a:r>
              <a:rPr lang="en-US" dirty="0" err="1"/>
              <a:t>quam</a:t>
            </a:r>
            <a:r>
              <a:rPr lang="en-US" dirty="0"/>
              <a:t> </a:t>
            </a:r>
            <a:r>
              <a:rPr lang="en-US" dirty="0" err="1"/>
              <a:t>suscipit</a:t>
            </a:r>
            <a:r>
              <a:rPr lang="en-US" dirty="0"/>
              <a:t> </a:t>
            </a:r>
            <a:r>
              <a:rPr lang="en-US" dirty="0" err="1"/>
              <a:t>tincidunt</a:t>
            </a:r>
            <a:r>
              <a:rPr lang="en-US" dirty="0"/>
              <a:t>. </a:t>
            </a:r>
            <a:r>
              <a:rPr lang="en-US" dirty="0" err="1"/>
              <a:t>Proin</a:t>
            </a:r>
            <a:r>
              <a:rPr lang="en-US" dirty="0"/>
              <a:t> </a:t>
            </a:r>
            <a:r>
              <a:rPr lang="en-US" dirty="0" err="1"/>
              <a:t>feugiat</a:t>
            </a:r>
            <a:r>
              <a:rPr lang="en-US" dirty="0"/>
              <a:t> </a:t>
            </a:r>
            <a:r>
              <a:rPr lang="en-US" dirty="0" err="1"/>
              <a:t>diam</a:t>
            </a:r>
            <a:r>
              <a:rPr lang="en-US" dirty="0"/>
              <a:t> </a:t>
            </a:r>
            <a:r>
              <a:rPr lang="en-US" dirty="0" err="1"/>
              <a:t>vel</a:t>
            </a:r>
            <a:r>
              <a:rPr lang="en-US" dirty="0"/>
              <a:t> </a:t>
            </a:r>
            <a:r>
              <a:rPr lang="en-US" dirty="0" err="1"/>
              <a:t>nibh</a:t>
            </a:r>
            <a:r>
              <a:rPr lang="en-US" dirty="0"/>
              <a:t>. </a:t>
            </a:r>
            <a:r>
              <a:rPr lang="en-US" dirty="0" err="1"/>
              <a:t>Praesent</a:t>
            </a:r>
            <a:r>
              <a:rPr lang="en-US" dirty="0"/>
              <a:t> </a:t>
            </a:r>
            <a:r>
              <a:rPr lang="en-US" dirty="0" err="1"/>
              <a:t>massa</a:t>
            </a:r>
            <a:r>
              <a:rPr lang="en-US" dirty="0"/>
              <a:t>.” </a:t>
            </a:r>
            <a:br>
              <a:rPr lang="en-US" dirty="0"/>
            </a:br>
            <a:r>
              <a:rPr lang="en-US" dirty="0"/>
              <a:t>(max 200 </a:t>
            </a:r>
            <a:r>
              <a:rPr lang="en-US" dirty="0" err="1"/>
              <a:t>cws</a:t>
            </a:r>
            <a:r>
              <a:rPr lang="en-US" dirty="0"/>
              <a:t>)</a:t>
            </a:r>
          </a:p>
          <a:p>
            <a:pPr lvl="1"/>
            <a:r>
              <a:rPr lang="en-US" dirty="0"/>
              <a:t>First and Last Name, Position, Full Legal Company Name</a:t>
            </a:r>
          </a:p>
        </p:txBody>
      </p:sp>
      <p:sp>
        <p:nvSpPr>
          <p:cNvPr id="20" name="Picture Placeholder 19"/>
          <p:cNvSpPr>
            <a:spLocks noGrp="1"/>
          </p:cNvSpPr>
          <p:nvPr>
            <p:ph type="pic" sz="quarter" idx="16" hasCustomPrompt="1"/>
          </p:nvPr>
        </p:nvSpPr>
        <p:spPr>
          <a:xfrm>
            <a:off x="8336772" y="1572164"/>
            <a:ext cx="1080000" cy="1080000"/>
          </a:xfrm>
        </p:spPr>
        <p:txBody>
          <a:bodyPr tIns="144000"/>
          <a:lstStyle>
            <a:lvl1pPr algn="ctr">
              <a:defRPr sz="1100"/>
            </a:lvl1pPr>
          </a:lstStyle>
          <a:p>
            <a:r>
              <a:rPr lang="de-DE" dirty="0"/>
              <a:t>PICTOGRAM</a:t>
            </a:r>
          </a:p>
        </p:txBody>
      </p:sp>
      <p:sp>
        <p:nvSpPr>
          <p:cNvPr id="40" name="Text Placeholder 17"/>
          <p:cNvSpPr>
            <a:spLocks noGrp="1"/>
          </p:cNvSpPr>
          <p:nvPr>
            <p:ph type="body" sz="quarter" idx="19" hasCustomPrompt="1"/>
          </p:nvPr>
        </p:nvSpPr>
        <p:spPr>
          <a:xfrm>
            <a:off x="9546110" y="1512000"/>
            <a:ext cx="2251440" cy="1200329"/>
          </a:xfrm>
        </p:spPr>
        <p:txBody>
          <a:bodyPr>
            <a:noAutofit/>
          </a:bodyPr>
          <a:lstStyle>
            <a:lvl1pPr>
              <a:spcBef>
                <a:spcPts val="0"/>
              </a:spcBef>
              <a:defRPr sz="3600" b="0"/>
            </a:lvl1pPr>
            <a:lvl2pPr marL="0" indent="0">
              <a:spcBef>
                <a:spcPts val="0"/>
              </a:spcBef>
              <a:buNone/>
              <a:defRPr sz="1400">
                <a:solidFill>
                  <a:schemeClr val="tx1"/>
                </a:solidFill>
              </a:defRPr>
            </a:lvl2pPr>
          </a:lstStyle>
          <a:p>
            <a:pPr lvl="0"/>
            <a:r>
              <a:rPr lang="en-US" dirty="0"/>
              <a:t>237,778</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a:t>
            </a:r>
          </a:p>
        </p:txBody>
      </p:sp>
      <p:sp>
        <p:nvSpPr>
          <p:cNvPr id="44" name="Picture Placeholder 19"/>
          <p:cNvSpPr>
            <a:spLocks noGrp="1"/>
          </p:cNvSpPr>
          <p:nvPr>
            <p:ph type="pic" sz="quarter" idx="20" hasCustomPrompt="1"/>
          </p:nvPr>
        </p:nvSpPr>
        <p:spPr>
          <a:xfrm>
            <a:off x="8336772" y="2993050"/>
            <a:ext cx="1080000" cy="1080000"/>
          </a:xfrm>
        </p:spPr>
        <p:txBody>
          <a:bodyPr vert="horz" lIns="0" tIns="144000" rIns="0" bIns="0" rtlCol="0">
            <a:noAutofit/>
          </a:bodyPr>
          <a:lstStyle>
            <a:lvl1pPr>
              <a:defRPr lang="de-DE" sz="1100" dirty="0"/>
            </a:lvl1pPr>
          </a:lstStyle>
          <a:p>
            <a:pPr lvl="0" algn="ctr"/>
            <a:r>
              <a:rPr lang="de-DE" dirty="0"/>
              <a:t>PICTOGRAM</a:t>
            </a:r>
          </a:p>
          <a:p>
            <a:pPr lvl="0" algn="ctr"/>
            <a:endParaRPr lang="de-DE" dirty="0"/>
          </a:p>
        </p:txBody>
      </p:sp>
      <p:sp>
        <p:nvSpPr>
          <p:cNvPr id="45" name="Text Placeholder 17"/>
          <p:cNvSpPr>
            <a:spLocks noGrp="1"/>
          </p:cNvSpPr>
          <p:nvPr>
            <p:ph type="body" sz="quarter" idx="21" hasCustomPrompt="1"/>
          </p:nvPr>
        </p:nvSpPr>
        <p:spPr>
          <a:xfrm>
            <a:off x="9546110" y="2932886"/>
            <a:ext cx="2251440" cy="1200329"/>
          </a:xfrm>
        </p:spPr>
        <p:txBody>
          <a:bodyPr>
            <a:noAutofit/>
          </a:bodyPr>
          <a:lstStyle>
            <a:lvl1pPr>
              <a:spcBef>
                <a:spcPts val="0"/>
              </a:spcBef>
              <a:defRPr sz="3600" b="0"/>
            </a:lvl1pPr>
            <a:lvl2pPr marL="0" indent="0">
              <a:spcBef>
                <a:spcPts val="0"/>
              </a:spcBef>
              <a:buNone/>
              <a:defRPr sz="1400">
                <a:solidFill>
                  <a:schemeClr val="tx1"/>
                </a:solidFill>
              </a:defRPr>
            </a:lvl2pPr>
          </a:lstStyle>
          <a:p>
            <a:pPr lvl="0"/>
            <a:r>
              <a:rPr lang="en-US" dirty="0"/>
              <a:t>Text</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a:t>
            </a:r>
          </a:p>
        </p:txBody>
      </p:sp>
      <p:sp>
        <p:nvSpPr>
          <p:cNvPr id="46" name="Picture Placeholder 19"/>
          <p:cNvSpPr>
            <a:spLocks noGrp="1"/>
          </p:cNvSpPr>
          <p:nvPr>
            <p:ph type="pic" sz="quarter" idx="22" hasCustomPrompt="1"/>
          </p:nvPr>
        </p:nvSpPr>
        <p:spPr>
          <a:xfrm>
            <a:off x="8336772" y="4392405"/>
            <a:ext cx="1080000" cy="1080000"/>
          </a:xfrm>
        </p:spPr>
        <p:txBody>
          <a:bodyPr vert="horz" lIns="0" tIns="144000" rIns="0" bIns="0" rtlCol="0">
            <a:noAutofit/>
          </a:bodyPr>
          <a:lstStyle>
            <a:lvl1pPr>
              <a:defRPr lang="de-DE" sz="1100" dirty="0"/>
            </a:lvl1pPr>
          </a:lstStyle>
          <a:p>
            <a:pPr lvl="0" algn="ctr"/>
            <a:r>
              <a:rPr lang="de-DE" dirty="0"/>
              <a:t>PICTOGRAM</a:t>
            </a:r>
          </a:p>
          <a:p>
            <a:pPr lvl="0" algn="ctr"/>
            <a:endParaRPr lang="de-DE" dirty="0"/>
          </a:p>
        </p:txBody>
      </p:sp>
      <p:sp>
        <p:nvSpPr>
          <p:cNvPr id="47" name="Text Placeholder 17"/>
          <p:cNvSpPr>
            <a:spLocks noGrp="1"/>
          </p:cNvSpPr>
          <p:nvPr>
            <p:ph type="body" sz="quarter" idx="23" hasCustomPrompt="1"/>
          </p:nvPr>
        </p:nvSpPr>
        <p:spPr>
          <a:xfrm>
            <a:off x="9546110" y="4332241"/>
            <a:ext cx="2251440" cy="1200329"/>
          </a:xfrm>
        </p:spPr>
        <p:txBody>
          <a:bodyPr>
            <a:noAutofit/>
          </a:bodyPr>
          <a:lstStyle>
            <a:lvl1pPr>
              <a:spcBef>
                <a:spcPts val="0"/>
              </a:spcBef>
              <a:defRPr sz="3600" b="0"/>
            </a:lvl1pPr>
            <a:lvl2pPr marL="0" indent="0">
              <a:spcBef>
                <a:spcPts val="0"/>
              </a:spcBef>
              <a:buNone/>
              <a:defRPr sz="1400">
                <a:solidFill>
                  <a:schemeClr val="tx1"/>
                </a:solidFill>
              </a:defRPr>
            </a:lvl2pPr>
          </a:lstStyle>
          <a:p>
            <a:pPr lvl="0"/>
            <a:r>
              <a:rPr lang="en-US" dirty="0"/>
              <a:t>Text</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a:t>
            </a:r>
          </a:p>
        </p:txBody>
      </p:sp>
      <p:sp>
        <p:nvSpPr>
          <p:cNvPr id="19" name="TextBox 18"/>
          <p:cNvSpPr txBox="1"/>
          <p:nvPr userDrawn="1"/>
        </p:nvSpPr>
        <p:spPr>
          <a:xfrm>
            <a:off x="-2555999" y="0"/>
            <a:ext cx="2556000" cy="5216813"/>
          </a:xfrm>
          <a:prstGeom prst="rect">
            <a:avLst/>
          </a:prstGeom>
          <a:solidFill>
            <a:srgbClr val="FFFF00"/>
          </a:solidFill>
        </p:spPr>
        <p:txBody>
          <a:bodyPr wrap="square" rtlCol="0">
            <a:spAutoFit/>
          </a:bodyPr>
          <a:lstStyle/>
          <a:p>
            <a:r>
              <a:rPr lang="en-US" sz="1400" b="1" dirty="0">
                <a:solidFill>
                  <a:schemeClr val="bg1"/>
                </a:solidFill>
              </a:rPr>
              <a:t>Story Summary – Option 1</a:t>
            </a:r>
          </a:p>
          <a:p>
            <a:pPr lvl="0"/>
            <a:endParaRPr lang="en-US" sz="900" dirty="0">
              <a:solidFill>
                <a:schemeClr val="bg1"/>
              </a:solidFill>
            </a:endParaRPr>
          </a:p>
          <a:p>
            <a:pPr lvl="0"/>
            <a:r>
              <a:rPr lang="en-US" sz="1000" b="1" dirty="0">
                <a:solidFill>
                  <a:schemeClr val="bg1"/>
                </a:solidFill>
              </a:rPr>
              <a:t>Quote: </a:t>
            </a:r>
            <a:r>
              <a:rPr lang="en-US" sz="1000" dirty="0">
                <a:solidFill>
                  <a:schemeClr val="bg1"/>
                </a:solidFill>
              </a:rPr>
              <a:t>From the customer describing the high-level business impact of the digital transformation.</a:t>
            </a:r>
          </a:p>
          <a:p>
            <a:pPr lvl="0"/>
            <a:endParaRPr lang="en-US" sz="1000" dirty="0">
              <a:solidFill>
                <a:schemeClr val="bg1"/>
              </a:solidFill>
            </a:endParaRPr>
          </a:p>
          <a:p>
            <a:pPr lvl="0"/>
            <a:r>
              <a:rPr lang="en-US" sz="1000" b="1" dirty="0">
                <a:solidFill>
                  <a:schemeClr val="bg1"/>
                </a:solidFill>
              </a:rPr>
              <a:t>Call-outs: </a:t>
            </a:r>
            <a:r>
              <a:rPr lang="en-US" sz="1000" dirty="0">
                <a:solidFill>
                  <a:schemeClr val="bg1"/>
                </a:solidFill>
              </a:rPr>
              <a:t>List 2-3 relevant data points about the customer and/or their industry to support the story of their business transformation. If you have 4 data points, use the next</a:t>
            </a:r>
            <a:r>
              <a:rPr lang="en-US" sz="1000" baseline="0" dirty="0">
                <a:solidFill>
                  <a:schemeClr val="bg1"/>
                </a:solidFill>
              </a:rPr>
              <a:t> slide (option 2)</a:t>
            </a:r>
            <a:r>
              <a:rPr lang="en-US" sz="1000" dirty="0">
                <a:solidFill>
                  <a:schemeClr val="bg1"/>
                </a:solidFill>
              </a:rPr>
              <a:t>. </a:t>
            </a:r>
            <a:br>
              <a:rPr lang="en-US" sz="1000" dirty="0">
                <a:solidFill>
                  <a:schemeClr val="bg1"/>
                </a:solidFill>
              </a:rPr>
            </a:br>
            <a:r>
              <a:rPr lang="en-US" sz="1000" dirty="0">
                <a:solidFill>
                  <a:schemeClr val="bg1"/>
                </a:solidFill>
              </a:rPr>
              <a:t>These data points do NOT have to be directly related to the SAP technology. If they are, they should highlight business benefits</a:t>
            </a:r>
            <a:r>
              <a:rPr lang="en-US" sz="1000" baseline="0" dirty="0">
                <a:solidFill>
                  <a:schemeClr val="bg1"/>
                </a:solidFill>
              </a:rPr>
              <a:t> – </a:t>
            </a:r>
            <a:r>
              <a:rPr lang="en-US" sz="1000" dirty="0">
                <a:solidFill>
                  <a:schemeClr val="bg1"/>
                </a:solidFill>
              </a:rPr>
              <a:t>not just technical improvements. For example: higher customer satisfaction, increased revenue, faster time to value, lower costs. </a:t>
            </a:r>
            <a:br>
              <a:rPr lang="en-US" sz="1000" dirty="0">
                <a:solidFill>
                  <a:schemeClr val="bg1"/>
                </a:solidFill>
              </a:rPr>
            </a:br>
            <a:r>
              <a:rPr lang="en-US" sz="1000" dirty="0">
                <a:solidFill>
                  <a:schemeClr val="bg1"/>
                </a:solidFill>
              </a:rPr>
              <a:t>Things like faster data loads, consolidated processes, and fast implementation time would go in the Customer Profile (slide 8). Numbers are always preferred</a:t>
            </a:r>
            <a:r>
              <a:rPr lang="en-US" sz="1000" baseline="0" dirty="0">
                <a:solidFill>
                  <a:schemeClr val="bg1"/>
                </a:solidFill>
              </a:rPr>
              <a:t> on this slide, if available. </a:t>
            </a:r>
            <a:r>
              <a:rPr lang="en-US" sz="1000" dirty="0">
                <a:solidFill>
                  <a:schemeClr val="bg1"/>
                </a:solidFill>
              </a:rPr>
              <a:t> </a:t>
            </a:r>
          </a:p>
          <a:p>
            <a:pPr lvl="0"/>
            <a:endParaRPr lang="en-US" sz="1000" dirty="0">
              <a:solidFill>
                <a:schemeClr val="bg1"/>
              </a:solidFill>
            </a:endParaRPr>
          </a:p>
          <a:p>
            <a:pPr lvl="0"/>
            <a:r>
              <a:rPr lang="en-US" sz="1000" b="1" dirty="0">
                <a:solidFill>
                  <a:schemeClr val="bg1"/>
                </a:solidFill>
              </a:rPr>
              <a:t>Pictograms: </a:t>
            </a:r>
            <a:r>
              <a:rPr lang="en-US" sz="1000" dirty="0">
                <a:solidFill>
                  <a:schemeClr val="bg1"/>
                </a:solidFill>
              </a:rPr>
              <a:t>Design</a:t>
            </a:r>
            <a:r>
              <a:rPr lang="en-US" sz="1000" baseline="0" dirty="0">
                <a:solidFill>
                  <a:schemeClr val="bg1"/>
                </a:solidFill>
              </a:rPr>
              <a:t> should choose pictograms that are relevant to the respective call-out.</a:t>
            </a:r>
            <a:endParaRPr lang="en-US" sz="1000" dirty="0">
              <a:solidFill>
                <a:schemeClr val="bg1"/>
              </a:solidFill>
            </a:endParaRPr>
          </a:p>
          <a:p>
            <a:pPr lvl="0"/>
            <a:endParaRPr lang="en-US" sz="1000" dirty="0">
              <a:solidFill>
                <a:schemeClr val="bg1"/>
              </a:solidFill>
            </a:endParaRPr>
          </a:p>
          <a:p>
            <a:pPr marL="0" marR="0" lvl="0" indent="0" algn="l" defTabSz="1088776" rtl="0" eaLnBrk="1" fontAlgn="auto" latinLnBrk="0" hangingPunct="1">
              <a:lnSpc>
                <a:spcPct val="100000"/>
              </a:lnSpc>
              <a:spcBef>
                <a:spcPts val="0"/>
              </a:spcBef>
              <a:spcAft>
                <a:spcPts val="0"/>
              </a:spcAft>
              <a:buClrTx/>
              <a:buSzTx/>
              <a:buFontTx/>
              <a:buNone/>
              <a:tabLst/>
              <a:defRPr/>
            </a:pPr>
            <a:r>
              <a:rPr lang="en-US" sz="1000" b="1" dirty="0">
                <a:solidFill>
                  <a:schemeClr val="bg1"/>
                </a:solidFill>
              </a:rPr>
              <a:t>Overview: </a:t>
            </a:r>
            <a:r>
              <a:rPr lang="en-US" sz="1000" b="0" dirty="0">
                <a:solidFill>
                  <a:schemeClr val="bg1"/>
                </a:solidFill>
              </a:rPr>
              <a:t>I</a:t>
            </a:r>
            <a:r>
              <a:rPr lang="en-US" sz="1000" dirty="0">
                <a:solidFill>
                  <a:schemeClr val="bg1"/>
                </a:solidFill>
              </a:rPr>
              <a:t>nstructions</a:t>
            </a:r>
            <a:r>
              <a:rPr lang="en-US" sz="1000" baseline="0" dirty="0">
                <a:solidFill>
                  <a:schemeClr val="bg1"/>
                </a:solidFill>
              </a:rPr>
              <a:t> are in the text box. This paragraph should only appear in the PDF version of the BTS. It should be deleted from the slide in the PPT version and moved to the speaker notes. </a:t>
            </a:r>
            <a:endParaRPr lang="en-US" sz="1000" dirty="0">
              <a:solidFill>
                <a:schemeClr val="bg1"/>
              </a:solidFill>
            </a:endParaRPr>
          </a:p>
        </p:txBody>
      </p:sp>
      <p:pic>
        <p:nvPicPr>
          <p:cNvPr id="21" name="Picture 20" descr="A drawing of a cartoon character&#10;&#10;Description generated with high confidence">
            <a:extLst>
              <a:ext uri="{FF2B5EF4-FFF2-40B4-BE49-F238E27FC236}">
                <a16:creationId xmlns:a16="http://schemas.microsoft.com/office/drawing/2014/main" id="{CC462D7E-F7F0-405A-B700-C8D185EE8F5E}"/>
              </a:ext>
            </a:extLst>
          </p:cNvPr>
          <p:cNvPicPr>
            <a:picLocks noChangeAspect="1"/>
          </p:cNvPicPr>
          <p:nvPr userDrawn="1"/>
        </p:nvPicPr>
        <p:blipFill>
          <a:blip r:embed="rId2"/>
          <a:stretch>
            <a:fillRect/>
          </a:stretch>
        </p:blipFill>
        <p:spPr>
          <a:xfrm>
            <a:off x="209560" y="180000"/>
            <a:ext cx="1541436" cy="755665"/>
          </a:xfrm>
          <a:prstGeom prst="rect">
            <a:avLst/>
          </a:prstGeom>
        </p:spPr>
      </p:pic>
    </p:spTree>
    <p:extLst>
      <p:ext uri="{BB962C8B-B14F-4D97-AF65-F5344CB8AC3E}">
        <p14:creationId xmlns:p14="http://schemas.microsoft.com/office/powerpoint/2010/main" val="292250665"/>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ory Summary Option 1 - 4 data points">
    <p:bg>
      <p:bgRef idx="1001">
        <a:schemeClr val="bg1"/>
      </p:bgRef>
    </p:bg>
    <p:spTree>
      <p:nvGrpSpPr>
        <p:cNvPr id="1" name=""/>
        <p:cNvGrpSpPr/>
        <p:nvPr/>
      </p:nvGrpSpPr>
      <p:grpSpPr>
        <a:xfrm>
          <a:off x="0" y="0"/>
          <a:ext cx="0" cy="0"/>
          <a:chOff x="0" y="0"/>
          <a:chExt cx="0" cy="0"/>
        </a:xfrm>
      </p:grpSpPr>
      <p:grpSp>
        <p:nvGrpSpPr>
          <p:cNvPr id="9" name="Secondary Motion Band"/>
          <p:cNvGrpSpPr/>
          <p:nvPr userDrawn="1"/>
        </p:nvGrpSpPr>
        <p:grpSpPr>
          <a:xfrm>
            <a:off x="11003925" y="0"/>
            <a:ext cx="1191250" cy="180000"/>
            <a:chOff x="11002300" y="0"/>
            <a:chExt cx="1191250" cy="180042"/>
          </a:xfrm>
        </p:grpSpPr>
        <p:sp>
          <p:nvSpPr>
            <p:cNvPr id="10" name="Rectangle 9"/>
            <p:cNvSpPr/>
            <p:nvPr userDrawn="1"/>
          </p:nvSpPr>
          <p:spPr bwMode="gray">
            <a:xfrm>
              <a:off x="11797550" y="0"/>
              <a:ext cx="396000" cy="180042"/>
            </a:xfrm>
            <a:prstGeom prst="rect">
              <a:avLst/>
            </a:prstGeom>
            <a:solidFill>
              <a:schemeClr val="accent1"/>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11" name="Rectangle 10"/>
            <p:cNvSpPr/>
            <p:nvPr userDrawn="1"/>
          </p:nvSpPr>
          <p:spPr bwMode="gray">
            <a:xfrm>
              <a:off x="11399925" y="0"/>
              <a:ext cx="396000" cy="180042"/>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12" name="Rectangle 11"/>
            <p:cNvSpPr/>
            <p:nvPr userDrawn="1"/>
          </p:nvSpPr>
          <p:spPr bwMode="gray">
            <a:xfrm>
              <a:off x="11002300" y="0"/>
              <a:ext cx="396000" cy="180042"/>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grpSp>
      <p:sp>
        <p:nvSpPr>
          <p:cNvPr id="26" name="Text Placeholder 24"/>
          <p:cNvSpPr>
            <a:spLocks noGrp="1"/>
          </p:cNvSpPr>
          <p:nvPr>
            <p:ph type="body" sz="quarter" idx="14" hasCustomPrompt="1"/>
          </p:nvPr>
        </p:nvSpPr>
        <p:spPr>
          <a:xfrm>
            <a:off x="360000" y="4855462"/>
            <a:ext cx="7271284" cy="677108"/>
          </a:xfrm>
        </p:spPr>
        <p:txBody>
          <a:bodyPr>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100"/>
            </a:lvl1pPr>
          </a:lstStyle>
          <a:p>
            <a:pPr lvl="0"/>
            <a:r>
              <a:rPr lang="en-US" dirty="0"/>
              <a:t>One paragraph providing an overview of the business benefits (not just technical improvements) experienced by the customer. (max. 375 </a:t>
            </a:r>
            <a:r>
              <a:rPr lang="en-US" dirty="0" err="1"/>
              <a:t>cws</a:t>
            </a:r>
            <a:r>
              <a:rPr lang="en-US" dirty="0"/>
              <a:t>) </a:t>
            </a:r>
          </a:p>
          <a:p>
            <a:pPr marL="0" marR="0" lvl="0" indent="0" algn="l" defTabSz="1088558" rtl="0" eaLnBrk="1" fontAlgn="auto" latinLnBrk="0" hangingPunct="1">
              <a:lnSpc>
                <a:spcPct val="100000"/>
              </a:lnSpc>
              <a:spcBef>
                <a:spcPts val="0"/>
              </a:spcBef>
              <a:spcAft>
                <a:spcPts val="0"/>
              </a:spcAft>
              <a:buClr>
                <a:schemeClr val="accent1"/>
              </a:buClr>
              <a:buSzPct val="80000"/>
              <a:buFontTx/>
              <a:buNone/>
              <a:tabLst/>
              <a:defRPr/>
            </a:pPr>
            <a:r>
              <a:rPr lang="en-US" dirty="0"/>
              <a:t>Note: That this paragraph should only appear in the PDF version of the BTS. It should be deleted from the PPT version. </a:t>
            </a:r>
          </a:p>
        </p:txBody>
      </p:sp>
      <p:sp>
        <p:nvSpPr>
          <p:cNvPr id="18" name="Text Placeholder 17"/>
          <p:cNvSpPr>
            <a:spLocks noGrp="1"/>
          </p:cNvSpPr>
          <p:nvPr>
            <p:ph type="body" sz="quarter" idx="15" hasCustomPrompt="1"/>
          </p:nvPr>
        </p:nvSpPr>
        <p:spPr>
          <a:xfrm>
            <a:off x="359999" y="1512000"/>
            <a:ext cx="7271285" cy="2846933"/>
          </a:xfrm>
        </p:spPr>
        <p:txBody>
          <a:bodyPr>
            <a:noAutofit/>
          </a:bodyPr>
          <a:lstStyle>
            <a:lvl1pPr>
              <a:defRPr sz="2800" b="1"/>
            </a:lvl1pPr>
            <a:lvl2pPr marL="0" indent="0">
              <a:buNone/>
              <a:defRPr sz="1200">
                <a:solidFill>
                  <a:schemeClr val="tx1"/>
                </a:solidFill>
              </a:defRPr>
            </a:lvl2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Vestibulum</a:t>
            </a:r>
            <a:r>
              <a:rPr lang="en-US" dirty="0"/>
              <a:t> </a:t>
            </a:r>
            <a:r>
              <a:rPr lang="en-US" dirty="0" err="1"/>
              <a:t>eu</a:t>
            </a:r>
            <a:r>
              <a:rPr lang="en-US" dirty="0"/>
              <a:t> ligula. </a:t>
            </a:r>
            <a:r>
              <a:rPr lang="en-US" dirty="0" err="1"/>
              <a:t>Aliquam</a:t>
            </a:r>
            <a:r>
              <a:rPr lang="en-US" dirty="0"/>
              <a:t> </a:t>
            </a:r>
            <a:r>
              <a:rPr lang="en-US" dirty="0" err="1"/>
              <a:t>dignissim</a:t>
            </a:r>
            <a:r>
              <a:rPr lang="en-US" dirty="0"/>
              <a:t> </a:t>
            </a:r>
            <a:r>
              <a:rPr lang="en-US" dirty="0" err="1"/>
              <a:t>felis</a:t>
            </a:r>
            <a:r>
              <a:rPr lang="en-US" dirty="0"/>
              <a:t>. </a:t>
            </a:r>
            <a:r>
              <a:rPr lang="en-US" dirty="0" err="1"/>
              <a:t>Ut</a:t>
            </a:r>
            <a:r>
              <a:rPr lang="en-US" dirty="0"/>
              <a:t> at </a:t>
            </a:r>
            <a:r>
              <a:rPr lang="en-US" dirty="0" err="1"/>
              <a:t>quam</a:t>
            </a:r>
            <a:r>
              <a:rPr lang="en-US" dirty="0"/>
              <a:t> in </a:t>
            </a:r>
            <a:r>
              <a:rPr lang="en-US" dirty="0" err="1"/>
              <a:t>quam</a:t>
            </a:r>
            <a:r>
              <a:rPr lang="en-US" dirty="0"/>
              <a:t> </a:t>
            </a:r>
            <a:r>
              <a:rPr lang="en-US" dirty="0" err="1"/>
              <a:t>suscipit</a:t>
            </a:r>
            <a:r>
              <a:rPr lang="en-US" dirty="0"/>
              <a:t> </a:t>
            </a:r>
            <a:r>
              <a:rPr lang="en-US" dirty="0" err="1"/>
              <a:t>tincidunt</a:t>
            </a:r>
            <a:r>
              <a:rPr lang="en-US" dirty="0"/>
              <a:t>. </a:t>
            </a:r>
            <a:r>
              <a:rPr lang="en-US" dirty="0" err="1"/>
              <a:t>Proin</a:t>
            </a:r>
            <a:r>
              <a:rPr lang="en-US" dirty="0"/>
              <a:t> </a:t>
            </a:r>
            <a:r>
              <a:rPr lang="en-US" dirty="0" err="1"/>
              <a:t>feugiat</a:t>
            </a:r>
            <a:r>
              <a:rPr lang="en-US" dirty="0"/>
              <a:t> </a:t>
            </a:r>
            <a:r>
              <a:rPr lang="en-US" dirty="0" err="1"/>
              <a:t>diam</a:t>
            </a:r>
            <a:r>
              <a:rPr lang="en-US" dirty="0"/>
              <a:t> </a:t>
            </a:r>
            <a:r>
              <a:rPr lang="en-US" dirty="0" err="1"/>
              <a:t>vel</a:t>
            </a:r>
            <a:r>
              <a:rPr lang="en-US" dirty="0"/>
              <a:t> </a:t>
            </a:r>
            <a:r>
              <a:rPr lang="en-US" dirty="0" err="1"/>
              <a:t>nibh</a:t>
            </a:r>
            <a:r>
              <a:rPr lang="en-US" dirty="0"/>
              <a:t>. </a:t>
            </a:r>
            <a:r>
              <a:rPr lang="en-US" dirty="0" err="1"/>
              <a:t>Praesent</a:t>
            </a:r>
            <a:r>
              <a:rPr lang="en-US" dirty="0"/>
              <a:t> </a:t>
            </a:r>
            <a:r>
              <a:rPr lang="en-US" dirty="0" err="1"/>
              <a:t>massa</a:t>
            </a:r>
            <a:r>
              <a:rPr lang="en-US" dirty="0"/>
              <a:t>.” </a:t>
            </a:r>
            <a:br>
              <a:rPr lang="en-US" dirty="0"/>
            </a:br>
            <a:r>
              <a:rPr lang="en-US" dirty="0"/>
              <a:t>(max 200 </a:t>
            </a:r>
            <a:r>
              <a:rPr lang="en-US" dirty="0" err="1"/>
              <a:t>cws</a:t>
            </a:r>
            <a:r>
              <a:rPr lang="en-US" dirty="0"/>
              <a:t>)</a:t>
            </a:r>
          </a:p>
          <a:p>
            <a:pPr lvl="1"/>
            <a:r>
              <a:rPr lang="en-US" dirty="0"/>
              <a:t>First and Last Name, Position, Full Legal Company Name</a:t>
            </a:r>
          </a:p>
        </p:txBody>
      </p:sp>
      <p:sp>
        <p:nvSpPr>
          <p:cNvPr id="46" name="Picture Placeholder 19"/>
          <p:cNvSpPr>
            <a:spLocks noGrp="1"/>
          </p:cNvSpPr>
          <p:nvPr>
            <p:ph type="pic" sz="quarter" idx="22" hasCustomPrompt="1"/>
          </p:nvPr>
        </p:nvSpPr>
        <p:spPr>
          <a:xfrm>
            <a:off x="8703246" y="4819044"/>
            <a:ext cx="713526" cy="713526"/>
          </a:xfrm>
        </p:spPr>
        <p:txBody>
          <a:bodyPr vert="horz" lIns="0" tIns="144000" rIns="0" bIns="0" rtlCol="0">
            <a:noAutofit/>
          </a:bodyPr>
          <a:lstStyle>
            <a:lvl1pPr>
              <a:defRPr lang="de-DE" sz="1100" dirty="0"/>
            </a:lvl1pPr>
          </a:lstStyle>
          <a:p>
            <a:pPr lvl="0" algn="ctr"/>
            <a:r>
              <a:rPr lang="de-DE" dirty="0"/>
              <a:t>PICTOGRAM</a:t>
            </a:r>
          </a:p>
          <a:p>
            <a:pPr lvl="0" algn="ctr"/>
            <a:endParaRPr lang="de-DE" dirty="0"/>
          </a:p>
        </p:txBody>
      </p:sp>
      <p:sp>
        <p:nvSpPr>
          <p:cNvPr id="47" name="Text Placeholder 17"/>
          <p:cNvSpPr>
            <a:spLocks noGrp="1"/>
          </p:cNvSpPr>
          <p:nvPr>
            <p:ph type="body" sz="quarter" idx="23" hasCustomPrompt="1"/>
          </p:nvPr>
        </p:nvSpPr>
        <p:spPr>
          <a:xfrm>
            <a:off x="9546110" y="4824684"/>
            <a:ext cx="2251440" cy="707886"/>
          </a:xfrm>
        </p:spPr>
        <p:txBody>
          <a:bodyPr>
            <a:spAutoFit/>
          </a:bodyPr>
          <a:lstStyle>
            <a:lvl1pPr>
              <a:spcBef>
                <a:spcPts val="0"/>
              </a:spcBef>
              <a:defRPr sz="3200" b="0"/>
            </a:lvl1pPr>
            <a:lvl2pPr marL="0" indent="0">
              <a:spcBef>
                <a:spcPts val="0"/>
              </a:spcBef>
              <a:buNone/>
              <a:defRPr sz="1400">
                <a:solidFill>
                  <a:schemeClr val="tx1"/>
                </a:solidFill>
              </a:defRPr>
            </a:lvl2pPr>
          </a:lstStyle>
          <a:p>
            <a:pPr lvl="0"/>
            <a:r>
              <a:rPr lang="en-US" dirty="0"/>
              <a:t>Text</a:t>
            </a:r>
          </a:p>
          <a:p>
            <a:pPr lvl="1"/>
            <a:r>
              <a:rPr lang="en-US" dirty="0"/>
              <a:t>Lorem ipsum dolor sit </a:t>
            </a:r>
            <a:r>
              <a:rPr lang="en-US" dirty="0" err="1"/>
              <a:t>amet</a:t>
            </a:r>
            <a:endParaRPr lang="en-US" dirty="0"/>
          </a:p>
        </p:txBody>
      </p:sp>
      <p:sp>
        <p:nvSpPr>
          <p:cNvPr id="24" name="Picture Placeholder 19"/>
          <p:cNvSpPr>
            <a:spLocks noGrp="1"/>
          </p:cNvSpPr>
          <p:nvPr>
            <p:ph type="pic" sz="quarter" idx="24" hasCustomPrompt="1"/>
          </p:nvPr>
        </p:nvSpPr>
        <p:spPr>
          <a:xfrm>
            <a:off x="8703246" y="1512000"/>
            <a:ext cx="713526" cy="713526"/>
          </a:xfrm>
        </p:spPr>
        <p:txBody>
          <a:bodyPr vert="horz" lIns="0" tIns="144000" rIns="0" bIns="0" rtlCol="0">
            <a:noAutofit/>
          </a:bodyPr>
          <a:lstStyle>
            <a:lvl1pPr>
              <a:defRPr lang="de-DE" sz="1100" dirty="0"/>
            </a:lvl1pPr>
          </a:lstStyle>
          <a:p>
            <a:pPr lvl="0" algn="ctr"/>
            <a:r>
              <a:rPr lang="de-DE" dirty="0"/>
              <a:t>PICTOGRAM</a:t>
            </a:r>
          </a:p>
          <a:p>
            <a:pPr lvl="0" algn="ctr"/>
            <a:endParaRPr lang="de-DE" dirty="0"/>
          </a:p>
        </p:txBody>
      </p:sp>
      <p:sp>
        <p:nvSpPr>
          <p:cNvPr id="25" name="Text Placeholder 17"/>
          <p:cNvSpPr>
            <a:spLocks noGrp="1"/>
          </p:cNvSpPr>
          <p:nvPr>
            <p:ph type="body" sz="quarter" idx="25" hasCustomPrompt="1"/>
          </p:nvPr>
        </p:nvSpPr>
        <p:spPr>
          <a:xfrm>
            <a:off x="9546110" y="1512000"/>
            <a:ext cx="2251440" cy="707886"/>
          </a:xfrm>
        </p:spPr>
        <p:txBody>
          <a:bodyPr>
            <a:spAutoFit/>
          </a:bodyPr>
          <a:lstStyle>
            <a:lvl1pPr>
              <a:spcBef>
                <a:spcPts val="0"/>
              </a:spcBef>
              <a:defRPr sz="3200" b="0"/>
            </a:lvl1pPr>
            <a:lvl2pPr marL="0" indent="0">
              <a:spcBef>
                <a:spcPts val="0"/>
              </a:spcBef>
              <a:buNone/>
              <a:defRPr sz="1400">
                <a:solidFill>
                  <a:schemeClr val="tx1"/>
                </a:solidFill>
              </a:defRPr>
            </a:lvl2pPr>
          </a:lstStyle>
          <a:p>
            <a:pPr lvl="0"/>
            <a:r>
              <a:rPr lang="en-US" dirty="0"/>
              <a:t>Text</a:t>
            </a:r>
          </a:p>
          <a:p>
            <a:pPr lvl="1"/>
            <a:r>
              <a:rPr lang="en-US" dirty="0"/>
              <a:t>Lorem ipsum dolor sit </a:t>
            </a:r>
            <a:r>
              <a:rPr lang="en-US" dirty="0" err="1"/>
              <a:t>amet</a:t>
            </a:r>
            <a:endParaRPr lang="en-US" dirty="0"/>
          </a:p>
        </p:txBody>
      </p:sp>
      <p:sp>
        <p:nvSpPr>
          <p:cNvPr id="27" name="Picture Placeholder 19"/>
          <p:cNvSpPr>
            <a:spLocks noGrp="1"/>
          </p:cNvSpPr>
          <p:nvPr>
            <p:ph type="pic" sz="quarter" idx="26" hasCustomPrompt="1"/>
          </p:nvPr>
        </p:nvSpPr>
        <p:spPr>
          <a:xfrm>
            <a:off x="8703246" y="2614348"/>
            <a:ext cx="713526" cy="713526"/>
          </a:xfrm>
        </p:spPr>
        <p:txBody>
          <a:bodyPr vert="horz" lIns="0" tIns="144000" rIns="0" bIns="0" rtlCol="0">
            <a:noAutofit/>
          </a:bodyPr>
          <a:lstStyle>
            <a:lvl1pPr>
              <a:defRPr lang="de-DE" sz="1100" dirty="0"/>
            </a:lvl1pPr>
          </a:lstStyle>
          <a:p>
            <a:pPr lvl="0" algn="ctr"/>
            <a:r>
              <a:rPr lang="de-DE" dirty="0"/>
              <a:t>PICTOGRAM</a:t>
            </a:r>
          </a:p>
          <a:p>
            <a:pPr lvl="0" algn="ctr"/>
            <a:endParaRPr lang="de-DE" dirty="0"/>
          </a:p>
        </p:txBody>
      </p:sp>
      <p:sp>
        <p:nvSpPr>
          <p:cNvPr id="31" name="Text Placeholder 17"/>
          <p:cNvSpPr>
            <a:spLocks noGrp="1"/>
          </p:cNvSpPr>
          <p:nvPr>
            <p:ph type="body" sz="quarter" idx="27" hasCustomPrompt="1"/>
          </p:nvPr>
        </p:nvSpPr>
        <p:spPr>
          <a:xfrm>
            <a:off x="9546110" y="2616228"/>
            <a:ext cx="2251440" cy="707886"/>
          </a:xfrm>
        </p:spPr>
        <p:txBody>
          <a:bodyPr>
            <a:spAutoFit/>
          </a:bodyPr>
          <a:lstStyle>
            <a:lvl1pPr>
              <a:spcBef>
                <a:spcPts val="0"/>
              </a:spcBef>
              <a:defRPr sz="3200" b="0"/>
            </a:lvl1pPr>
            <a:lvl2pPr marL="0" indent="0">
              <a:spcBef>
                <a:spcPts val="0"/>
              </a:spcBef>
              <a:buNone/>
              <a:defRPr sz="1400">
                <a:solidFill>
                  <a:schemeClr val="tx1"/>
                </a:solidFill>
              </a:defRPr>
            </a:lvl2pPr>
          </a:lstStyle>
          <a:p>
            <a:pPr lvl="0"/>
            <a:r>
              <a:rPr lang="en-US" dirty="0"/>
              <a:t>Text</a:t>
            </a:r>
          </a:p>
          <a:p>
            <a:pPr lvl="1"/>
            <a:r>
              <a:rPr lang="en-US" dirty="0"/>
              <a:t>Lorem ipsum dolor sit </a:t>
            </a:r>
            <a:r>
              <a:rPr lang="en-US" dirty="0" err="1"/>
              <a:t>amet</a:t>
            </a:r>
            <a:endParaRPr lang="en-US" dirty="0"/>
          </a:p>
        </p:txBody>
      </p:sp>
      <p:sp>
        <p:nvSpPr>
          <p:cNvPr id="33" name="Picture Placeholder 19"/>
          <p:cNvSpPr>
            <a:spLocks noGrp="1"/>
          </p:cNvSpPr>
          <p:nvPr>
            <p:ph type="pic" sz="quarter" idx="28" hasCustomPrompt="1"/>
          </p:nvPr>
        </p:nvSpPr>
        <p:spPr>
          <a:xfrm>
            <a:off x="8703246" y="3716696"/>
            <a:ext cx="713526" cy="713526"/>
          </a:xfrm>
        </p:spPr>
        <p:txBody>
          <a:bodyPr vert="horz" lIns="0" tIns="144000" rIns="0" bIns="0" rtlCol="0">
            <a:noAutofit/>
          </a:bodyPr>
          <a:lstStyle>
            <a:lvl1pPr>
              <a:defRPr lang="de-DE" sz="1100" dirty="0"/>
            </a:lvl1pPr>
          </a:lstStyle>
          <a:p>
            <a:pPr lvl="0" algn="ctr"/>
            <a:r>
              <a:rPr lang="de-DE" dirty="0"/>
              <a:t>PICTOGRAM</a:t>
            </a:r>
          </a:p>
          <a:p>
            <a:pPr lvl="0" algn="ctr"/>
            <a:endParaRPr lang="de-DE" dirty="0"/>
          </a:p>
        </p:txBody>
      </p:sp>
      <p:sp>
        <p:nvSpPr>
          <p:cNvPr id="35" name="Text Placeholder 17"/>
          <p:cNvSpPr>
            <a:spLocks noGrp="1"/>
          </p:cNvSpPr>
          <p:nvPr>
            <p:ph type="body" sz="quarter" idx="29" hasCustomPrompt="1"/>
          </p:nvPr>
        </p:nvSpPr>
        <p:spPr>
          <a:xfrm>
            <a:off x="9546110" y="3720456"/>
            <a:ext cx="2251440" cy="707886"/>
          </a:xfrm>
        </p:spPr>
        <p:txBody>
          <a:bodyPr>
            <a:spAutoFit/>
          </a:bodyPr>
          <a:lstStyle>
            <a:lvl1pPr>
              <a:spcBef>
                <a:spcPts val="0"/>
              </a:spcBef>
              <a:defRPr sz="3200" b="0"/>
            </a:lvl1pPr>
            <a:lvl2pPr marL="0" indent="0">
              <a:spcBef>
                <a:spcPts val="0"/>
              </a:spcBef>
              <a:buNone/>
              <a:defRPr sz="1400">
                <a:solidFill>
                  <a:schemeClr val="tx1"/>
                </a:solidFill>
              </a:defRPr>
            </a:lvl2pPr>
          </a:lstStyle>
          <a:p>
            <a:pPr lvl="0"/>
            <a:r>
              <a:rPr lang="en-US" dirty="0"/>
              <a:t>Text</a:t>
            </a:r>
          </a:p>
          <a:p>
            <a:pPr lvl="1"/>
            <a:r>
              <a:rPr lang="en-US" dirty="0"/>
              <a:t>Lorem ipsum dolor sit </a:t>
            </a:r>
            <a:r>
              <a:rPr lang="en-US" dirty="0" err="1"/>
              <a:t>amet</a:t>
            </a:r>
            <a:endParaRPr lang="en-US" dirty="0"/>
          </a:p>
        </p:txBody>
      </p:sp>
      <p:sp>
        <p:nvSpPr>
          <p:cNvPr id="19" name="Copyright"/>
          <p:cNvSpPr txBox="1"/>
          <p:nvPr userDrawn="1"/>
        </p:nvSpPr>
        <p:spPr bwMode="black">
          <a:xfrm rot="16200000">
            <a:off x="-954817" y="5543160"/>
            <a:ext cx="2269679" cy="92333"/>
          </a:xfrm>
          <a:prstGeom prst="rect">
            <a:avLst/>
          </a:prstGeom>
          <a:noFill/>
        </p:spPr>
        <p:txBody>
          <a:bodyPr wrap="square" lIns="0" tIns="0" rIns="0" bIns="0" rtlCol="0">
            <a:spAutoFit/>
          </a:bodyPr>
          <a:lstStyle/>
          <a:p>
            <a:pPr marL="84121" marR="0" indent="-84121" algn="l" defTabSz="1088558" rtl="0" eaLnBrk="1" fontAlgn="auto" latinLnBrk="0" hangingPunct="1">
              <a:lnSpc>
                <a:spcPct val="100000"/>
              </a:lnSpc>
              <a:spcBef>
                <a:spcPts val="0"/>
              </a:spcBef>
              <a:spcAft>
                <a:spcPts val="0"/>
              </a:spcAft>
              <a:buClr>
                <a:schemeClr val="tx2"/>
              </a:buClr>
              <a:buSzTx/>
              <a:buFont typeface="Arial" pitchFamily="34" charset="0"/>
              <a:buChar char="©"/>
              <a:tabLst/>
              <a:defRPr/>
            </a:pPr>
            <a:r>
              <a:rPr lang="en-US" sz="600" noProof="0" dirty="0">
                <a:solidFill>
                  <a:schemeClr val="tx2"/>
                </a:solidFill>
              </a:rPr>
              <a:t>2017 SAP SE or an SAP affiliate company. All rights reserved.</a:t>
            </a:r>
            <a:endParaRPr kumimoji="0" lang="en-US" sz="600" b="0" i="0" u="none" kern="0" baseline="0" dirty="0">
              <a:solidFill>
                <a:schemeClr val="tx2"/>
              </a:solidFill>
              <a:latin typeface="Arial"/>
              <a:ea typeface="Arial Unicode MS"/>
              <a:cs typeface="Arial Unicode MS" pitchFamily="34" charset="-128"/>
              <a:sym typeface="Arial"/>
            </a:endParaRPr>
          </a:p>
        </p:txBody>
      </p:sp>
      <p:sp>
        <p:nvSpPr>
          <p:cNvPr id="20" name="TextBox 19"/>
          <p:cNvSpPr txBox="1"/>
          <p:nvPr userDrawn="1"/>
        </p:nvSpPr>
        <p:spPr>
          <a:xfrm>
            <a:off x="-2555999" y="0"/>
            <a:ext cx="2556000" cy="5216813"/>
          </a:xfrm>
          <a:prstGeom prst="rect">
            <a:avLst/>
          </a:prstGeom>
          <a:solidFill>
            <a:srgbClr val="FFFF00"/>
          </a:solidFill>
        </p:spPr>
        <p:txBody>
          <a:bodyPr wrap="square" rtlCol="0">
            <a:spAutoFit/>
          </a:bodyPr>
          <a:lstStyle/>
          <a:p>
            <a:r>
              <a:rPr lang="en-US" sz="1400" b="1" dirty="0">
                <a:solidFill>
                  <a:schemeClr val="bg1"/>
                </a:solidFill>
              </a:rPr>
              <a:t>Story Summary – Option 2</a:t>
            </a:r>
          </a:p>
          <a:p>
            <a:pPr lvl="0"/>
            <a:endParaRPr lang="en-US" sz="900" dirty="0">
              <a:solidFill>
                <a:schemeClr val="bg1"/>
              </a:solidFill>
            </a:endParaRPr>
          </a:p>
          <a:p>
            <a:pPr lvl="0"/>
            <a:r>
              <a:rPr lang="en-US" sz="1000" b="1" dirty="0">
                <a:solidFill>
                  <a:schemeClr val="bg1"/>
                </a:solidFill>
              </a:rPr>
              <a:t>Quote: </a:t>
            </a:r>
            <a:r>
              <a:rPr lang="en-US" sz="1000" dirty="0">
                <a:solidFill>
                  <a:schemeClr val="bg1"/>
                </a:solidFill>
              </a:rPr>
              <a:t>From the customer describing the high-level business impact of the digital transformation.</a:t>
            </a:r>
          </a:p>
          <a:p>
            <a:pPr lvl="0"/>
            <a:endParaRPr lang="en-US" sz="1000" dirty="0">
              <a:solidFill>
                <a:schemeClr val="bg1"/>
              </a:solidFill>
            </a:endParaRPr>
          </a:p>
          <a:p>
            <a:pPr lvl="0"/>
            <a:r>
              <a:rPr lang="en-US" sz="1000" b="1" dirty="0">
                <a:solidFill>
                  <a:schemeClr val="bg1"/>
                </a:solidFill>
              </a:rPr>
              <a:t>Call-outs: </a:t>
            </a:r>
            <a:r>
              <a:rPr lang="en-US" sz="1000" dirty="0">
                <a:solidFill>
                  <a:schemeClr val="bg1"/>
                </a:solidFill>
              </a:rPr>
              <a:t>Use this version if you have four relevant data points about the customer and/or their industry to support the story of their business transformation.</a:t>
            </a:r>
            <a:r>
              <a:rPr lang="en-US" sz="1000" baseline="0" dirty="0">
                <a:solidFill>
                  <a:schemeClr val="bg1"/>
                </a:solidFill>
              </a:rPr>
              <a:t> (Use Option 1 if you have 2-3 data points.) </a:t>
            </a:r>
            <a:r>
              <a:rPr lang="en-US" sz="1000" dirty="0">
                <a:solidFill>
                  <a:schemeClr val="bg1"/>
                </a:solidFill>
              </a:rPr>
              <a:t>These data points do NOT have to be directly related to the SAP technology. If they are, they should highlight business benefits</a:t>
            </a:r>
            <a:r>
              <a:rPr lang="en-US" sz="1000" baseline="0" dirty="0">
                <a:solidFill>
                  <a:schemeClr val="bg1"/>
                </a:solidFill>
              </a:rPr>
              <a:t> – </a:t>
            </a:r>
            <a:r>
              <a:rPr lang="en-US" sz="1000" dirty="0">
                <a:solidFill>
                  <a:schemeClr val="bg1"/>
                </a:solidFill>
              </a:rPr>
              <a:t>not just technical improvements. For example: higher customer satisfaction, increased revenue, faster time to value, lower costs. </a:t>
            </a:r>
            <a:br>
              <a:rPr lang="en-US" sz="1000" dirty="0">
                <a:solidFill>
                  <a:schemeClr val="bg1"/>
                </a:solidFill>
              </a:rPr>
            </a:br>
            <a:r>
              <a:rPr lang="en-US" sz="1000" dirty="0">
                <a:solidFill>
                  <a:schemeClr val="bg1"/>
                </a:solidFill>
              </a:rPr>
              <a:t>Things like faster data loads, consolidated processes, and fast implementation time would go in the Customer Profile (slide 8). Numbers</a:t>
            </a:r>
            <a:r>
              <a:rPr lang="en-US" sz="1000" baseline="0" dirty="0">
                <a:solidFill>
                  <a:schemeClr val="bg1"/>
                </a:solidFill>
              </a:rPr>
              <a:t> are always preferred on this slide, if available. </a:t>
            </a:r>
            <a:r>
              <a:rPr lang="en-US" sz="1000" dirty="0">
                <a:solidFill>
                  <a:schemeClr val="bg1"/>
                </a:solidFill>
              </a:rPr>
              <a:t> </a:t>
            </a:r>
          </a:p>
          <a:p>
            <a:pPr lvl="0"/>
            <a:endParaRPr lang="en-US" sz="1000" dirty="0">
              <a:solidFill>
                <a:schemeClr val="bg1"/>
              </a:solidFill>
            </a:endParaRPr>
          </a:p>
          <a:p>
            <a:pPr lvl="0"/>
            <a:r>
              <a:rPr lang="en-US" sz="1000" b="1" dirty="0">
                <a:solidFill>
                  <a:schemeClr val="bg1"/>
                </a:solidFill>
              </a:rPr>
              <a:t>Pictograms: </a:t>
            </a:r>
            <a:r>
              <a:rPr lang="en-US" sz="1000" dirty="0">
                <a:solidFill>
                  <a:schemeClr val="bg1"/>
                </a:solidFill>
              </a:rPr>
              <a:t>Design</a:t>
            </a:r>
            <a:r>
              <a:rPr lang="en-US" sz="1000" baseline="0" dirty="0">
                <a:solidFill>
                  <a:schemeClr val="bg1"/>
                </a:solidFill>
              </a:rPr>
              <a:t> should choose pictograms that are relevant to the respective call-out.</a:t>
            </a:r>
            <a:endParaRPr lang="en-US" sz="1000" dirty="0">
              <a:solidFill>
                <a:schemeClr val="bg1"/>
              </a:solidFill>
            </a:endParaRPr>
          </a:p>
          <a:p>
            <a:pPr lvl="0"/>
            <a:endParaRPr lang="en-US" sz="1000" dirty="0">
              <a:solidFill>
                <a:schemeClr val="bg1"/>
              </a:solidFill>
            </a:endParaRPr>
          </a:p>
          <a:p>
            <a:pPr marL="0" marR="0" lvl="0" indent="0" algn="l" defTabSz="1088776" rtl="0" eaLnBrk="1" fontAlgn="auto" latinLnBrk="0" hangingPunct="1">
              <a:lnSpc>
                <a:spcPct val="100000"/>
              </a:lnSpc>
              <a:spcBef>
                <a:spcPts val="0"/>
              </a:spcBef>
              <a:spcAft>
                <a:spcPts val="0"/>
              </a:spcAft>
              <a:buClrTx/>
              <a:buSzTx/>
              <a:buFontTx/>
              <a:buNone/>
              <a:tabLst/>
              <a:defRPr/>
            </a:pPr>
            <a:r>
              <a:rPr lang="en-US" sz="1000" b="1" dirty="0">
                <a:solidFill>
                  <a:schemeClr val="bg1"/>
                </a:solidFill>
              </a:rPr>
              <a:t>Overview: </a:t>
            </a:r>
            <a:r>
              <a:rPr lang="en-US" sz="1000" b="0" dirty="0">
                <a:solidFill>
                  <a:schemeClr val="bg1"/>
                </a:solidFill>
              </a:rPr>
              <a:t>I</a:t>
            </a:r>
            <a:r>
              <a:rPr lang="en-US" sz="1000" dirty="0">
                <a:solidFill>
                  <a:schemeClr val="bg1"/>
                </a:solidFill>
              </a:rPr>
              <a:t>nstructions</a:t>
            </a:r>
            <a:r>
              <a:rPr lang="en-US" sz="1000" baseline="0" dirty="0">
                <a:solidFill>
                  <a:schemeClr val="bg1"/>
                </a:solidFill>
              </a:rPr>
              <a:t> are in the text box. This paragraph should only appear in the PDF version of the BTS. It should be deleted from the slide in the PPT version and moved to the speaker notes. </a:t>
            </a:r>
            <a:endParaRPr lang="en-US" sz="1000" dirty="0">
              <a:solidFill>
                <a:schemeClr val="bg1"/>
              </a:solidFill>
            </a:endParaRPr>
          </a:p>
        </p:txBody>
      </p:sp>
      <p:pic>
        <p:nvPicPr>
          <p:cNvPr id="21" name="Picture 20" descr="A drawing of a cartoon character&#10;&#10;Description generated with high confidence">
            <a:extLst>
              <a:ext uri="{FF2B5EF4-FFF2-40B4-BE49-F238E27FC236}">
                <a16:creationId xmlns:a16="http://schemas.microsoft.com/office/drawing/2014/main" id="{71B00063-5BC4-4776-A2CB-C8D73436EAEB}"/>
              </a:ext>
            </a:extLst>
          </p:cNvPr>
          <p:cNvPicPr>
            <a:picLocks noChangeAspect="1"/>
          </p:cNvPicPr>
          <p:nvPr userDrawn="1"/>
        </p:nvPicPr>
        <p:blipFill>
          <a:blip r:embed="rId2"/>
          <a:stretch>
            <a:fillRect/>
          </a:stretch>
        </p:blipFill>
        <p:spPr>
          <a:xfrm>
            <a:off x="209560" y="180000"/>
            <a:ext cx="1541436" cy="755665"/>
          </a:xfrm>
          <a:prstGeom prst="rect">
            <a:avLst/>
          </a:prstGeom>
        </p:spPr>
      </p:pic>
    </p:spTree>
    <p:extLst>
      <p:ext uri="{BB962C8B-B14F-4D97-AF65-F5344CB8AC3E}">
        <p14:creationId xmlns:p14="http://schemas.microsoft.com/office/powerpoint/2010/main" val="605914177"/>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tory Summary Option 2">
    <p:bg>
      <p:bgRef idx="1001">
        <a:schemeClr val="bg1"/>
      </p:bgRef>
    </p:bg>
    <p:spTree>
      <p:nvGrpSpPr>
        <p:cNvPr id="1" name=""/>
        <p:cNvGrpSpPr/>
        <p:nvPr/>
      </p:nvGrpSpPr>
      <p:grpSpPr>
        <a:xfrm>
          <a:off x="0" y="0"/>
          <a:ext cx="0" cy="0"/>
          <a:chOff x="0" y="0"/>
          <a:chExt cx="0" cy="0"/>
        </a:xfrm>
      </p:grpSpPr>
      <p:sp>
        <p:nvSpPr>
          <p:cNvPr id="18" name="Rectangle 17"/>
          <p:cNvSpPr/>
          <p:nvPr userDrawn="1"/>
        </p:nvSpPr>
        <p:spPr bwMode="gray">
          <a:xfrm>
            <a:off x="-1" y="0"/>
            <a:ext cx="12195175" cy="180000"/>
          </a:xfrm>
          <a:prstGeom prst="rect">
            <a:avLst/>
          </a:prstGeom>
          <a:solidFill>
            <a:schemeClr val="bg1"/>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5" name="Cover Image Placeholder"/>
          <p:cNvSpPr>
            <a:spLocks noGrp="1"/>
          </p:cNvSpPr>
          <p:nvPr>
            <p:ph type="pic" sz="quarter" idx="12" hasCustomPrompt="1"/>
          </p:nvPr>
        </p:nvSpPr>
        <p:spPr>
          <a:xfrm>
            <a:off x="1" y="180000"/>
            <a:ext cx="12195175" cy="6678000"/>
          </a:xfrm>
          <a:solidFill>
            <a:schemeClr val="tx2">
              <a:alpha val="70000"/>
            </a:schemeClr>
          </a:solidFill>
        </p:spPr>
        <p:txBody>
          <a:bodyPr tIns="2088000"/>
          <a:lstStyle>
            <a:lvl1pPr algn="ctr">
              <a:defRPr sz="1200">
                <a:solidFill>
                  <a:schemeClr val="tx1"/>
                </a:solidFill>
              </a:defRPr>
            </a:lvl1pPr>
          </a:lstStyle>
          <a:p>
            <a:r>
              <a:rPr lang="en-US" dirty="0"/>
              <a:t>BG IMAGE HERE</a:t>
            </a:r>
          </a:p>
        </p:txBody>
      </p:sp>
      <p:sp>
        <p:nvSpPr>
          <p:cNvPr id="23" name="Text Placeholder 17"/>
          <p:cNvSpPr>
            <a:spLocks noGrp="1"/>
          </p:cNvSpPr>
          <p:nvPr>
            <p:ph type="body" sz="quarter" idx="15" hasCustomPrompt="1"/>
          </p:nvPr>
        </p:nvSpPr>
        <p:spPr>
          <a:xfrm>
            <a:off x="359999" y="1512000"/>
            <a:ext cx="5040000" cy="3708708"/>
          </a:xfrm>
        </p:spPr>
        <p:txBody>
          <a:bodyPr>
            <a:noAutofit/>
          </a:bodyPr>
          <a:lstStyle>
            <a:lvl1pPr>
              <a:defRPr sz="2800" b="1">
                <a:solidFill>
                  <a:schemeClr val="bg1"/>
                </a:solidFill>
              </a:defRPr>
            </a:lvl1pPr>
            <a:lvl2pPr marL="0" indent="0">
              <a:buNone/>
              <a:defRPr sz="1200">
                <a:solidFill>
                  <a:schemeClr val="bg1"/>
                </a:solidFill>
              </a:defRPr>
            </a:lvl2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Vestibulum</a:t>
            </a:r>
            <a:r>
              <a:rPr lang="en-US" dirty="0"/>
              <a:t> </a:t>
            </a:r>
            <a:r>
              <a:rPr lang="en-US" dirty="0" err="1"/>
              <a:t>eu</a:t>
            </a:r>
            <a:r>
              <a:rPr lang="en-US" dirty="0"/>
              <a:t> ligula. </a:t>
            </a:r>
            <a:r>
              <a:rPr lang="en-US" dirty="0" err="1"/>
              <a:t>Aliquam</a:t>
            </a:r>
            <a:r>
              <a:rPr lang="en-US" dirty="0"/>
              <a:t> </a:t>
            </a:r>
            <a:r>
              <a:rPr lang="en-US" dirty="0" err="1"/>
              <a:t>dignissim</a:t>
            </a:r>
            <a:r>
              <a:rPr lang="en-US" dirty="0"/>
              <a:t> </a:t>
            </a:r>
            <a:r>
              <a:rPr lang="en-US" dirty="0" err="1"/>
              <a:t>felis</a:t>
            </a:r>
            <a:r>
              <a:rPr lang="en-US" dirty="0"/>
              <a:t>. </a:t>
            </a:r>
            <a:r>
              <a:rPr lang="en-US" dirty="0" err="1"/>
              <a:t>Ut</a:t>
            </a:r>
            <a:r>
              <a:rPr lang="en-US" dirty="0"/>
              <a:t> at </a:t>
            </a:r>
            <a:r>
              <a:rPr lang="en-US" dirty="0" err="1"/>
              <a:t>quam</a:t>
            </a:r>
            <a:r>
              <a:rPr lang="en-US" dirty="0"/>
              <a:t> in </a:t>
            </a:r>
            <a:r>
              <a:rPr lang="en-US" dirty="0" err="1"/>
              <a:t>quam</a:t>
            </a:r>
            <a:r>
              <a:rPr lang="en-US" dirty="0"/>
              <a:t> </a:t>
            </a:r>
            <a:r>
              <a:rPr lang="en-US" dirty="0" err="1"/>
              <a:t>suscipit</a:t>
            </a:r>
            <a:r>
              <a:rPr lang="en-US" dirty="0"/>
              <a:t> </a:t>
            </a:r>
            <a:r>
              <a:rPr lang="en-US" dirty="0" err="1"/>
              <a:t>tincidunt</a:t>
            </a:r>
            <a:r>
              <a:rPr lang="en-US" dirty="0"/>
              <a:t>. </a:t>
            </a:r>
            <a:r>
              <a:rPr lang="en-US" dirty="0" err="1"/>
              <a:t>Proin</a:t>
            </a:r>
            <a:r>
              <a:rPr lang="en-US" dirty="0"/>
              <a:t> </a:t>
            </a:r>
            <a:r>
              <a:rPr lang="en-US" dirty="0" err="1"/>
              <a:t>feugiat</a:t>
            </a:r>
            <a:r>
              <a:rPr lang="en-US" dirty="0"/>
              <a:t> </a:t>
            </a:r>
            <a:r>
              <a:rPr lang="en-US" dirty="0" err="1"/>
              <a:t>diam</a:t>
            </a:r>
            <a:r>
              <a:rPr lang="en-US" dirty="0"/>
              <a:t> </a:t>
            </a:r>
            <a:r>
              <a:rPr lang="en-US" dirty="0" err="1"/>
              <a:t>vel</a:t>
            </a:r>
            <a:r>
              <a:rPr lang="en-US" dirty="0"/>
              <a:t> </a:t>
            </a:r>
            <a:r>
              <a:rPr lang="en-US" dirty="0" err="1"/>
              <a:t>nibh</a:t>
            </a:r>
            <a:r>
              <a:rPr lang="en-US" dirty="0"/>
              <a:t>. </a:t>
            </a:r>
            <a:r>
              <a:rPr lang="en-US" dirty="0" err="1"/>
              <a:t>Praesent</a:t>
            </a:r>
            <a:r>
              <a:rPr lang="en-US" dirty="0"/>
              <a:t> </a:t>
            </a:r>
            <a:r>
              <a:rPr lang="en-US" dirty="0" err="1"/>
              <a:t>massa</a:t>
            </a:r>
            <a:r>
              <a:rPr lang="en-US" dirty="0"/>
              <a:t>.” </a:t>
            </a:r>
            <a:br>
              <a:rPr lang="en-US" dirty="0"/>
            </a:br>
            <a:r>
              <a:rPr lang="en-US" dirty="0"/>
              <a:t>(max 200 </a:t>
            </a:r>
            <a:r>
              <a:rPr lang="en-US" dirty="0" err="1"/>
              <a:t>cws</a:t>
            </a:r>
            <a:r>
              <a:rPr lang="en-US" dirty="0"/>
              <a:t>)</a:t>
            </a:r>
          </a:p>
          <a:p>
            <a:pPr lvl="1"/>
            <a:r>
              <a:rPr lang="en-US" dirty="0"/>
              <a:t>First and Last Name, Position, Full Legal Company Name</a:t>
            </a:r>
          </a:p>
        </p:txBody>
      </p:sp>
      <p:grpSp>
        <p:nvGrpSpPr>
          <p:cNvPr id="13" name="Secondary Motion Band"/>
          <p:cNvGrpSpPr/>
          <p:nvPr userDrawn="1"/>
        </p:nvGrpSpPr>
        <p:grpSpPr>
          <a:xfrm>
            <a:off x="11007735" y="0"/>
            <a:ext cx="1187440" cy="180000"/>
            <a:chOff x="11006110" y="0"/>
            <a:chExt cx="1187440" cy="180042"/>
          </a:xfrm>
        </p:grpSpPr>
        <p:sp>
          <p:nvSpPr>
            <p:cNvPr id="15" name="Rectangle 14"/>
            <p:cNvSpPr/>
            <p:nvPr userDrawn="1"/>
          </p:nvSpPr>
          <p:spPr bwMode="gray">
            <a:xfrm>
              <a:off x="11797550" y="0"/>
              <a:ext cx="396000" cy="180042"/>
            </a:xfrm>
            <a:prstGeom prst="rect">
              <a:avLst/>
            </a:prstGeom>
            <a:solidFill>
              <a:schemeClr val="accent1"/>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16" name="Rectangle 15"/>
            <p:cNvSpPr/>
            <p:nvPr userDrawn="1"/>
          </p:nvSpPr>
          <p:spPr bwMode="gray">
            <a:xfrm>
              <a:off x="11401830" y="0"/>
              <a:ext cx="396000" cy="180042"/>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17" name="Rectangle 16"/>
            <p:cNvSpPr/>
            <p:nvPr userDrawn="1"/>
          </p:nvSpPr>
          <p:spPr bwMode="gray">
            <a:xfrm>
              <a:off x="11006110" y="0"/>
              <a:ext cx="396000" cy="180042"/>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grpSp>
      <p:sp>
        <p:nvSpPr>
          <p:cNvPr id="21" name="TextBox 20"/>
          <p:cNvSpPr txBox="1"/>
          <p:nvPr userDrawn="1"/>
        </p:nvSpPr>
        <p:spPr>
          <a:xfrm>
            <a:off x="-2555999" y="0"/>
            <a:ext cx="2556000" cy="1677382"/>
          </a:xfrm>
          <a:prstGeom prst="rect">
            <a:avLst/>
          </a:prstGeom>
          <a:solidFill>
            <a:srgbClr val="FFFF00"/>
          </a:solidFill>
        </p:spPr>
        <p:txBody>
          <a:bodyPr wrap="square" rtlCol="0">
            <a:spAutoFit/>
          </a:bodyPr>
          <a:lstStyle/>
          <a:p>
            <a:r>
              <a:rPr lang="en-US" sz="1400" b="1" dirty="0">
                <a:solidFill>
                  <a:schemeClr val="bg1"/>
                </a:solidFill>
              </a:rPr>
              <a:t>Story Summary – Option 3</a:t>
            </a:r>
          </a:p>
          <a:p>
            <a:endParaRPr lang="en-US" sz="900" dirty="0">
              <a:solidFill>
                <a:schemeClr val="bg1"/>
              </a:solidFill>
            </a:endParaRPr>
          </a:p>
          <a:p>
            <a:pPr lvl="0"/>
            <a:r>
              <a:rPr lang="en-US" sz="1000" b="0" dirty="0">
                <a:solidFill>
                  <a:schemeClr val="bg1"/>
                </a:solidFill>
              </a:rPr>
              <a:t>Use this option if you do not have enough content</a:t>
            </a:r>
            <a:r>
              <a:rPr lang="en-US" sz="1000" b="0" baseline="0" dirty="0">
                <a:solidFill>
                  <a:schemeClr val="bg1"/>
                </a:solidFill>
              </a:rPr>
              <a:t> for call-outs and an overview.</a:t>
            </a:r>
          </a:p>
          <a:p>
            <a:pPr lvl="0"/>
            <a:endParaRPr lang="en-US" sz="1000" b="0" baseline="0" dirty="0">
              <a:solidFill>
                <a:schemeClr val="bg1"/>
              </a:solidFill>
            </a:endParaRPr>
          </a:p>
          <a:p>
            <a:pPr lvl="0"/>
            <a:r>
              <a:rPr lang="en-US" sz="1000" b="1" dirty="0">
                <a:solidFill>
                  <a:schemeClr val="bg1"/>
                </a:solidFill>
              </a:rPr>
              <a:t>Image:</a:t>
            </a:r>
            <a:r>
              <a:rPr lang="en-US" sz="1000" b="0" dirty="0">
                <a:solidFill>
                  <a:schemeClr val="bg1"/>
                </a:solidFill>
              </a:rPr>
              <a:t> From the SAP Image library. </a:t>
            </a:r>
          </a:p>
          <a:p>
            <a:pPr lvl="0"/>
            <a:endParaRPr lang="en-US" sz="1000" b="1" dirty="0">
              <a:solidFill>
                <a:schemeClr val="bg1"/>
              </a:solidFill>
            </a:endParaRPr>
          </a:p>
          <a:p>
            <a:pPr lvl="0"/>
            <a:r>
              <a:rPr lang="en-US" sz="1000" b="1" dirty="0">
                <a:solidFill>
                  <a:schemeClr val="bg1"/>
                </a:solidFill>
              </a:rPr>
              <a:t>Quote: </a:t>
            </a:r>
            <a:r>
              <a:rPr lang="en-US" sz="1000" dirty="0">
                <a:solidFill>
                  <a:schemeClr val="bg1"/>
                </a:solidFill>
              </a:rPr>
              <a:t>From the customer describing the high-level business impact of the digital transformation.</a:t>
            </a:r>
          </a:p>
        </p:txBody>
      </p:sp>
      <p:pic>
        <p:nvPicPr>
          <p:cNvPr id="19" name="Picture 18" descr="A drawing of a cartoon character&#10;&#10;Description generated with high confidence">
            <a:extLst>
              <a:ext uri="{FF2B5EF4-FFF2-40B4-BE49-F238E27FC236}">
                <a16:creationId xmlns:a16="http://schemas.microsoft.com/office/drawing/2014/main" id="{403DD9DC-1EA0-43E6-AB24-1957EBCE7420}"/>
              </a:ext>
            </a:extLst>
          </p:cNvPr>
          <p:cNvPicPr>
            <a:picLocks noChangeAspect="1"/>
          </p:cNvPicPr>
          <p:nvPr userDrawn="1"/>
        </p:nvPicPr>
        <p:blipFill>
          <a:blip r:embed="rId2"/>
          <a:stretch>
            <a:fillRect/>
          </a:stretch>
        </p:blipFill>
        <p:spPr>
          <a:xfrm>
            <a:off x="209560" y="180000"/>
            <a:ext cx="1541436" cy="755665"/>
          </a:xfrm>
          <a:prstGeom prst="rect">
            <a:avLst/>
          </a:prstGeom>
        </p:spPr>
      </p:pic>
    </p:spTree>
    <p:extLst>
      <p:ext uri="{BB962C8B-B14F-4D97-AF65-F5344CB8AC3E}">
        <p14:creationId xmlns:p14="http://schemas.microsoft.com/office/powerpoint/2010/main" val="3125549061"/>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er Profile">
    <p:spTree>
      <p:nvGrpSpPr>
        <p:cNvPr id="1" name=""/>
        <p:cNvGrpSpPr/>
        <p:nvPr/>
      </p:nvGrpSpPr>
      <p:grpSpPr>
        <a:xfrm>
          <a:off x="0" y="0"/>
          <a:ext cx="0" cy="0"/>
          <a:chOff x="0" y="0"/>
          <a:chExt cx="0" cy="0"/>
        </a:xfrm>
      </p:grpSpPr>
      <p:sp>
        <p:nvSpPr>
          <p:cNvPr id="11" name="Title 2"/>
          <p:cNvSpPr>
            <a:spLocks noGrp="1"/>
          </p:cNvSpPr>
          <p:nvPr>
            <p:ph type="title" hasCustomPrompt="1"/>
          </p:nvPr>
        </p:nvSpPr>
        <p:spPr>
          <a:xfrm>
            <a:off x="2623929" y="492442"/>
            <a:ext cx="6367227" cy="738664"/>
          </a:xfrm>
        </p:spPr>
        <p:txBody>
          <a:bodyPr>
            <a:noAutofit/>
          </a:bodyPr>
          <a:lstStyle>
            <a:lvl1pPr>
              <a:defRPr>
                <a:solidFill>
                  <a:schemeClr val="tx1"/>
                </a:solidFill>
              </a:defRPr>
            </a:lvl1pPr>
          </a:lstStyle>
          <a:p>
            <a:r>
              <a:rPr lang="en-US" noProof="0" dirty="0"/>
              <a:t>Doing Something Positive with SAP® Solutions (max. 100 </a:t>
            </a:r>
            <a:r>
              <a:rPr lang="en-US" noProof="0" dirty="0" err="1"/>
              <a:t>cws</a:t>
            </a:r>
            <a:r>
              <a:rPr lang="en-US" noProof="0" dirty="0"/>
              <a:t>)</a:t>
            </a:r>
          </a:p>
        </p:txBody>
      </p:sp>
      <p:sp>
        <p:nvSpPr>
          <p:cNvPr id="15" name="Text Placeholder 17"/>
          <p:cNvSpPr>
            <a:spLocks noGrp="1"/>
          </p:cNvSpPr>
          <p:nvPr>
            <p:ph type="body" sz="quarter" idx="15" hasCustomPrompt="1"/>
          </p:nvPr>
        </p:nvSpPr>
        <p:spPr>
          <a:xfrm>
            <a:off x="359999" y="1512000"/>
            <a:ext cx="1719587" cy="4984375"/>
          </a:xfrm>
        </p:spPr>
        <p:txBody>
          <a:bodyPr>
            <a:noAutofit/>
          </a:bodyPr>
          <a:lstStyle>
            <a:lvl1pPr>
              <a:spcBef>
                <a:spcPts val="1800"/>
              </a:spcBef>
              <a:defRPr sz="1000" b="1"/>
            </a:lvl1pPr>
            <a:lvl2pPr marL="0" indent="0">
              <a:spcBef>
                <a:spcPts val="0"/>
              </a:spcBef>
              <a:buNone/>
              <a:defRPr sz="1000" baseline="0">
                <a:solidFill>
                  <a:schemeClr val="tx1"/>
                </a:solidFill>
              </a:defRPr>
            </a:lvl2pPr>
          </a:lstStyle>
          <a:p>
            <a:pPr lvl="0"/>
            <a:r>
              <a:rPr lang="en-US" dirty="0"/>
              <a:t>Headline</a:t>
            </a:r>
          </a:p>
          <a:p>
            <a:pPr lvl="1"/>
            <a:r>
              <a:rPr lang="en-US" dirty="0"/>
              <a:t>Body copy</a:t>
            </a:r>
          </a:p>
        </p:txBody>
      </p:sp>
      <p:sp>
        <p:nvSpPr>
          <p:cNvPr id="18" name="Text Placeholder 17"/>
          <p:cNvSpPr>
            <a:spLocks noGrp="1"/>
          </p:cNvSpPr>
          <p:nvPr>
            <p:ph type="body" sz="quarter" idx="16" hasCustomPrompt="1"/>
          </p:nvPr>
        </p:nvSpPr>
        <p:spPr>
          <a:xfrm>
            <a:off x="2623929" y="5542268"/>
            <a:ext cx="6356761" cy="954107"/>
          </a:xfrm>
        </p:spPr>
        <p:txBody>
          <a:bodyPr anchor="b" anchorCtr="0">
            <a:noAutofit/>
          </a:bodyPr>
          <a:lstStyle>
            <a:lvl1pPr marL="0" marR="0" indent="0" algn="l" defTabSz="1088558" rtl="0" eaLnBrk="1" fontAlgn="auto" latinLnBrk="0" hangingPunct="1">
              <a:lnSpc>
                <a:spcPct val="100000"/>
              </a:lnSpc>
              <a:spcBef>
                <a:spcPts val="1800"/>
              </a:spcBef>
              <a:spcAft>
                <a:spcPts val="0"/>
              </a:spcAft>
              <a:buClr>
                <a:schemeClr val="accent1"/>
              </a:buClr>
              <a:buSzPct val="80000"/>
              <a:buFontTx/>
              <a:buNone/>
              <a:tabLst/>
              <a:defRPr sz="1400" b="1">
                <a:solidFill>
                  <a:schemeClr val="tx1"/>
                </a:solidFill>
                <a:latin typeface="+mn-lt"/>
              </a:defRPr>
            </a:lvl1pPr>
            <a:lvl2pPr marL="0" indent="0">
              <a:buNone/>
              <a:defRPr sz="900">
                <a:solidFill>
                  <a:schemeClr val="tx1"/>
                </a:solidFill>
              </a:defRPr>
            </a:lvl2pPr>
          </a:lstStyle>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r>
              <a:rPr lang="en-US" dirty="0"/>
              <a:t>“Quote (max. 170 characters)”</a:t>
            </a:r>
          </a:p>
          <a:p>
            <a:pPr lvl="1"/>
            <a:r>
              <a:rPr lang="en-US" dirty="0"/>
              <a:t>First and Last Name, Position, Full Legal Company Name</a:t>
            </a:r>
          </a:p>
        </p:txBody>
      </p:sp>
      <p:sp>
        <p:nvSpPr>
          <p:cNvPr id="25" name="Text Placeholder 17"/>
          <p:cNvSpPr>
            <a:spLocks noGrp="1"/>
          </p:cNvSpPr>
          <p:nvPr>
            <p:ph type="body" sz="quarter" idx="18" hasCustomPrompt="1"/>
          </p:nvPr>
        </p:nvSpPr>
        <p:spPr>
          <a:xfrm>
            <a:off x="2619586" y="1512000"/>
            <a:ext cx="6371622" cy="3662306"/>
          </a:xfrm>
        </p:spPr>
        <p:txBody>
          <a:bodyPr>
            <a:noAutofit/>
          </a:bodyPr>
          <a:lstStyle>
            <a:lvl1pPr marL="0" marR="0" indent="0" algn="l" defTabSz="1088558" rtl="0" eaLnBrk="1" fontAlgn="auto" latinLnBrk="0" hangingPunct="1">
              <a:lnSpc>
                <a:spcPct val="100000"/>
              </a:lnSpc>
              <a:spcBef>
                <a:spcPts val="1800"/>
              </a:spcBef>
              <a:spcAft>
                <a:spcPts val="0"/>
              </a:spcAft>
              <a:buClr>
                <a:schemeClr val="accent1"/>
              </a:buClr>
              <a:buSzPct val="80000"/>
              <a:buFontTx/>
              <a:buNone/>
              <a:tabLst/>
              <a:defRPr sz="1000" b="1"/>
            </a:lvl1pPr>
            <a:lvl2pPr marL="171450" indent="-171450">
              <a:spcBef>
                <a:spcPts val="0"/>
              </a:spcBef>
              <a:buClr>
                <a:schemeClr val="tx1"/>
              </a:buClr>
              <a:buFont typeface="Arial" panose="020B0604020202020204" pitchFamily="34" charset="0"/>
              <a:buChar char="•"/>
              <a:defRPr sz="1000" baseline="0">
                <a:solidFill>
                  <a:schemeClr val="tx1"/>
                </a:solidFill>
              </a:defRPr>
            </a:lvl2pPr>
          </a:lstStyle>
          <a:p>
            <a:pPr marL="0" marR="0" lvl="0" indent="0" algn="l" defTabSz="1088558" rtl="0" eaLnBrk="1" fontAlgn="auto" latinLnBrk="0" hangingPunct="1">
              <a:lnSpc>
                <a:spcPct val="100000"/>
              </a:lnSpc>
              <a:spcBef>
                <a:spcPts val="1800"/>
              </a:spcBef>
              <a:spcAft>
                <a:spcPts val="0"/>
              </a:spcAft>
              <a:buClr>
                <a:schemeClr val="accent1"/>
              </a:buClr>
              <a:buSzPct val="80000"/>
              <a:buFontTx/>
              <a:buNone/>
              <a:tabLst/>
              <a:defRPr/>
            </a:pPr>
            <a:r>
              <a:rPr lang="en-US" sz="1000" dirty="0">
                <a:latin typeface="Arial" charset="0"/>
                <a:ea typeface="Arial" charset="0"/>
                <a:cs typeface="Arial" charset="0"/>
              </a:rPr>
              <a:t>Intro</a:t>
            </a:r>
            <a:endParaRPr lang="en-US" dirty="0"/>
          </a:p>
          <a:p>
            <a:pPr lvl="0"/>
            <a:r>
              <a:rPr lang="en-US" dirty="0"/>
              <a:t>Headline</a:t>
            </a:r>
          </a:p>
          <a:p>
            <a:pPr lvl="1"/>
            <a:r>
              <a:rPr lang="en-US" dirty="0"/>
              <a:t>Body copy</a:t>
            </a:r>
          </a:p>
        </p:txBody>
      </p:sp>
      <p:sp>
        <p:nvSpPr>
          <p:cNvPr id="17" name="Rectangle 16"/>
          <p:cNvSpPr/>
          <p:nvPr userDrawn="1"/>
        </p:nvSpPr>
        <p:spPr bwMode="gray">
          <a:xfrm>
            <a:off x="0" y="0"/>
            <a:ext cx="12193200" cy="251942"/>
          </a:xfrm>
          <a:prstGeom prst="rect">
            <a:avLst/>
          </a:prstGeom>
          <a:solidFill>
            <a:schemeClr val="tx1"/>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grpSp>
        <p:nvGrpSpPr>
          <p:cNvPr id="21" name="Secondary Motion Band"/>
          <p:cNvGrpSpPr/>
          <p:nvPr userDrawn="1"/>
        </p:nvGrpSpPr>
        <p:grpSpPr>
          <a:xfrm>
            <a:off x="10682127" y="0"/>
            <a:ext cx="1513048" cy="251942"/>
            <a:chOff x="10682127" y="0"/>
            <a:chExt cx="1513048" cy="252000"/>
          </a:xfrm>
        </p:grpSpPr>
        <p:sp>
          <p:nvSpPr>
            <p:cNvPr id="22" name="Rectangle 21"/>
            <p:cNvSpPr/>
            <p:nvPr userDrawn="1"/>
          </p:nvSpPr>
          <p:spPr bwMode="gray">
            <a:xfrm>
              <a:off x="11691175" y="0"/>
              <a:ext cx="504000" cy="252000"/>
            </a:xfrm>
            <a:prstGeom prst="rect">
              <a:avLst/>
            </a:prstGeom>
            <a:solidFill>
              <a:schemeClr val="accent1"/>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23" name="Rectangle 22"/>
            <p:cNvSpPr/>
            <p:nvPr userDrawn="1"/>
          </p:nvSpPr>
          <p:spPr bwMode="gray">
            <a:xfrm>
              <a:off x="11186476" y="0"/>
              <a:ext cx="504000" cy="252000"/>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24" name="Rectangle 23"/>
            <p:cNvSpPr/>
            <p:nvPr userDrawn="1"/>
          </p:nvSpPr>
          <p:spPr bwMode="gray">
            <a:xfrm>
              <a:off x="10682127" y="0"/>
              <a:ext cx="504000" cy="252000"/>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lvl="0" algn="ctr" defTabSz="914217" fontAlgn="base">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a:ln>
                  <a:noFill/>
                </a:ln>
                <a:effectLst/>
                <a:uLnTx/>
                <a:uFillTx/>
                <a:ea typeface="Arial Unicode MS" pitchFamily="34" charset="-128"/>
                <a:cs typeface="Arial Unicode MS" pitchFamily="34" charset="-128"/>
              </a:endParaRPr>
            </a:p>
          </p:txBody>
        </p:sp>
      </p:grpSp>
      <p:pic>
        <p:nvPicPr>
          <p:cNvPr id="14" name="Picture 13" descr="A drawing of a cartoon character&#10;&#10;Description generated with high confidence">
            <a:extLst>
              <a:ext uri="{FF2B5EF4-FFF2-40B4-BE49-F238E27FC236}">
                <a16:creationId xmlns:a16="http://schemas.microsoft.com/office/drawing/2014/main" id="{484BA3FB-18BF-47F2-939E-26FD3145B777}"/>
              </a:ext>
            </a:extLst>
          </p:cNvPr>
          <p:cNvPicPr>
            <a:picLocks noChangeAspect="1"/>
          </p:cNvPicPr>
          <p:nvPr userDrawn="1"/>
        </p:nvPicPr>
        <p:blipFill>
          <a:blip r:embed="rId2"/>
          <a:stretch>
            <a:fillRect/>
          </a:stretch>
        </p:blipFill>
        <p:spPr>
          <a:xfrm>
            <a:off x="10044676" y="475441"/>
            <a:ext cx="1541436" cy="755665"/>
          </a:xfrm>
          <a:prstGeom prst="rect">
            <a:avLst/>
          </a:prstGeom>
        </p:spPr>
      </p:pic>
    </p:spTree>
    <p:extLst>
      <p:ext uri="{BB962C8B-B14F-4D97-AF65-F5344CB8AC3E}">
        <p14:creationId xmlns:p14="http://schemas.microsoft.com/office/powerpoint/2010/main" val="1901049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3" name="Text Placeholder 2"/>
          <p:cNvSpPr>
            <a:spLocks noGrp="1"/>
          </p:cNvSpPr>
          <p:nvPr userDrawn="1">
            <p:ph type="body" idx="1"/>
          </p:nvPr>
        </p:nvSpPr>
        <p:spPr bwMode="gray">
          <a:xfrm>
            <a:off x="504001" y="1620000"/>
            <a:ext cx="11186476" cy="4230235"/>
          </a:xfrm>
          <a:prstGeom prst="rect">
            <a:avLst/>
          </a:prstGeom>
        </p:spPr>
        <p:txBody>
          <a:bodyPr vert="horz" lIns="0" tIns="0" rIns="0" bIns="0" rtlCol="0">
            <a:noAutofit/>
          </a:bodyPr>
          <a:lstStyle/>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 name="Title Placeholder 1"/>
          <p:cNvSpPr>
            <a:spLocks noGrp="1"/>
          </p:cNvSpPr>
          <p:nvPr userDrawn="1">
            <p:ph type="title"/>
          </p:nvPr>
        </p:nvSpPr>
        <p:spPr bwMode="gray">
          <a:xfrm>
            <a:off x="504001" y="504000"/>
            <a:ext cx="11186476" cy="369332"/>
          </a:xfrm>
          <a:prstGeom prst="rect">
            <a:avLst/>
          </a:prstGeom>
        </p:spPr>
        <p:txBody>
          <a:bodyPr vert="horz" wrap="square" lIns="0" tIns="0" rIns="0" bIns="0" rtlCol="0" anchor="t" anchorCtr="0">
            <a:spAutoFit/>
          </a:bodyPr>
          <a:lstStyle/>
          <a:p>
            <a:r>
              <a:rPr lang="en-US" noProof="0" dirty="0"/>
              <a:t>Insert page title (sentence case)</a:t>
            </a:r>
          </a:p>
        </p:txBody>
      </p:sp>
    </p:spTree>
    <p:extLst>
      <p:ext uri="{BB962C8B-B14F-4D97-AF65-F5344CB8AC3E}">
        <p14:creationId xmlns:p14="http://schemas.microsoft.com/office/powerpoint/2010/main" val="3408294523"/>
      </p:ext>
    </p:extLst>
  </p:cSld>
  <p:clrMap bg1="lt1" tx1="dk1" bg2="lt2" tx2="dk2" accent1="accent1" accent2="accent2" accent3="accent3" accent4="accent4" accent5="accent5" accent6="accent6" hlink="hlink" folHlink="folHlink"/>
  <p:sldLayoutIdLst>
    <p:sldLayoutId id="2147483778" r:id="rId1"/>
    <p:sldLayoutId id="2147483777" r:id="rId2"/>
    <p:sldLayoutId id="2147483779" r:id="rId3"/>
    <p:sldLayoutId id="2147483774" r:id="rId4"/>
    <p:sldLayoutId id="2147483780" r:id="rId5"/>
    <p:sldLayoutId id="2147483782" r:id="rId6"/>
    <p:sldLayoutId id="2147483781" r:id="rId7"/>
    <p:sldLayoutId id="2147483762" r:id="rId8"/>
  </p:sldLayoutIdLst>
  <p:hf hdr="0" ftr="0" dt="0"/>
  <p:txStyles>
    <p:titleStyle>
      <a:lvl1pPr algn="l" defTabSz="1088558" rtl="0" eaLnBrk="1" latinLnBrk="0" hangingPunct="1">
        <a:spcBef>
          <a:spcPct val="0"/>
        </a:spcBef>
        <a:buNone/>
        <a:defRPr sz="2400" b="1" kern="1200" baseline="0">
          <a:solidFill>
            <a:schemeClr val="tx1"/>
          </a:solidFill>
          <a:latin typeface="+mj-lt"/>
          <a:ea typeface="+mj-ea"/>
          <a:cs typeface="+mj-cs"/>
        </a:defRPr>
      </a:lvl1pPr>
    </p:titleStyle>
    <p:bodyStyle>
      <a:lvl1pPr marL="0" indent="0" algn="l" defTabSz="1088558"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964" indent="-179964" algn="l" defTabSz="1088558" rtl="0" eaLnBrk="1" latinLnBrk="0" hangingPunct="1">
        <a:spcBef>
          <a:spcPts val="600"/>
        </a:spcBef>
        <a:buClr>
          <a:schemeClr val="accent1"/>
        </a:buClr>
        <a:buSzPct val="100000"/>
        <a:buFont typeface="Wingdings" pitchFamily="2" charset="2"/>
        <a:buChar char="§"/>
        <a:defRPr sz="1800" kern="1200">
          <a:solidFill>
            <a:schemeClr val="tx1"/>
          </a:solidFill>
          <a:latin typeface="+mn-lt"/>
          <a:ea typeface="+mn-ea"/>
          <a:cs typeface="+mn-cs"/>
        </a:defRPr>
      </a:lvl2pPr>
      <a:lvl3pPr marL="358775" indent="-179388" algn="l" defTabSz="1088558"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892" indent="-179964" algn="l" defTabSz="1088558"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856" indent="-179964" algn="l" defTabSz="1088558"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535"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814"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09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37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8558" rtl="0" eaLnBrk="1" latinLnBrk="0" hangingPunct="1">
        <a:defRPr sz="2100" kern="1200">
          <a:solidFill>
            <a:schemeClr val="tx1"/>
          </a:solidFill>
          <a:latin typeface="+mn-lt"/>
          <a:ea typeface="+mn-ea"/>
          <a:cs typeface="+mn-cs"/>
        </a:defRPr>
      </a:lvl1pPr>
      <a:lvl2pPr marL="544279" algn="l" defTabSz="1088558" rtl="0" eaLnBrk="1" latinLnBrk="0" hangingPunct="1">
        <a:defRPr sz="2100" kern="1200">
          <a:solidFill>
            <a:schemeClr val="tx1"/>
          </a:solidFill>
          <a:latin typeface="+mn-lt"/>
          <a:ea typeface="+mn-ea"/>
          <a:cs typeface="+mn-cs"/>
        </a:defRPr>
      </a:lvl2pPr>
      <a:lvl3pPr marL="1088558" algn="l" defTabSz="1088558" rtl="0" eaLnBrk="1" latinLnBrk="0" hangingPunct="1">
        <a:defRPr sz="2100" kern="1200">
          <a:solidFill>
            <a:schemeClr val="tx1"/>
          </a:solidFill>
          <a:latin typeface="+mn-lt"/>
          <a:ea typeface="+mn-ea"/>
          <a:cs typeface="+mn-cs"/>
        </a:defRPr>
      </a:lvl3pPr>
      <a:lvl4pPr marL="1632837" algn="l" defTabSz="1088558" rtl="0" eaLnBrk="1" latinLnBrk="0" hangingPunct="1">
        <a:defRPr sz="2100" kern="1200">
          <a:solidFill>
            <a:schemeClr val="tx1"/>
          </a:solidFill>
          <a:latin typeface="+mn-lt"/>
          <a:ea typeface="+mn-ea"/>
          <a:cs typeface="+mn-cs"/>
        </a:defRPr>
      </a:lvl4pPr>
      <a:lvl5pPr marL="2177116" algn="l" defTabSz="1088558" rtl="0" eaLnBrk="1" latinLnBrk="0" hangingPunct="1">
        <a:defRPr sz="2100" kern="1200">
          <a:solidFill>
            <a:schemeClr val="tx1"/>
          </a:solidFill>
          <a:latin typeface="+mn-lt"/>
          <a:ea typeface="+mn-ea"/>
          <a:cs typeface="+mn-cs"/>
        </a:defRPr>
      </a:lvl5pPr>
      <a:lvl6pPr marL="2721396" algn="l" defTabSz="1088558" rtl="0" eaLnBrk="1" latinLnBrk="0" hangingPunct="1">
        <a:defRPr sz="2100" kern="1200">
          <a:solidFill>
            <a:schemeClr val="tx1"/>
          </a:solidFill>
          <a:latin typeface="+mn-lt"/>
          <a:ea typeface="+mn-ea"/>
          <a:cs typeface="+mn-cs"/>
        </a:defRPr>
      </a:lvl6pPr>
      <a:lvl7pPr marL="3265675" algn="l" defTabSz="1088558" rtl="0" eaLnBrk="1" latinLnBrk="0" hangingPunct="1">
        <a:defRPr sz="2100" kern="1200">
          <a:solidFill>
            <a:schemeClr val="tx1"/>
          </a:solidFill>
          <a:latin typeface="+mn-lt"/>
          <a:ea typeface="+mn-ea"/>
          <a:cs typeface="+mn-cs"/>
        </a:defRPr>
      </a:lvl7pPr>
      <a:lvl8pPr marL="3809954" algn="l" defTabSz="1088558" rtl="0" eaLnBrk="1" latinLnBrk="0" hangingPunct="1">
        <a:defRPr sz="2100" kern="1200">
          <a:solidFill>
            <a:schemeClr val="tx1"/>
          </a:solidFill>
          <a:latin typeface="+mn-lt"/>
          <a:ea typeface="+mn-ea"/>
          <a:cs typeface="+mn-cs"/>
        </a:defRPr>
      </a:lvl8pPr>
      <a:lvl9pPr marL="4354233" algn="l" defTabSz="1088558" rtl="0" eaLnBrk="1" latinLnBrk="0" hangingPunct="1">
        <a:defRPr sz="21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4.jpg"/><Relationship Id="rId7"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5.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hyperlink" Target="http://www.neb.com/"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p:cNvPicPr>
            <a:picLocks noGrp="1" noChangeAspect="1"/>
          </p:cNvPicPr>
          <p:nvPr>
            <p:ph type="pic" sz="quarter" idx="12"/>
          </p:nvPr>
        </p:nvPicPr>
        <p:blipFill>
          <a:blip r:embed="rId3"/>
          <a:srcRect t="33750" b="33750"/>
          <a:stretch>
            <a:fillRect/>
          </a:stretch>
        </p:blipFill>
        <p:spPr/>
      </p:pic>
      <p:sp>
        <p:nvSpPr>
          <p:cNvPr id="3" name="Text Placeholder 2"/>
          <p:cNvSpPr>
            <a:spLocks noGrp="1"/>
          </p:cNvSpPr>
          <p:nvPr>
            <p:ph type="body" sz="quarter" idx="14"/>
          </p:nvPr>
        </p:nvSpPr>
        <p:spPr>
          <a:xfrm>
            <a:off x="360000" y="4099486"/>
            <a:ext cx="11439174" cy="1218795"/>
          </a:xfrm>
        </p:spPr>
        <p:txBody>
          <a:bodyPr/>
          <a:lstStyle/>
          <a:p>
            <a:r>
              <a:rPr lang="en-US" sz="3600" dirty="0"/>
              <a:t>How does Geno Pharmaceuticals Monitor, Control &amp; Improvise their Business with SAP S/4HANA?</a:t>
            </a:r>
          </a:p>
        </p:txBody>
      </p:sp>
      <p:grpSp>
        <p:nvGrpSpPr>
          <p:cNvPr id="19" name="Group 18"/>
          <p:cNvGrpSpPr/>
          <p:nvPr/>
        </p:nvGrpSpPr>
        <p:grpSpPr>
          <a:xfrm>
            <a:off x="9171173" y="0"/>
            <a:ext cx="3024002" cy="3430006"/>
            <a:chOff x="9171173" y="0"/>
            <a:chExt cx="3024002" cy="3430006"/>
          </a:xfrm>
        </p:grpSpPr>
        <p:sp>
          <p:nvSpPr>
            <p:cNvPr id="22" name="Rectangle 21"/>
            <p:cNvSpPr/>
            <p:nvPr userDrawn="1"/>
          </p:nvSpPr>
          <p:spPr bwMode="gray">
            <a:xfrm>
              <a:off x="11187175" y="0"/>
              <a:ext cx="1008000" cy="3430006"/>
            </a:xfrm>
            <a:prstGeom prst="rect">
              <a:avLst/>
            </a:prstGeom>
            <a:solidFill>
              <a:schemeClr val="accent1"/>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dirty="0">
                <a:ln>
                  <a:noFill/>
                </a:ln>
                <a:effectLst/>
                <a:uLnTx/>
                <a:uFillTx/>
                <a:ea typeface="Arial Unicode MS" pitchFamily="34" charset="-128"/>
                <a:cs typeface="Arial Unicode MS" pitchFamily="34" charset="-128"/>
              </a:endParaRPr>
            </a:p>
          </p:txBody>
        </p:sp>
        <p:sp>
          <p:nvSpPr>
            <p:cNvPr id="23" name="Rectangle 22"/>
            <p:cNvSpPr/>
            <p:nvPr userDrawn="1"/>
          </p:nvSpPr>
          <p:spPr bwMode="gray">
            <a:xfrm>
              <a:off x="10179174" y="0"/>
              <a:ext cx="1008000" cy="3430006"/>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dirty="0">
                <a:ln>
                  <a:noFill/>
                </a:ln>
                <a:effectLst/>
                <a:uLnTx/>
                <a:uFillTx/>
                <a:ea typeface="Arial Unicode MS" pitchFamily="34" charset="-128"/>
                <a:cs typeface="Arial Unicode MS" pitchFamily="34" charset="-128"/>
              </a:endParaRPr>
            </a:p>
          </p:txBody>
        </p:sp>
        <p:sp>
          <p:nvSpPr>
            <p:cNvPr id="24" name="Rectangle 23"/>
            <p:cNvSpPr/>
            <p:nvPr userDrawn="1"/>
          </p:nvSpPr>
          <p:spPr bwMode="gray">
            <a:xfrm>
              <a:off x="9171173" y="0"/>
              <a:ext cx="1008000" cy="3430006"/>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algn="ctr" defTabSz="914217"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dirty="0">
                <a:ln>
                  <a:noFill/>
                </a:ln>
                <a:effectLst/>
                <a:uLnTx/>
                <a:uFillTx/>
                <a:ea typeface="Arial Unicode MS" pitchFamily="34" charset="-128"/>
                <a:cs typeface="Arial Unicode MS" pitchFamily="34" charset="-128"/>
              </a:endParaRPr>
            </a:p>
          </p:txBody>
        </p:sp>
      </p:grpSp>
      <p:pic>
        <p:nvPicPr>
          <p:cNvPr id="4" name="Picture 3" descr="A drawing of a face&#10;&#10;Description generated with high confidence">
            <a:extLst>
              <a:ext uri="{FF2B5EF4-FFF2-40B4-BE49-F238E27FC236}">
                <a16:creationId xmlns:a16="http://schemas.microsoft.com/office/drawing/2014/main" id="{1B79C4B1-C9C5-4883-87AE-1F49580D12D4}"/>
              </a:ext>
            </a:extLst>
          </p:cNvPr>
          <p:cNvPicPr>
            <a:picLocks noChangeAspect="1"/>
          </p:cNvPicPr>
          <p:nvPr/>
        </p:nvPicPr>
        <p:blipFill>
          <a:blip r:embed="rId4"/>
          <a:stretch>
            <a:fillRect/>
          </a:stretch>
        </p:blipFill>
        <p:spPr>
          <a:xfrm>
            <a:off x="413067" y="5877884"/>
            <a:ext cx="1676400" cy="546100"/>
          </a:xfrm>
          <a:prstGeom prst="rect">
            <a:avLst/>
          </a:prstGeom>
        </p:spPr>
      </p:pic>
      <p:pic>
        <p:nvPicPr>
          <p:cNvPr id="8" name="Picture 7" descr="A picture containing clipart&#10;&#10;Description generated with very high confidence">
            <a:extLst>
              <a:ext uri="{FF2B5EF4-FFF2-40B4-BE49-F238E27FC236}">
                <a16:creationId xmlns:a16="http://schemas.microsoft.com/office/drawing/2014/main" id="{3AADCE22-191B-47D2-9D69-38CE19C1F354}"/>
              </a:ext>
            </a:extLst>
          </p:cNvPr>
          <p:cNvPicPr>
            <a:picLocks noChangeAspect="1"/>
          </p:cNvPicPr>
          <p:nvPr/>
        </p:nvPicPr>
        <p:blipFill>
          <a:blip r:embed="rId5"/>
          <a:stretch>
            <a:fillRect/>
          </a:stretch>
        </p:blipFill>
        <p:spPr>
          <a:xfrm>
            <a:off x="8440733" y="5690686"/>
            <a:ext cx="1501347" cy="733668"/>
          </a:xfrm>
          <a:prstGeom prst="rect">
            <a:avLst/>
          </a:prstGeom>
        </p:spPr>
      </p:pic>
      <p:pic>
        <p:nvPicPr>
          <p:cNvPr id="10" name="Picture 9" descr="A close up of a sign&#10;&#10;Description generated with very high confidence">
            <a:extLst>
              <a:ext uri="{FF2B5EF4-FFF2-40B4-BE49-F238E27FC236}">
                <a16:creationId xmlns:a16="http://schemas.microsoft.com/office/drawing/2014/main" id="{B0678D6E-8CD2-4579-B9B7-DFF0FD07B9DE}"/>
              </a:ext>
            </a:extLst>
          </p:cNvPr>
          <p:cNvPicPr>
            <a:picLocks noChangeAspect="1"/>
          </p:cNvPicPr>
          <p:nvPr/>
        </p:nvPicPr>
        <p:blipFill>
          <a:blip r:embed="rId6"/>
          <a:stretch>
            <a:fillRect/>
          </a:stretch>
        </p:blipFill>
        <p:spPr>
          <a:xfrm>
            <a:off x="10261470" y="5690687"/>
            <a:ext cx="1258828" cy="733298"/>
          </a:xfrm>
          <a:prstGeom prst="rect">
            <a:avLst/>
          </a:prstGeom>
        </p:spPr>
      </p:pic>
      <p:pic>
        <p:nvPicPr>
          <p:cNvPr id="5" name="Picture 4" descr="A view of a house&#10;&#10;Description generated with very high confidence">
            <a:extLst>
              <a:ext uri="{FF2B5EF4-FFF2-40B4-BE49-F238E27FC236}">
                <a16:creationId xmlns:a16="http://schemas.microsoft.com/office/drawing/2014/main" id="{57AAE5F7-7598-4C5B-8D6C-AD5CDD2B8FA1}"/>
              </a:ext>
            </a:extLst>
          </p:cNvPr>
          <p:cNvPicPr>
            <a:picLocks noChangeAspect="1"/>
          </p:cNvPicPr>
          <p:nvPr/>
        </p:nvPicPr>
        <p:blipFill>
          <a:blip r:embed="rId7"/>
          <a:stretch>
            <a:fillRect/>
          </a:stretch>
        </p:blipFill>
        <p:spPr>
          <a:xfrm>
            <a:off x="6097587" y="0"/>
            <a:ext cx="6097588" cy="3429893"/>
          </a:xfrm>
          <a:prstGeom prst="rect">
            <a:avLst/>
          </a:prstGeom>
        </p:spPr>
      </p:pic>
      <p:pic>
        <p:nvPicPr>
          <p:cNvPr id="7" name="Picture 6" descr="A large building with a grassy field&#10;&#10;Description generated with very high confidence">
            <a:extLst>
              <a:ext uri="{FF2B5EF4-FFF2-40B4-BE49-F238E27FC236}">
                <a16:creationId xmlns:a16="http://schemas.microsoft.com/office/drawing/2014/main" id="{E24C14D2-262D-4FC0-9F26-9E0D241AB230}"/>
              </a:ext>
            </a:extLst>
          </p:cNvPr>
          <p:cNvPicPr>
            <a:picLocks noChangeAspect="1"/>
          </p:cNvPicPr>
          <p:nvPr/>
        </p:nvPicPr>
        <p:blipFill>
          <a:blip r:embed="rId8"/>
          <a:stretch>
            <a:fillRect/>
          </a:stretch>
        </p:blipFill>
        <p:spPr>
          <a:xfrm>
            <a:off x="6099144" y="0"/>
            <a:ext cx="6096000" cy="3429000"/>
          </a:xfrm>
          <a:prstGeom prst="rect">
            <a:avLst/>
          </a:prstGeom>
        </p:spPr>
      </p:pic>
    </p:spTree>
    <p:extLst>
      <p:ext uri="{BB962C8B-B14F-4D97-AF65-F5344CB8AC3E}">
        <p14:creationId xmlns:p14="http://schemas.microsoft.com/office/powerpoint/2010/main" val="3523478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5"/>
          </p:nvPr>
        </p:nvSpPr>
        <p:spPr>
          <a:xfrm>
            <a:off x="359999" y="1512000"/>
            <a:ext cx="1902434" cy="4984375"/>
          </a:xfrm>
        </p:spPr>
        <p:txBody>
          <a:bodyPr/>
          <a:lstStyle/>
          <a:p>
            <a:pPr lvl="1"/>
            <a:r>
              <a:rPr lang="en-US" b="1" dirty="0"/>
              <a:t>Geno Pharmaceuticals Pvt. Ltd.</a:t>
            </a:r>
          </a:p>
          <a:p>
            <a:pPr lvl="1"/>
            <a:r>
              <a:rPr lang="en-US" dirty="0"/>
              <a:t>Mapusa, Goa, India.</a:t>
            </a:r>
          </a:p>
          <a:p>
            <a:pPr lvl="1"/>
            <a:r>
              <a:rPr lang="en-US" dirty="0">
                <a:hlinkClick r:id="rId3"/>
              </a:rPr>
              <a:t>www.genopharma.com</a:t>
            </a:r>
            <a:r>
              <a:rPr lang="en-US" dirty="0"/>
              <a:t> </a:t>
            </a:r>
          </a:p>
          <a:p>
            <a:r>
              <a:rPr lang="en-US" dirty="0"/>
              <a:t>Industry</a:t>
            </a:r>
          </a:p>
          <a:p>
            <a:pPr lvl="1"/>
            <a:r>
              <a:rPr lang="en-US" dirty="0"/>
              <a:t>Pharmaceutical</a:t>
            </a:r>
          </a:p>
          <a:p>
            <a:r>
              <a:rPr lang="en-US" dirty="0"/>
              <a:t>Products </a:t>
            </a:r>
          </a:p>
          <a:p>
            <a:pPr lvl="1"/>
            <a:r>
              <a:rPr lang="en-US" dirty="0"/>
              <a:t>Tablets, Capsules, Ointment &amp; Liquid Medicines</a:t>
            </a:r>
          </a:p>
          <a:p>
            <a:pPr lvl="1"/>
            <a:endParaRPr lang="en-US" dirty="0"/>
          </a:p>
          <a:p>
            <a:pPr lvl="1"/>
            <a:r>
              <a:rPr lang="en-US" b="1" dirty="0"/>
              <a:t>Employees</a:t>
            </a:r>
          </a:p>
          <a:p>
            <a:pPr lvl="1"/>
            <a:r>
              <a:rPr lang="en-US" dirty="0"/>
              <a:t>1200</a:t>
            </a:r>
          </a:p>
          <a:p>
            <a:r>
              <a:rPr lang="en-US" dirty="0"/>
              <a:t>SAP</a:t>
            </a:r>
            <a:r>
              <a:rPr lang="en-US" baseline="30000" dirty="0"/>
              <a:t>®</a:t>
            </a:r>
            <a:r>
              <a:rPr lang="en-US" dirty="0"/>
              <a:t> Solutions</a:t>
            </a:r>
            <a:br>
              <a:rPr lang="en-US" dirty="0"/>
            </a:br>
            <a:r>
              <a:rPr lang="en-US" b="0" dirty="0"/>
              <a:t>SAP S/4HANA</a:t>
            </a:r>
            <a:r>
              <a:rPr lang="en-US" b="0" baseline="30000" dirty="0"/>
              <a:t>®</a:t>
            </a:r>
            <a:r>
              <a:rPr lang="en-US" b="0" dirty="0"/>
              <a:t>, SAP Fiori</a:t>
            </a:r>
            <a:r>
              <a:rPr lang="en-US" b="0" baseline="30000" dirty="0"/>
              <a:t>®</a:t>
            </a:r>
            <a:r>
              <a:rPr lang="en-US" b="0" dirty="0"/>
              <a:t> and SAP Ariba</a:t>
            </a:r>
            <a:r>
              <a:rPr lang="en-US" b="0" baseline="30000" dirty="0"/>
              <a:t> ®</a:t>
            </a:r>
            <a:br>
              <a:rPr lang="en-US" dirty="0"/>
            </a:br>
            <a:endParaRPr lang="en-US" dirty="0"/>
          </a:p>
          <a:p>
            <a:pPr>
              <a:spcBef>
                <a:spcPts val="600"/>
              </a:spcBef>
            </a:pPr>
            <a:r>
              <a:rPr lang="de-DE" dirty="0"/>
              <a:t>Modules Implemented</a:t>
            </a:r>
          </a:p>
          <a:p>
            <a:pPr>
              <a:lnSpc>
                <a:spcPts val="1400"/>
              </a:lnSpc>
              <a:spcBef>
                <a:spcPts val="0"/>
              </a:spcBef>
            </a:pPr>
            <a:r>
              <a:rPr lang="de-DE" b="0" dirty="0"/>
              <a:t>Financial Accounting </a:t>
            </a:r>
          </a:p>
          <a:p>
            <a:pPr>
              <a:lnSpc>
                <a:spcPts val="1400"/>
              </a:lnSpc>
              <a:spcBef>
                <a:spcPts val="0"/>
              </a:spcBef>
            </a:pPr>
            <a:r>
              <a:rPr lang="de-DE" b="0" dirty="0"/>
              <a:t>Controlling</a:t>
            </a:r>
          </a:p>
          <a:p>
            <a:pPr>
              <a:lnSpc>
                <a:spcPts val="1400"/>
              </a:lnSpc>
              <a:spcBef>
                <a:spcPts val="0"/>
              </a:spcBef>
            </a:pPr>
            <a:r>
              <a:rPr lang="de-DE" b="0" dirty="0"/>
              <a:t>Sales &amp; Distribution</a:t>
            </a:r>
          </a:p>
          <a:p>
            <a:pPr>
              <a:lnSpc>
                <a:spcPts val="1400"/>
              </a:lnSpc>
              <a:spcBef>
                <a:spcPts val="0"/>
              </a:spcBef>
            </a:pPr>
            <a:r>
              <a:rPr lang="de-DE" b="0" dirty="0"/>
              <a:t>Materials Management </a:t>
            </a:r>
          </a:p>
          <a:p>
            <a:pPr>
              <a:lnSpc>
                <a:spcPts val="1400"/>
              </a:lnSpc>
              <a:spcBef>
                <a:spcPts val="0"/>
              </a:spcBef>
            </a:pPr>
            <a:r>
              <a:rPr lang="de-DE" b="0" dirty="0"/>
              <a:t>Production &amp; Quality</a:t>
            </a:r>
          </a:p>
          <a:p>
            <a:pPr>
              <a:lnSpc>
                <a:spcPts val="1400"/>
              </a:lnSpc>
              <a:spcBef>
                <a:spcPts val="0"/>
              </a:spcBef>
            </a:pPr>
            <a:r>
              <a:rPr lang="de-DE" b="0" dirty="0"/>
              <a:t>Plant Maintenance</a:t>
            </a:r>
          </a:p>
          <a:p>
            <a:pPr>
              <a:lnSpc>
                <a:spcPts val="1400"/>
              </a:lnSpc>
              <a:spcBef>
                <a:spcPts val="0"/>
              </a:spcBef>
            </a:pPr>
            <a:r>
              <a:rPr lang="de-DE" b="0" dirty="0"/>
              <a:t>Project System</a:t>
            </a:r>
          </a:p>
          <a:p>
            <a:pPr>
              <a:lnSpc>
                <a:spcPts val="1400"/>
              </a:lnSpc>
              <a:spcBef>
                <a:spcPts val="0"/>
              </a:spcBef>
            </a:pPr>
            <a:r>
              <a:rPr lang="de-DE" b="0" dirty="0"/>
              <a:t>CSV</a:t>
            </a:r>
          </a:p>
          <a:p>
            <a:pPr>
              <a:lnSpc>
                <a:spcPts val="1400"/>
              </a:lnSpc>
              <a:spcBef>
                <a:spcPts val="0"/>
              </a:spcBef>
            </a:pPr>
            <a:r>
              <a:rPr lang="de-DE" b="0" dirty="0"/>
              <a:t>ARIBA </a:t>
            </a:r>
            <a:endParaRPr lang="de-DE" dirty="0"/>
          </a:p>
        </p:txBody>
      </p:sp>
      <p:sp>
        <p:nvSpPr>
          <p:cNvPr id="15" name="Text Placeholder 14"/>
          <p:cNvSpPr>
            <a:spLocks noGrp="1"/>
          </p:cNvSpPr>
          <p:nvPr>
            <p:ph type="body" sz="quarter" idx="16"/>
          </p:nvPr>
        </p:nvSpPr>
        <p:spPr>
          <a:xfrm>
            <a:off x="2623929" y="5452763"/>
            <a:ext cx="7912643" cy="1021015"/>
          </a:xfrm>
        </p:spPr>
        <p:txBody>
          <a:bodyPr/>
          <a:lstStyle/>
          <a:p>
            <a:pPr lvl="0">
              <a:defRPr/>
            </a:pPr>
            <a:r>
              <a:rPr lang="en-US" dirty="0"/>
              <a:t>“We produce medicines which help our customers to improvise their health, with the goal of </a:t>
            </a:r>
            <a:r>
              <a:rPr lang="en-US" dirty="0">
                <a:solidFill>
                  <a:schemeClr val="accent1"/>
                </a:solidFill>
              </a:rPr>
              <a:t>products of the highest quality that improve lives and deliver outstanding value to humanity</a:t>
            </a:r>
            <a:r>
              <a:rPr lang="en-US" dirty="0"/>
              <a:t>.</a:t>
            </a:r>
            <a:r>
              <a:rPr lang="en-US" dirty="0">
                <a:solidFill>
                  <a:schemeClr val="accent1"/>
                </a:solidFill>
              </a:rPr>
              <a:t> </a:t>
            </a:r>
            <a:r>
              <a:rPr lang="en-US" dirty="0"/>
              <a:t>Geno is also committed to develop more manufacturing facilities. Simply put, we aim to use SAP S/4HANA to help us raise the quality of life for posterity.”</a:t>
            </a:r>
          </a:p>
          <a:p>
            <a:pPr lvl="1"/>
            <a:r>
              <a:rPr lang="en-US" dirty="0"/>
              <a:t>Jayanand Aroskar, GM – IT &amp; Compliance, Geno Pharmaceuticals Pvt. Ltd.</a:t>
            </a:r>
          </a:p>
        </p:txBody>
      </p:sp>
      <p:sp>
        <p:nvSpPr>
          <p:cNvPr id="11" name="Text Placeholder 10"/>
          <p:cNvSpPr>
            <a:spLocks noGrp="1"/>
          </p:cNvSpPr>
          <p:nvPr>
            <p:ph type="body" sz="quarter" idx="18"/>
          </p:nvPr>
        </p:nvSpPr>
        <p:spPr>
          <a:xfrm>
            <a:off x="2622831" y="1257471"/>
            <a:ext cx="6371622" cy="3837104"/>
          </a:xfrm>
        </p:spPr>
        <p:txBody>
          <a:bodyPr/>
          <a:lstStyle/>
          <a:p>
            <a:pPr algn="just"/>
            <a:r>
              <a:rPr lang="en-US" dirty="0"/>
              <a:t>Geno Pharmaceuticals Pvt. Ltd. </a:t>
            </a:r>
            <a:r>
              <a:rPr lang="en-US" b="0" dirty="0"/>
              <a:t>was established in December 1975. Geno is having its own formulations manufacturing facility at Karaswada, Mapusa – Goa in the picturesque environment, eco-friendly ambience of Goa on the west coast of India - roughly 600 KM South of Mumbai. Geno have taken the pledge of spreading miles of smiles across the globe through their innovative products and Quality Management System which reveals their commitment to Quality and Customer satisfaction.</a:t>
            </a:r>
            <a:r>
              <a:rPr lang="en-US" dirty="0">
                <a:solidFill>
                  <a:srgbClr val="FF0000"/>
                </a:solidFill>
              </a:rPr>
              <a:t> </a:t>
            </a:r>
            <a:r>
              <a:rPr lang="en-US" dirty="0"/>
              <a:t>By implementing SAP S/4HANA in 2019, it has significantly increased efficiency by</a:t>
            </a:r>
            <a:r>
              <a:rPr lang="en-US" dirty="0">
                <a:solidFill>
                  <a:srgbClr val="FF0000"/>
                </a:solidFill>
              </a:rPr>
              <a:t> </a:t>
            </a:r>
            <a:r>
              <a:rPr lang="en-US" dirty="0"/>
              <a:t>digitalizing information and integrating processes.</a:t>
            </a:r>
            <a:endParaRPr lang="de-DE" dirty="0"/>
          </a:p>
          <a:p>
            <a:r>
              <a:rPr lang="en-US" dirty="0"/>
              <a:t>Before: Challenges and Opportunities </a:t>
            </a:r>
          </a:p>
          <a:p>
            <a:pPr lvl="1"/>
            <a:r>
              <a:rPr lang="en-US" dirty="0"/>
              <a:t>Dependency on multiple business software without integration</a:t>
            </a:r>
          </a:p>
          <a:p>
            <a:pPr lvl="1"/>
            <a:r>
              <a:rPr lang="en-US" dirty="0"/>
              <a:t>Establish a single version of the truth and display it in a convenient user interface accessible to all players</a:t>
            </a:r>
          </a:p>
          <a:p>
            <a:pPr lvl="1"/>
            <a:r>
              <a:rPr lang="en-US" dirty="0"/>
              <a:t>Maintain visibility over raw materials and product batches to meet expanding compliance requirements </a:t>
            </a:r>
          </a:p>
          <a:p>
            <a:r>
              <a:rPr lang="en-US" dirty="0"/>
              <a:t>Why SAP </a:t>
            </a:r>
          </a:p>
          <a:p>
            <a:pPr lvl="1"/>
            <a:r>
              <a:rPr lang="en-US" dirty="0"/>
              <a:t>Scalability to accommodate</a:t>
            </a:r>
            <a:r>
              <a:rPr lang="en-US" dirty="0">
                <a:solidFill>
                  <a:srgbClr val="FF0000"/>
                </a:solidFill>
              </a:rPr>
              <a:t> </a:t>
            </a:r>
            <a:r>
              <a:rPr lang="en-US" dirty="0"/>
              <a:t>strong growth</a:t>
            </a:r>
            <a:endParaRPr lang="en-US" strike="sngStrike" dirty="0"/>
          </a:p>
          <a:p>
            <a:pPr lvl="1"/>
            <a:r>
              <a:rPr lang="en-US" dirty="0"/>
              <a:t>Extensibility to fold in the ERP systems of global subsidiaries</a:t>
            </a:r>
          </a:p>
          <a:p>
            <a:pPr lvl="1"/>
            <a:r>
              <a:rPr lang="en-US" dirty="0"/>
              <a:t>Support for an upgraded Web presence to improve interaction with customers</a:t>
            </a:r>
          </a:p>
          <a:p>
            <a:pPr lvl="1"/>
            <a:r>
              <a:rPr lang="en-US" dirty="0"/>
              <a:t>Expertise to further leverage the Internet of Things and machine learning, as new applications emerge</a:t>
            </a:r>
          </a:p>
          <a:p>
            <a:pPr lvl="1"/>
            <a:r>
              <a:rPr lang="en-US" dirty="0"/>
              <a:t>Personalized support from the SAP Early Adopter Care program team</a:t>
            </a:r>
          </a:p>
          <a:p>
            <a:r>
              <a:rPr lang="en-US" dirty="0"/>
              <a:t>After: Value-Driven Results</a:t>
            </a:r>
          </a:p>
          <a:p>
            <a:pPr lvl="1"/>
            <a:r>
              <a:rPr lang="en-US" dirty="0"/>
              <a:t>Automated record keeping to increase repeatability of positive outcomes</a:t>
            </a:r>
          </a:p>
          <a:p>
            <a:pPr lvl="1"/>
            <a:r>
              <a:rPr lang="en-US" dirty="0"/>
              <a:t>Material and batch traceability for internal visibility and compliance with industry and government regulations</a:t>
            </a:r>
          </a:p>
          <a:p>
            <a:pPr lvl="1"/>
            <a:r>
              <a:rPr lang="en-US" dirty="0"/>
              <a:t>Simplified monitoring and insight delivery across functions through SAP Fiori launchpad</a:t>
            </a:r>
          </a:p>
          <a:p>
            <a:pPr lvl="1"/>
            <a:r>
              <a:rPr lang="en-US" dirty="0"/>
              <a:t>Tighter processes for costing of expensive product components to</a:t>
            </a:r>
            <a:r>
              <a:rPr lang="en-US" dirty="0">
                <a:solidFill>
                  <a:srgbClr val="FF0000"/>
                </a:solidFill>
              </a:rPr>
              <a:t> </a:t>
            </a:r>
            <a:r>
              <a:rPr lang="en-US" dirty="0"/>
              <a:t>understand product margins</a:t>
            </a:r>
            <a:endParaRPr lang="en-US" strike="sngStrike" dirty="0"/>
          </a:p>
          <a:p>
            <a:pPr lvl="1"/>
            <a:r>
              <a:rPr lang="en-US" dirty="0"/>
              <a:t>Faster response times for new orders and service issues to raise customer satisfaction</a:t>
            </a:r>
            <a:br>
              <a:rPr lang="en-US" dirty="0"/>
            </a:br>
            <a:endParaRPr lang="en-US" dirty="0"/>
          </a:p>
        </p:txBody>
      </p:sp>
      <p:grpSp>
        <p:nvGrpSpPr>
          <p:cNvPr id="42" name="Group 41"/>
          <p:cNvGrpSpPr/>
          <p:nvPr/>
        </p:nvGrpSpPr>
        <p:grpSpPr>
          <a:xfrm>
            <a:off x="9662792" y="2691331"/>
            <a:ext cx="2310767" cy="551465"/>
            <a:chOff x="9537698" y="3606409"/>
            <a:chExt cx="2283461" cy="565654"/>
          </a:xfrm>
        </p:grpSpPr>
        <p:sp>
          <p:nvSpPr>
            <p:cNvPr id="43" name="TextBox 42"/>
            <p:cNvSpPr txBox="1"/>
            <p:nvPr/>
          </p:nvSpPr>
          <p:spPr>
            <a:xfrm>
              <a:off x="9537699" y="3606409"/>
              <a:ext cx="2283460" cy="441974"/>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de-DE" sz="2800" b="1" kern="0" dirty="0">
                  <a:solidFill>
                    <a:schemeClr val="accent3"/>
                  </a:solidFill>
                  <a:ea typeface="Arial Unicode MS" pitchFamily="34" charset="-128"/>
                  <a:cs typeface="Arial Unicode MS" pitchFamily="34" charset="-128"/>
                </a:rPr>
                <a:t>1846</a:t>
              </a:r>
            </a:p>
          </p:txBody>
        </p:sp>
        <p:sp>
          <p:nvSpPr>
            <p:cNvPr id="44" name="TextBox 43"/>
            <p:cNvSpPr txBox="1"/>
            <p:nvPr/>
          </p:nvSpPr>
          <p:spPr>
            <a:xfrm>
              <a:off x="9537698" y="4014215"/>
              <a:ext cx="2256155" cy="157848"/>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en-US" sz="1000" kern="0" dirty="0">
                  <a:ea typeface="Arial Unicode MS" pitchFamily="34" charset="-128"/>
                  <a:cs typeface="Arial Unicode MS" pitchFamily="34" charset="-128"/>
                </a:rPr>
                <a:t>Authorized Stockists across India</a:t>
              </a:r>
              <a:endParaRPr lang="de-DE" sz="1000" kern="0" dirty="0">
                <a:ea typeface="Arial Unicode MS" pitchFamily="34" charset="-128"/>
                <a:cs typeface="Arial Unicode MS" pitchFamily="34" charset="-128"/>
              </a:endParaRPr>
            </a:p>
          </p:txBody>
        </p:sp>
      </p:grpSp>
      <p:grpSp>
        <p:nvGrpSpPr>
          <p:cNvPr id="27" name="Group 26">
            <a:extLst>
              <a:ext uri="{FF2B5EF4-FFF2-40B4-BE49-F238E27FC236}">
                <a16:creationId xmlns:a16="http://schemas.microsoft.com/office/drawing/2014/main" id="{FA9B9AE7-1AED-46FC-8D49-0AC7F25CAF2C}"/>
              </a:ext>
            </a:extLst>
          </p:cNvPr>
          <p:cNvGrpSpPr/>
          <p:nvPr/>
        </p:nvGrpSpPr>
        <p:grpSpPr>
          <a:xfrm>
            <a:off x="9690098" y="3794708"/>
            <a:ext cx="2283461" cy="709138"/>
            <a:chOff x="9537698" y="3528964"/>
            <a:chExt cx="2283461" cy="709138"/>
          </a:xfrm>
        </p:grpSpPr>
        <p:sp>
          <p:nvSpPr>
            <p:cNvPr id="28" name="TextBox 27">
              <a:extLst>
                <a:ext uri="{FF2B5EF4-FFF2-40B4-BE49-F238E27FC236}">
                  <a16:creationId xmlns:a16="http://schemas.microsoft.com/office/drawing/2014/main" id="{A9FE56C8-13CD-4EB9-9AD6-61040F8E971E}"/>
                </a:ext>
              </a:extLst>
            </p:cNvPr>
            <p:cNvSpPr txBox="1"/>
            <p:nvPr/>
          </p:nvSpPr>
          <p:spPr>
            <a:xfrm>
              <a:off x="9537699" y="3528964"/>
              <a:ext cx="2283460" cy="430887"/>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de-DE" sz="2800" b="1" kern="0" dirty="0">
                  <a:solidFill>
                    <a:schemeClr val="accent3"/>
                  </a:solidFill>
                  <a:ea typeface="Arial Unicode MS" pitchFamily="34" charset="-128"/>
                  <a:cs typeface="Arial Unicode MS" pitchFamily="34" charset="-128"/>
                </a:rPr>
                <a:t>54</a:t>
              </a:r>
            </a:p>
          </p:txBody>
        </p:sp>
        <p:sp>
          <p:nvSpPr>
            <p:cNvPr id="29" name="TextBox 28">
              <a:extLst>
                <a:ext uri="{FF2B5EF4-FFF2-40B4-BE49-F238E27FC236}">
                  <a16:creationId xmlns:a16="http://schemas.microsoft.com/office/drawing/2014/main" id="{51F019F7-259C-419B-ADBA-823FEA197C1D}"/>
                </a:ext>
              </a:extLst>
            </p:cNvPr>
            <p:cNvSpPr txBox="1"/>
            <p:nvPr/>
          </p:nvSpPr>
          <p:spPr>
            <a:xfrm>
              <a:off x="9537698" y="3930325"/>
              <a:ext cx="2256155" cy="307777"/>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en-IN" sz="1000" kern="0" dirty="0">
                  <a:ea typeface="Arial Unicode MS" pitchFamily="34" charset="-128"/>
                  <a:cs typeface="Arial Unicode MS" pitchFamily="34" charset="-128"/>
                </a:rPr>
                <a:t>Export Customers in 26 different Countries</a:t>
              </a:r>
              <a:endParaRPr lang="de-DE" sz="1000" kern="0" dirty="0">
                <a:ea typeface="Arial Unicode MS" pitchFamily="34" charset="-128"/>
                <a:cs typeface="Arial Unicode MS" pitchFamily="34" charset="-128"/>
              </a:endParaRPr>
            </a:p>
          </p:txBody>
        </p:sp>
      </p:grpSp>
      <p:grpSp>
        <p:nvGrpSpPr>
          <p:cNvPr id="18" name="Group 17">
            <a:extLst>
              <a:ext uri="{FF2B5EF4-FFF2-40B4-BE49-F238E27FC236}">
                <a16:creationId xmlns:a16="http://schemas.microsoft.com/office/drawing/2014/main" id="{28850511-A470-484E-9EED-1F8311C40EF4}"/>
              </a:ext>
            </a:extLst>
          </p:cNvPr>
          <p:cNvGrpSpPr/>
          <p:nvPr/>
        </p:nvGrpSpPr>
        <p:grpSpPr>
          <a:xfrm>
            <a:off x="9662791" y="1558710"/>
            <a:ext cx="2310767" cy="551465"/>
            <a:chOff x="9537698" y="3606409"/>
            <a:chExt cx="2283461" cy="565654"/>
          </a:xfrm>
        </p:grpSpPr>
        <p:sp>
          <p:nvSpPr>
            <p:cNvPr id="19" name="TextBox 18">
              <a:extLst>
                <a:ext uri="{FF2B5EF4-FFF2-40B4-BE49-F238E27FC236}">
                  <a16:creationId xmlns:a16="http://schemas.microsoft.com/office/drawing/2014/main" id="{C896E586-B8E7-408C-8C24-79BBE2FB08B3}"/>
                </a:ext>
              </a:extLst>
            </p:cNvPr>
            <p:cNvSpPr txBox="1"/>
            <p:nvPr/>
          </p:nvSpPr>
          <p:spPr>
            <a:xfrm>
              <a:off x="9537699" y="3606409"/>
              <a:ext cx="2283460" cy="441975"/>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de-DE" sz="2800" b="1" kern="0" dirty="0">
                  <a:solidFill>
                    <a:schemeClr val="accent3"/>
                  </a:solidFill>
                  <a:ea typeface="Arial Unicode MS" pitchFamily="34" charset="-128"/>
                  <a:cs typeface="Arial Unicode MS" pitchFamily="34" charset="-128"/>
                </a:rPr>
                <a:t>24</a:t>
              </a:r>
              <a:endParaRPr lang="de-DE" sz="2800" b="1" kern="0" dirty="0">
                <a:solidFill>
                  <a:srgbClr val="FF0000"/>
                </a:solidFill>
                <a:ea typeface="Arial Unicode MS" pitchFamily="34" charset="-128"/>
                <a:cs typeface="Arial Unicode MS" pitchFamily="34" charset="-128"/>
              </a:endParaRPr>
            </a:p>
          </p:txBody>
        </p:sp>
        <p:sp>
          <p:nvSpPr>
            <p:cNvPr id="20" name="TextBox 19">
              <a:extLst>
                <a:ext uri="{FF2B5EF4-FFF2-40B4-BE49-F238E27FC236}">
                  <a16:creationId xmlns:a16="http://schemas.microsoft.com/office/drawing/2014/main" id="{E422E824-CFB5-4550-8CA3-0A98019C95BE}"/>
                </a:ext>
              </a:extLst>
            </p:cNvPr>
            <p:cNvSpPr txBox="1"/>
            <p:nvPr/>
          </p:nvSpPr>
          <p:spPr>
            <a:xfrm>
              <a:off x="9537698" y="4014215"/>
              <a:ext cx="2256155" cy="157848"/>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en-US" sz="1000" kern="0" dirty="0">
                  <a:ea typeface="Arial Unicode MS" pitchFamily="34" charset="-128"/>
                  <a:cs typeface="Arial Unicode MS" pitchFamily="34" charset="-128"/>
                </a:rPr>
                <a:t>Depots all over India</a:t>
              </a:r>
              <a:endParaRPr lang="de-DE" sz="1000" kern="0" dirty="0">
                <a:ea typeface="Arial Unicode MS" pitchFamily="34" charset="-128"/>
                <a:cs typeface="Arial Unicode MS" pitchFamily="34" charset="-128"/>
              </a:endParaRPr>
            </a:p>
          </p:txBody>
        </p:sp>
      </p:grpSp>
      <p:sp>
        <p:nvSpPr>
          <p:cNvPr id="2" name="Title 1"/>
          <p:cNvSpPr>
            <a:spLocks noGrp="1"/>
          </p:cNvSpPr>
          <p:nvPr>
            <p:ph type="title"/>
          </p:nvPr>
        </p:nvSpPr>
        <p:spPr/>
        <p:txBody>
          <a:bodyPr/>
          <a:lstStyle/>
          <a:p>
            <a:r>
              <a:rPr lang="en-US" dirty="0"/>
              <a:t>Rationalizing Pharmaceutical Business </a:t>
            </a:r>
            <a:br>
              <a:rPr lang="en-US" dirty="0"/>
            </a:br>
            <a:r>
              <a:rPr lang="en-US" dirty="0"/>
              <a:t>Processes with </a:t>
            </a:r>
            <a:r>
              <a:rPr lang="en-US" dirty="0">
                <a:solidFill>
                  <a:schemeClr val="accent1"/>
                </a:solidFill>
              </a:rPr>
              <a:t>SAP S/4HANA</a:t>
            </a:r>
            <a:r>
              <a:rPr lang="en-US" baseline="30000" dirty="0">
                <a:solidFill>
                  <a:schemeClr val="accent1"/>
                </a:solidFill>
              </a:rPr>
              <a:t>®</a:t>
            </a:r>
            <a:br>
              <a:rPr lang="en-US" dirty="0"/>
            </a:br>
            <a:endParaRPr lang="en-US" dirty="0"/>
          </a:p>
        </p:txBody>
      </p:sp>
      <p:pic>
        <p:nvPicPr>
          <p:cNvPr id="4" name="Picture 3" descr="A drawing of a face&#10;&#10;Description generated with high confidence">
            <a:extLst>
              <a:ext uri="{FF2B5EF4-FFF2-40B4-BE49-F238E27FC236}">
                <a16:creationId xmlns:a16="http://schemas.microsoft.com/office/drawing/2014/main" id="{E740DDCD-9CB1-4240-918C-4EBB497CF71E}"/>
              </a:ext>
            </a:extLst>
          </p:cNvPr>
          <p:cNvPicPr>
            <a:picLocks noChangeAspect="1"/>
          </p:cNvPicPr>
          <p:nvPr/>
        </p:nvPicPr>
        <p:blipFill>
          <a:blip r:embed="rId4"/>
          <a:stretch>
            <a:fillRect/>
          </a:stretch>
        </p:blipFill>
        <p:spPr>
          <a:xfrm>
            <a:off x="359999" y="539867"/>
            <a:ext cx="1676400" cy="546100"/>
          </a:xfrm>
          <a:prstGeom prst="rect">
            <a:avLst/>
          </a:prstGeom>
        </p:spPr>
      </p:pic>
    </p:spTree>
    <p:extLst>
      <p:ext uri="{BB962C8B-B14F-4D97-AF65-F5344CB8AC3E}">
        <p14:creationId xmlns:p14="http://schemas.microsoft.com/office/powerpoint/2010/main" val="4201546146"/>
      </p:ext>
    </p:extLst>
  </p:cSld>
  <p:clrMapOvr>
    <a:masterClrMapping/>
  </p:clrMapOvr>
</p:sld>
</file>

<file path=ppt/theme/theme1.xml><?xml version="1.0" encoding="utf-8"?>
<a:theme xmlns:a="http://schemas.openxmlformats.org/drawingml/2006/main" name="BTS_template_2017">
  <a:themeElements>
    <a:clrScheme name="SAP_colors_2017">
      <a:dk1>
        <a:srgbClr val="000000"/>
      </a:dk1>
      <a:lt1>
        <a:srgbClr val="FFFFFF"/>
      </a:lt1>
      <a:dk2>
        <a:srgbClr val="CCCCCC"/>
      </a:dk2>
      <a:lt2>
        <a:srgbClr val="999999"/>
      </a:lt2>
      <a:accent1>
        <a:srgbClr val="F0AB00"/>
      </a:accent1>
      <a:accent2>
        <a:srgbClr val="666666"/>
      </a:accent2>
      <a:accent3>
        <a:srgbClr val="008FD3"/>
      </a:accent3>
      <a:accent4>
        <a:srgbClr val="4FB81C"/>
      </a:accent4>
      <a:accent5>
        <a:srgbClr val="E35500"/>
      </a:accent5>
      <a:accent6>
        <a:srgbClr val="970A82"/>
      </a:accent6>
      <a:hlink>
        <a:srgbClr val="008FD3"/>
      </a:hlink>
      <a:folHlink>
        <a:srgbClr val="008FD3"/>
      </a:folHlink>
    </a:clrScheme>
    <a:fontScheme name="SAP Fonts">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18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9525">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ct val="500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extLst>
    <a:ext uri="{05A4C25C-085E-4340-85A3-A5531E510DB2}">
      <thm15:themeFamily xmlns:thm15="http://schemas.microsoft.com/office/thememl/2012/main" name="CustomerCentral_BTS_template_2017.potx" id="{8A1A347E-C176-4AB9-8100-BF01BB03D69A}" vid="{DA5C7102-F260-4AD6-9F04-3875558E52E7}"/>
    </a:ext>
  </a:extLst>
</a:theme>
</file>

<file path=ppt/theme/theme2.xml><?xml version="1.0" encoding="utf-8"?>
<a:theme xmlns:a="http://schemas.openxmlformats.org/drawingml/2006/main" name="Office Theme">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CustomerStorytelling_BTS_template_2017</Template>
  <TotalTime>1192</TotalTime>
  <Words>343</Words>
  <Application>Microsoft Office PowerPoint</Application>
  <PresentationFormat>Custom</PresentationFormat>
  <Paragraphs>50</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Symbol</vt:lpstr>
      <vt:lpstr>Wingdings</vt:lpstr>
      <vt:lpstr>Wingdings</vt:lpstr>
      <vt:lpstr>BTS_template_2017</vt:lpstr>
      <vt:lpstr>PowerPoint Presentation</vt:lpstr>
      <vt:lpstr>Rationalizing Pharmaceutical Business  Processes with SAP S/4HANA®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Ivan Noronha</cp:lastModifiedBy>
  <cp:revision>45</cp:revision>
  <dcterms:created xsi:type="dcterms:W3CDTF">2017-08-17T12:57:50Z</dcterms:created>
  <dcterms:modified xsi:type="dcterms:W3CDTF">2019-11-01T11:36:52Z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