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5" r:id="rId2"/>
  </p:sldMasterIdLst>
  <p:notesMasterIdLst>
    <p:notesMasterId r:id="rId52"/>
  </p:notesMasterIdLst>
  <p:sldIdLst>
    <p:sldId id="388" r:id="rId3"/>
    <p:sldId id="339" r:id="rId4"/>
    <p:sldId id="422" r:id="rId5"/>
    <p:sldId id="389" r:id="rId6"/>
    <p:sldId id="390" r:id="rId7"/>
    <p:sldId id="391" r:id="rId8"/>
    <p:sldId id="392" r:id="rId9"/>
    <p:sldId id="393" r:id="rId10"/>
    <p:sldId id="395" r:id="rId11"/>
    <p:sldId id="396" r:id="rId12"/>
    <p:sldId id="397" r:id="rId13"/>
    <p:sldId id="398" r:id="rId14"/>
    <p:sldId id="394" r:id="rId15"/>
    <p:sldId id="399" r:id="rId16"/>
    <p:sldId id="400" r:id="rId17"/>
    <p:sldId id="401" r:id="rId18"/>
    <p:sldId id="402" r:id="rId19"/>
    <p:sldId id="403" r:id="rId20"/>
    <p:sldId id="423" r:id="rId21"/>
    <p:sldId id="404" r:id="rId22"/>
    <p:sldId id="405" r:id="rId23"/>
    <p:sldId id="406" r:id="rId24"/>
    <p:sldId id="408" r:id="rId25"/>
    <p:sldId id="407" r:id="rId26"/>
    <p:sldId id="425" r:id="rId27"/>
    <p:sldId id="409" r:id="rId28"/>
    <p:sldId id="410" r:id="rId29"/>
    <p:sldId id="411" r:id="rId30"/>
    <p:sldId id="412" r:id="rId31"/>
    <p:sldId id="413" r:id="rId32"/>
    <p:sldId id="293" r:id="rId33"/>
    <p:sldId id="372" r:id="rId34"/>
    <p:sldId id="374" r:id="rId35"/>
    <p:sldId id="429" r:id="rId36"/>
    <p:sldId id="376" r:id="rId37"/>
    <p:sldId id="378" r:id="rId38"/>
    <p:sldId id="415" r:id="rId39"/>
    <p:sldId id="416" r:id="rId40"/>
    <p:sldId id="426" r:id="rId41"/>
    <p:sldId id="417" r:id="rId42"/>
    <p:sldId id="418" r:id="rId43"/>
    <p:sldId id="419" r:id="rId44"/>
    <p:sldId id="427" r:id="rId45"/>
    <p:sldId id="420" r:id="rId46"/>
    <p:sldId id="428" r:id="rId47"/>
    <p:sldId id="356" r:id="rId48"/>
    <p:sldId id="421" r:id="rId49"/>
    <p:sldId id="430" r:id="rId50"/>
    <p:sldId id="385" r:id="rId51"/>
  </p:sldIdLst>
  <p:sldSz cx="12192000" cy="6858000"/>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00" userDrawn="1">
          <p15:clr>
            <a:srgbClr val="A4A3A4"/>
          </p15:clr>
        </p15:guide>
        <p15:guide id="2" pos="1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66"/>
    <a:srgbClr val="FF9900"/>
    <a:srgbClr val="FFCC66"/>
    <a:srgbClr val="FFFF99"/>
    <a:srgbClr val="EAEAEA"/>
    <a:srgbClr val="666633"/>
    <a:srgbClr val="FF612F"/>
    <a:srgbClr val="FF8A6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3" autoAdjust="0"/>
    <p:restoredTop sz="98721" autoAdjust="0"/>
  </p:normalViewPr>
  <p:slideViewPr>
    <p:cSldViewPr>
      <p:cViewPr varScale="1">
        <p:scale>
          <a:sx n="64" d="100"/>
          <a:sy n="64" d="100"/>
        </p:scale>
        <p:origin x="984" y="40"/>
      </p:cViewPr>
      <p:guideLst>
        <p:guide orient="horz" pos="300"/>
        <p:guide pos="1844"/>
      </p:guideLst>
    </p:cSldViewPr>
  </p:slideViewPr>
  <p:notesTextViewPr>
    <p:cViewPr>
      <p:scale>
        <a:sx n="100" d="100"/>
        <a:sy n="100" d="100"/>
      </p:scale>
      <p:origin x="0" y="0"/>
    </p:cViewPr>
  </p:notesTextViewPr>
  <p:sorterViewPr>
    <p:cViewPr>
      <p:scale>
        <a:sx n="75" d="100"/>
        <a:sy n="75" d="100"/>
      </p:scale>
      <p:origin x="0" y="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Consultants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A20-4AD8-957C-45E16A249BB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20-4AD8-957C-45E16A249BB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A20-4AD8-957C-45E16A249BB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A20-4AD8-957C-45E16A249BB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A20-4AD8-957C-45E16A249BB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A20-4AD8-957C-45E16A249BB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A20-4AD8-957C-45E16A249BB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A20-4AD8-957C-45E16A249BBE}"/>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7A20-4AD8-957C-45E16A249BBE}"/>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7A20-4AD8-957C-45E16A249BBE}"/>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7A20-4AD8-957C-45E16A249BBE}"/>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7A20-4AD8-957C-45E16A249BBE}"/>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7A20-4AD8-957C-45E16A249BBE}"/>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7A20-4AD8-957C-45E16A249BBE}"/>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7A20-4AD8-957C-45E16A249BBE}"/>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7A20-4AD8-957C-45E16A249BBE}"/>
              </c:ext>
            </c:extLst>
          </c:dPt>
          <c:dPt>
            <c:idx val="16"/>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7A20-4AD8-957C-45E16A249BBE}"/>
              </c:ext>
            </c:extLst>
          </c:dPt>
          <c:dPt>
            <c:idx val="17"/>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7A20-4AD8-957C-45E16A249BBE}"/>
              </c:ext>
            </c:extLst>
          </c:dPt>
          <c:dPt>
            <c:idx val="18"/>
            <c:bubble3D val="0"/>
            <c:spPr>
              <a:solidFill>
                <a:schemeClr val="accent1">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5-7A20-4AD8-957C-45E16A249BB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Sheet1!$A$2:$A$20</c:f>
              <c:strCache>
                <c:ptCount val="19"/>
                <c:pt idx="0">
                  <c:v>FICO</c:v>
                </c:pt>
                <c:pt idx="1">
                  <c:v>SD</c:v>
                </c:pt>
                <c:pt idx="2">
                  <c:v>MM</c:v>
                </c:pt>
                <c:pt idx="3">
                  <c:v>PP/QM</c:v>
                </c:pt>
                <c:pt idx="4">
                  <c:v>WM</c:v>
                </c:pt>
                <c:pt idx="5">
                  <c:v>PM</c:v>
                </c:pt>
                <c:pt idx="6">
                  <c:v>CS</c:v>
                </c:pt>
                <c:pt idx="7">
                  <c:v>HR</c:v>
                </c:pt>
                <c:pt idx="8">
                  <c:v>PY</c:v>
                </c:pt>
                <c:pt idx="9">
                  <c:v>PS</c:v>
                </c:pt>
                <c:pt idx="10">
                  <c:v>Ariba </c:v>
                </c:pt>
                <c:pt idx="11">
                  <c:v>Success Factor</c:v>
                </c:pt>
                <c:pt idx="12">
                  <c:v>NW/Basis</c:v>
                </c:pt>
                <c:pt idx="13">
                  <c:v>ABAP</c:v>
                </c:pt>
                <c:pt idx="14">
                  <c:v>WF, Webdynpro</c:v>
                </c:pt>
                <c:pt idx="15">
                  <c:v>Fiori</c:v>
                </c:pt>
                <c:pt idx="16">
                  <c:v>ABAP HR</c:v>
                </c:pt>
                <c:pt idx="17">
                  <c:v>PI</c:v>
                </c:pt>
                <c:pt idx="18">
                  <c:v>BW, BI</c:v>
                </c:pt>
              </c:strCache>
            </c:strRef>
          </c:cat>
          <c:val>
            <c:numRef>
              <c:f>Sheet1!$B$2:$B$20</c:f>
              <c:numCache>
                <c:formatCode>General</c:formatCode>
                <c:ptCount val="19"/>
                <c:pt idx="0">
                  <c:v>15</c:v>
                </c:pt>
                <c:pt idx="1">
                  <c:v>18</c:v>
                </c:pt>
                <c:pt idx="2">
                  <c:v>18</c:v>
                </c:pt>
                <c:pt idx="3">
                  <c:v>12</c:v>
                </c:pt>
                <c:pt idx="4">
                  <c:v>2</c:v>
                </c:pt>
                <c:pt idx="5">
                  <c:v>8</c:v>
                </c:pt>
                <c:pt idx="6">
                  <c:v>3</c:v>
                </c:pt>
                <c:pt idx="7">
                  <c:v>8</c:v>
                </c:pt>
                <c:pt idx="8">
                  <c:v>8</c:v>
                </c:pt>
                <c:pt idx="9">
                  <c:v>6</c:v>
                </c:pt>
                <c:pt idx="10">
                  <c:v>1</c:v>
                </c:pt>
                <c:pt idx="11">
                  <c:v>8</c:v>
                </c:pt>
                <c:pt idx="12">
                  <c:v>15</c:v>
                </c:pt>
                <c:pt idx="13">
                  <c:v>45</c:v>
                </c:pt>
                <c:pt idx="14">
                  <c:v>5</c:v>
                </c:pt>
                <c:pt idx="15">
                  <c:v>9</c:v>
                </c:pt>
                <c:pt idx="16">
                  <c:v>5</c:v>
                </c:pt>
                <c:pt idx="17">
                  <c:v>5</c:v>
                </c:pt>
                <c:pt idx="18">
                  <c:v>8</c:v>
                </c:pt>
              </c:numCache>
            </c:numRef>
          </c:val>
          <c:extLst>
            <c:ext xmlns:c16="http://schemas.microsoft.com/office/drawing/2014/chart" uri="{C3380CC4-5D6E-409C-BE32-E72D297353CC}">
              <c16:uniqueId val="{00000026-7A20-4AD8-957C-45E16A249BB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b="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charset="0"/>
                <a:cs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b="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b="0"/>
            </a:lvl1pPr>
          </a:lstStyle>
          <a:p>
            <a:fld id="{AF33BDA5-8EFB-4903-B0F4-C0BEB2EC8BBB}" type="slidenum">
              <a:rPr lang="en-US"/>
              <a:pPr/>
              <a:t>‹#›</a:t>
            </a:fld>
            <a:endParaRPr lang="en-US"/>
          </a:p>
        </p:txBody>
      </p:sp>
    </p:spTree>
    <p:extLst>
      <p:ext uri="{BB962C8B-B14F-4D97-AF65-F5344CB8AC3E}">
        <p14:creationId xmlns:p14="http://schemas.microsoft.com/office/powerpoint/2010/main" val="1958304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cs typeface="Arial" panose="020B0604020202020204" pitchFamily="34" charset="0"/>
              </a:defRPr>
            </a:lvl1pPr>
            <a:lvl2pPr marL="742950" indent="-285750" defTabSz="966788">
              <a:defRPr b="1">
                <a:solidFill>
                  <a:schemeClr val="tx1"/>
                </a:solidFill>
                <a:latin typeface="Arial" panose="020B0604020202020204" pitchFamily="34" charset="0"/>
                <a:cs typeface="Arial" panose="020B0604020202020204" pitchFamily="34" charset="0"/>
              </a:defRPr>
            </a:lvl2pPr>
            <a:lvl3pPr marL="1143000" indent="-228600" defTabSz="966788">
              <a:defRPr b="1">
                <a:solidFill>
                  <a:schemeClr val="tx1"/>
                </a:solidFill>
                <a:latin typeface="Arial" panose="020B0604020202020204" pitchFamily="34" charset="0"/>
                <a:cs typeface="Arial" panose="020B0604020202020204" pitchFamily="34" charset="0"/>
              </a:defRPr>
            </a:lvl3pPr>
            <a:lvl4pPr marL="1600200" indent="-228600" defTabSz="966788">
              <a:defRPr b="1">
                <a:solidFill>
                  <a:schemeClr val="tx1"/>
                </a:solidFill>
                <a:latin typeface="Arial" panose="020B0604020202020204" pitchFamily="34" charset="0"/>
                <a:cs typeface="Arial" panose="020B0604020202020204" pitchFamily="34" charset="0"/>
              </a:defRPr>
            </a:lvl4pPr>
            <a:lvl5pPr marL="2057400" indent="-228600" defTabSz="966788">
              <a:defRPr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177A610-F45B-4E56-AE38-0ADE6C2721B1}" type="slidenum">
              <a:rPr lang="en-US" b="0"/>
              <a:pPr/>
              <a:t>31</a:t>
            </a:fld>
            <a:endParaRPr lang="en-US" b="0"/>
          </a:p>
        </p:txBody>
      </p:sp>
      <p:sp>
        <p:nvSpPr>
          <p:cNvPr id="44035" name="Rectangle 2"/>
          <p:cNvSpPr>
            <a:spLocks noGrp="1" noRot="1" noChangeAspect="1" noChangeArrowheads="1" noTextEdit="1"/>
          </p:cNvSpPr>
          <p:nvPr>
            <p:ph type="sldImg"/>
          </p:nvPr>
        </p:nvSpPr>
        <p:spPr>
          <a:xfrm>
            <a:off x="457200" y="720725"/>
            <a:ext cx="6400800" cy="360045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03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cs typeface="Arial" panose="020B0604020202020204" pitchFamily="34" charset="0"/>
              </a:defRPr>
            </a:lvl1pPr>
            <a:lvl2pPr marL="742950" indent="-285750" defTabSz="966788">
              <a:defRPr b="1">
                <a:solidFill>
                  <a:schemeClr val="tx1"/>
                </a:solidFill>
                <a:latin typeface="Arial" panose="020B0604020202020204" pitchFamily="34" charset="0"/>
                <a:cs typeface="Arial" panose="020B0604020202020204" pitchFamily="34" charset="0"/>
              </a:defRPr>
            </a:lvl2pPr>
            <a:lvl3pPr marL="1143000" indent="-228600" defTabSz="966788">
              <a:defRPr b="1">
                <a:solidFill>
                  <a:schemeClr val="tx1"/>
                </a:solidFill>
                <a:latin typeface="Arial" panose="020B0604020202020204" pitchFamily="34" charset="0"/>
                <a:cs typeface="Arial" panose="020B0604020202020204" pitchFamily="34" charset="0"/>
              </a:defRPr>
            </a:lvl3pPr>
            <a:lvl4pPr marL="1600200" indent="-228600" defTabSz="966788">
              <a:defRPr b="1">
                <a:solidFill>
                  <a:schemeClr val="tx1"/>
                </a:solidFill>
                <a:latin typeface="Arial" panose="020B0604020202020204" pitchFamily="34" charset="0"/>
                <a:cs typeface="Arial" panose="020B0604020202020204" pitchFamily="34" charset="0"/>
              </a:defRPr>
            </a:lvl4pPr>
            <a:lvl5pPr marL="2057400" indent="-228600" defTabSz="966788">
              <a:defRPr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97E842-BB3C-4206-8187-CAEC6BED3387}" type="slidenum">
              <a:rPr lang="en-US" b="0"/>
              <a:pPr/>
              <a:t>32</a:t>
            </a:fld>
            <a:endParaRPr lang="en-US" b="0"/>
          </a:p>
        </p:txBody>
      </p:sp>
      <p:sp>
        <p:nvSpPr>
          <p:cNvPr id="39939" name="Rectangle 2"/>
          <p:cNvSpPr>
            <a:spLocks noGrp="1" noRot="1" noChangeAspect="1" noChangeArrowheads="1" noTextEdit="1"/>
          </p:cNvSpPr>
          <p:nvPr>
            <p:ph type="sldImg"/>
          </p:nvPr>
        </p:nvSpPr>
        <p:spPr>
          <a:xfrm>
            <a:off x="457200" y="720725"/>
            <a:ext cx="6400800" cy="360045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77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cs typeface="Arial" panose="020B0604020202020204" pitchFamily="34" charset="0"/>
              </a:defRPr>
            </a:lvl1pPr>
            <a:lvl2pPr marL="742950" indent="-285750" defTabSz="966788">
              <a:defRPr b="1">
                <a:solidFill>
                  <a:schemeClr val="tx1"/>
                </a:solidFill>
                <a:latin typeface="Arial" panose="020B0604020202020204" pitchFamily="34" charset="0"/>
                <a:cs typeface="Arial" panose="020B0604020202020204" pitchFamily="34" charset="0"/>
              </a:defRPr>
            </a:lvl2pPr>
            <a:lvl3pPr marL="1143000" indent="-228600" defTabSz="966788">
              <a:defRPr b="1">
                <a:solidFill>
                  <a:schemeClr val="tx1"/>
                </a:solidFill>
                <a:latin typeface="Arial" panose="020B0604020202020204" pitchFamily="34" charset="0"/>
                <a:cs typeface="Arial" panose="020B0604020202020204" pitchFamily="34" charset="0"/>
              </a:defRPr>
            </a:lvl3pPr>
            <a:lvl4pPr marL="1600200" indent="-228600" defTabSz="966788">
              <a:defRPr b="1">
                <a:solidFill>
                  <a:schemeClr val="tx1"/>
                </a:solidFill>
                <a:latin typeface="Arial" panose="020B0604020202020204" pitchFamily="34" charset="0"/>
                <a:cs typeface="Arial" panose="020B0604020202020204" pitchFamily="34" charset="0"/>
              </a:defRPr>
            </a:lvl4pPr>
            <a:lvl5pPr marL="2057400" indent="-228600" defTabSz="966788">
              <a:defRPr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7E9E7F91-BBE9-425B-90E8-C539676D1BB6}" type="slidenum">
              <a:rPr lang="en-US" b="0"/>
              <a:pPr/>
              <a:t>33</a:t>
            </a:fld>
            <a:endParaRPr lang="en-US" b="0"/>
          </a:p>
        </p:txBody>
      </p:sp>
      <p:sp>
        <p:nvSpPr>
          <p:cNvPr id="40963" name="Rectangle 2"/>
          <p:cNvSpPr>
            <a:spLocks noGrp="1" noRot="1" noChangeAspect="1" noChangeArrowheads="1" noTextEdit="1"/>
          </p:cNvSpPr>
          <p:nvPr>
            <p:ph type="sldImg"/>
          </p:nvPr>
        </p:nvSpPr>
        <p:spPr>
          <a:xfrm>
            <a:off x="457200" y="720725"/>
            <a:ext cx="6400800" cy="360045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90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cs typeface="Arial" panose="020B0604020202020204" pitchFamily="34" charset="0"/>
              </a:defRPr>
            </a:lvl1pPr>
            <a:lvl2pPr marL="742950" indent="-285750" defTabSz="966788">
              <a:defRPr b="1">
                <a:solidFill>
                  <a:schemeClr val="tx1"/>
                </a:solidFill>
                <a:latin typeface="Arial" panose="020B0604020202020204" pitchFamily="34" charset="0"/>
                <a:cs typeface="Arial" panose="020B0604020202020204" pitchFamily="34" charset="0"/>
              </a:defRPr>
            </a:lvl2pPr>
            <a:lvl3pPr marL="1143000" indent="-228600" defTabSz="966788">
              <a:defRPr b="1">
                <a:solidFill>
                  <a:schemeClr val="tx1"/>
                </a:solidFill>
                <a:latin typeface="Arial" panose="020B0604020202020204" pitchFamily="34" charset="0"/>
                <a:cs typeface="Arial" panose="020B0604020202020204" pitchFamily="34" charset="0"/>
              </a:defRPr>
            </a:lvl3pPr>
            <a:lvl4pPr marL="1600200" indent="-228600" defTabSz="966788">
              <a:defRPr b="1">
                <a:solidFill>
                  <a:schemeClr val="tx1"/>
                </a:solidFill>
                <a:latin typeface="Arial" panose="020B0604020202020204" pitchFamily="34" charset="0"/>
                <a:cs typeface="Arial" panose="020B0604020202020204" pitchFamily="34" charset="0"/>
              </a:defRPr>
            </a:lvl4pPr>
            <a:lvl5pPr marL="2057400" indent="-228600" defTabSz="966788">
              <a:defRPr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0DC922D-A815-4EC2-9309-E9E7E662FF42}" type="slidenum">
              <a:rPr lang="en-US" b="0"/>
              <a:pPr/>
              <a:t>35</a:t>
            </a:fld>
            <a:endParaRPr lang="en-US" b="0"/>
          </a:p>
        </p:txBody>
      </p:sp>
      <p:sp>
        <p:nvSpPr>
          <p:cNvPr id="41987" name="Rectangle 2"/>
          <p:cNvSpPr>
            <a:spLocks noGrp="1" noRot="1" noChangeAspect="1" noChangeArrowheads="1" noTextEdit="1"/>
          </p:cNvSpPr>
          <p:nvPr>
            <p:ph type="sldImg"/>
          </p:nvPr>
        </p:nvSpPr>
        <p:spPr>
          <a:xfrm>
            <a:off x="457200" y="720725"/>
            <a:ext cx="6400800" cy="360045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26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Arial" panose="020B0604020202020204" pitchFamily="34" charset="0"/>
                <a:cs typeface="Arial" panose="020B0604020202020204" pitchFamily="34" charset="0"/>
              </a:defRPr>
            </a:lvl1pPr>
            <a:lvl2pPr marL="742950" indent="-285750" defTabSz="966788">
              <a:defRPr b="1">
                <a:solidFill>
                  <a:schemeClr val="tx1"/>
                </a:solidFill>
                <a:latin typeface="Arial" panose="020B0604020202020204" pitchFamily="34" charset="0"/>
                <a:cs typeface="Arial" panose="020B0604020202020204" pitchFamily="34" charset="0"/>
              </a:defRPr>
            </a:lvl2pPr>
            <a:lvl3pPr marL="1143000" indent="-228600" defTabSz="966788">
              <a:defRPr b="1">
                <a:solidFill>
                  <a:schemeClr val="tx1"/>
                </a:solidFill>
                <a:latin typeface="Arial" panose="020B0604020202020204" pitchFamily="34" charset="0"/>
                <a:cs typeface="Arial" panose="020B0604020202020204" pitchFamily="34" charset="0"/>
              </a:defRPr>
            </a:lvl3pPr>
            <a:lvl4pPr marL="1600200" indent="-228600" defTabSz="966788">
              <a:defRPr b="1">
                <a:solidFill>
                  <a:schemeClr val="tx1"/>
                </a:solidFill>
                <a:latin typeface="Arial" panose="020B0604020202020204" pitchFamily="34" charset="0"/>
                <a:cs typeface="Arial" panose="020B0604020202020204" pitchFamily="34" charset="0"/>
              </a:defRPr>
            </a:lvl4pPr>
            <a:lvl5pPr marL="2057400" indent="-228600" defTabSz="966788">
              <a:defRPr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56289FD-980D-414C-A995-0AC5094FB45B}" type="slidenum">
              <a:rPr lang="en-US" b="0"/>
              <a:pPr/>
              <a:t>36</a:t>
            </a:fld>
            <a:endParaRPr lang="en-US" b="0"/>
          </a:p>
        </p:txBody>
      </p:sp>
      <p:sp>
        <p:nvSpPr>
          <p:cNvPr id="43011" name="Rectangle 2"/>
          <p:cNvSpPr>
            <a:spLocks noGrp="1" noRot="1" noChangeAspect="1" noChangeArrowheads="1" noTextEdit="1"/>
          </p:cNvSpPr>
          <p:nvPr>
            <p:ph type="sldImg"/>
          </p:nvPr>
        </p:nvSpPr>
        <p:spPr>
          <a:xfrm>
            <a:off x="457200" y="720725"/>
            <a:ext cx="6400800" cy="360045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50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67" y="17463"/>
            <a:ext cx="9647767" cy="12382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49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A4F2428-AB8D-4E67-B5C7-B85AEE79EFD9}" type="datetimeFigureOut">
              <a:rPr lang="en-IN" smtClean="0"/>
              <a:t>12-11-2019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44005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A4F2428-AB8D-4E67-B5C7-B85AEE79EFD9}" type="datetimeFigureOut">
              <a:rPr lang="en-IN" smtClean="0"/>
              <a:t>12-11-2019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30543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A4F2428-AB8D-4E67-B5C7-B85AEE79EFD9}" type="datetimeFigureOut">
              <a:rPr lang="en-IN" smtClean="0"/>
              <a:t>12-11-2019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257638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F2428-AB8D-4E67-B5C7-B85AEE79EFD9}" type="datetimeFigureOut">
              <a:rPr lang="en-IN" smtClean="0"/>
              <a:t>12-11-2019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206895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4F2428-AB8D-4E67-B5C7-B85AEE79EFD9}" type="datetimeFigureOut">
              <a:rPr lang="en-IN" smtClean="0"/>
              <a:t>12-11-2019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17073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4F2428-AB8D-4E67-B5C7-B85AEE79EFD9}" type="datetimeFigureOut">
              <a:rPr lang="en-IN" smtClean="0"/>
              <a:t>12-11-2019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4078078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A4F2428-AB8D-4E67-B5C7-B85AEE79EFD9}" type="datetimeFigureOut">
              <a:rPr lang="en-IN" smtClean="0"/>
              <a:t>12-11-2019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05207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A4F2428-AB8D-4E67-B5C7-B85AEE79EFD9}" type="datetimeFigureOut">
              <a:rPr lang="en-IN" smtClean="0"/>
              <a:t>12-11-2019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54321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388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93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2406" y="1090612"/>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pic>
        <p:nvPicPr>
          <p:cNvPr id="7" name="Picture 1" descr="Untitled-1-01.png"/>
          <p:cNvPicPr>
            <a:picLocks noChangeAspect="1"/>
          </p:cNvPicPr>
          <p:nvPr userDrawn="1"/>
        </p:nvPicPr>
        <p:blipFill>
          <a:blip r:embed="rId2">
            <a:extLst>
              <a:ext uri="{28A0092B-C50C-407E-A947-70E740481C1C}">
                <a14:useLocalDpi xmlns:a14="http://schemas.microsoft.com/office/drawing/2010/main" val="0"/>
              </a:ext>
            </a:extLst>
          </a:blip>
          <a:srcRect l="20190" t="45172" r="29379" b="43387"/>
          <a:stretch>
            <a:fillRect/>
          </a:stretch>
        </p:blipFill>
        <p:spPr bwMode="auto">
          <a:xfrm>
            <a:off x="0" y="0"/>
            <a:ext cx="4611688"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ast_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Copyright: Castaliaz Technologies |  Corporate Profile  | Confidential </a:t>
            </a:r>
            <a:endParaRPr lang="en-US" dirty="0">
              <a:solidFill>
                <a:schemeClr val="bg1">
                  <a:lumMod val="50000"/>
                </a:schemeClr>
              </a:solidFill>
              <a:latin typeface="Myriad Pro"/>
              <a:cs typeface="Myriad Pro"/>
            </a:endParaRPr>
          </a:p>
        </p:txBody>
      </p:sp>
      <p:sp>
        <p:nvSpPr>
          <p:cNvPr id="20" name="Slide Number Placeholder 5"/>
          <p:cNvSpPr>
            <a:spLocks noGrp="1"/>
          </p:cNvSpPr>
          <p:nvPr>
            <p:ph type="sldNum" sz="quarter" idx="12"/>
          </p:nvPr>
        </p:nvSpPr>
        <p:spPr>
          <a:xfrm>
            <a:off x="233516" y="6356349"/>
            <a:ext cx="2743200" cy="365125"/>
          </a:xfrm>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33880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1" name="Rectangle 10"/>
          <p:cNvSpPr/>
          <p:nvPr userDrawn="1"/>
        </p:nvSpPr>
        <p:spPr>
          <a:xfrm>
            <a:off x="0" y="0"/>
            <a:ext cx="10488488" cy="879475"/>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N" dirty="0">
              <a:latin typeface="Myriad Pro" panose="020B0503030403020204" pitchFamily="34" charset="0"/>
            </a:endParaRPr>
          </a:p>
        </p:txBody>
      </p:sp>
      <p:sp>
        <p:nvSpPr>
          <p:cNvPr id="2" name="Title 1"/>
          <p:cNvSpPr>
            <a:spLocks noGrp="1"/>
          </p:cNvSpPr>
          <p:nvPr>
            <p:ph type="title"/>
          </p:nvPr>
        </p:nvSpPr>
        <p:spPr>
          <a:xfrm>
            <a:off x="100806" y="72924"/>
            <a:ext cx="10515600" cy="806551"/>
          </a:xfrm>
        </p:spPr>
        <p:txBody>
          <a:bodyPr anchor="b">
            <a:normAutofit/>
          </a:bodyPr>
          <a:lstStyle>
            <a:lvl1pPr>
              <a:defRPr sz="3200">
                <a:solidFill>
                  <a:schemeClr val="bg1"/>
                </a:solidFill>
                <a:latin typeface="Myriad Pro" panose="020B050303040302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11" descr="cast_logo-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a:t>
            </a:r>
            <a:r>
              <a:rPr lang="en-IN" sz="1200" b="0" dirty="0">
                <a:solidFill>
                  <a:schemeClr val="bg1">
                    <a:lumMod val="50000"/>
                  </a:schemeClr>
                </a:solidFill>
                <a:latin typeface="Myriad Pro"/>
                <a:cs typeface="Myriad Pro"/>
              </a:rPr>
              <a:t>Copyright: Castaliaz Technologies |  Corporate Profile  | Confidential </a:t>
            </a:r>
            <a:endParaRPr lang="en-US" sz="1200" b="0" dirty="0">
              <a:solidFill>
                <a:schemeClr val="bg1">
                  <a:lumMod val="50000"/>
                </a:schemeClr>
              </a:solidFill>
              <a:latin typeface="Myriad Pro"/>
              <a:cs typeface="Myriad Pro"/>
            </a:endParaRPr>
          </a:p>
        </p:txBody>
      </p:sp>
      <p:sp>
        <p:nvSpPr>
          <p:cNvPr id="9" name="Slide Number Placeholder 5"/>
          <p:cNvSpPr>
            <a:spLocks noGrp="1"/>
          </p:cNvSpPr>
          <p:nvPr>
            <p:ph type="sldNum" sz="quarter" idx="12"/>
          </p:nvPr>
        </p:nvSpPr>
        <p:spPr>
          <a:xfrm>
            <a:off x="286602" y="6356349"/>
            <a:ext cx="2690113" cy="365125"/>
          </a:xfrm>
        </p:spPr>
        <p:txBody>
          <a:bodyPr/>
          <a:lstStyle>
            <a:lvl1pPr algn="r">
              <a:defRPr sz="1200" b="0">
                <a:latin typeface="+mn-lt"/>
              </a:defRPr>
            </a:lvl1pPr>
          </a:lstStyle>
          <a:p>
            <a:fld id="{CBD49D7D-B95D-4E7D-B7FF-AC8AED4A1208}" type="slidenum">
              <a:rPr lang="en-IN" smtClean="0"/>
              <a:pPr/>
              <a:t>‹#›</a:t>
            </a:fld>
            <a:endParaRPr lang="en-IN" dirty="0"/>
          </a:p>
        </p:txBody>
      </p:sp>
    </p:spTree>
    <p:extLst>
      <p:ext uri="{BB962C8B-B14F-4D97-AF65-F5344CB8AC3E}">
        <p14:creationId xmlns:p14="http://schemas.microsoft.com/office/powerpoint/2010/main" val="53880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pic>
        <p:nvPicPr>
          <p:cNvPr id="7" name="Picture 1" descr="Untitled-1-01.png"/>
          <p:cNvPicPr>
            <a:picLocks noChangeAspect="1"/>
          </p:cNvPicPr>
          <p:nvPr userDrawn="1"/>
        </p:nvPicPr>
        <p:blipFill>
          <a:blip r:embed="rId2">
            <a:extLst>
              <a:ext uri="{28A0092B-C50C-407E-A947-70E740481C1C}">
                <a14:useLocalDpi xmlns:a14="http://schemas.microsoft.com/office/drawing/2010/main" val="0"/>
              </a:ext>
            </a:extLst>
          </a:blip>
          <a:srcRect l="20190" t="45172" r="29379" b="43387"/>
          <a:stretch>
            <a:fillRect/>
          </a:stretch>
        </p:blipFill>
        <p:spPr bwMode="auto">
          <a:xfrm>
            <a:off x="0" y="0"/>
            <a:ext cx="4611688"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ast_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a:t>
            </a:r>
            <a:r>
              <a:rPr lang="en-IN" sz="1200" b="0" dirty="0">
                <a:solidFill>
                  <a:schemeClr val="bg1">
                    <a:lumMod val="50000"/>
                  </a:schemeClr>
                </a:solidFill>
                <a:latin typeface="Myriad Pro"/>
                <a:cs typeface="Myriad Pro"/>
              </a:rPr>
              <a:t>Copyright: Castaliaz Technologies |  Corporate Profile  | Confidential </a:t>
            </a:r>
            <a:endParaRPr lang="en-US" sz="1200" b="0" dirty="0">
              <a:solidFill>
                <a:schemeClr val="bg1">
                  <a:lumMod val="50000"/>
                </a:schemeClr>
              </a:solidFill>
              <a:latin typeface="Myriad Pro"/>
              <a:cs typeface="Myriad Pro"/>
            </a:endParaRPr>
          </a:p>
        </p:txBody>
      </p:sp>
      <p:sp>
        <p:nvSpPr>
          <p:cNvPr id="20" name="Slide Number Placeholder 5"/>
          <p:cNvSpPr>
            <a:spLocks noGrp="1"/>
          </p:cNvSpPr>
          <p:nvPr>
            <p:ph type="sldNum" sz="quarter" idx="12"/>
          </p:nvPr>
        </p:nvSpPr>
        <p:spPr>
          <a:xfrm>
            <a:off x="233516" y="6356349"/>
            <a:ext cx="2743200" cy="365125"/>
          </a:xfrm>
        </p:spPr>
        <p:txBody>
          <a:bodyPr/>
          <a:lstStyle>
            <a:lvl1pPr algn="r">
              <a:defRPr sz="1200" b="0">
                <a:latin typeface="+mn-lt"/>
              </a:defRPr>
            </a:lvl1pPr>
          </a:lstStyle>
          <a:p>
            <a:fld id="{CBD49D7D-B95D-4E7D-B7FF-AC8AED4A1208}" type="slidenum">
              <a:rPr lang="en-IN" smtClean="0"/>
              <a:pPr/>
              <a:t>‹#›</a:t>
            </a:fld>
            <a:endParaRPr lang="en-IN" dirty="0"/>
          </a:p>
        </p:txBody>
      </p:sp>
    </p:spTree>
    <p:extLst>
      <p:ext uri="{BB962C8B-B14F-4D97-AF65-F5344CB8AC3E}">
        <p14:creationId xmlns:p14="http://schemas.microsoft.com/office/powerpoint/2010/main" val="201237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pic>
        <p:nvPicPr>
          <p:cNvPr id="7" name="Picture 1" descr="Untitled-1-01.png"/>
          <p:cNvPicPr>
            <a:picLocks noChangeAspect="1"/>
          </p:cNvPicPr>
          <p:nvPr userDrawn="1"/>
        </p:nvPicPr>
        <p:blipFill>
          <a:blip r:embed="rId2">
            <a:extLst>
              <a:ext uri="{28A0092B-C50C-407E-A947-70E740481C1C}">
                <a14:useLocalDpi xmlns:a14="http://schemas.microsoft.com/office/drawing/2010/main" val="0"/>
              </a:ext>
            </a:extLst>
          </a:blip>
          <a:srcRect l="20190" t="45172" r="29379" b="43387"/>
          <a:stretch>
            <a:fillRect/>
          </a:stretch>
        </p:blipFill>
        <p:spPr bwMode="auto">
          <a:xfrm>
            <a:off x="0" y="0"/>
            <a:ext cx="4611688"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cast_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Copyright: Castaliaz Technologies |  Corporate Profile  | Confidential </a:t>
            </a:r>
            <a:endParaRPr lang="en-US" dirty="0">
              <a:solidFill>
                <a:schemeClr val="bg1">
                  <a:lumMod val="50000"/>
                </a:schemeClr>
              </a:solidFill>
              <a:latin typeface="Myriad Pro"/>
              <a:cs typeface="Myriad Pro"/>
            </a:endParaRPr>
          </a:p>
        </p:txBody>
      </p:sp>
      <p:sp>
        <p:nvSpPr>
          <p:cNvPr id="20" name="Slide Number Placeholder 5"/>
          <p:cNvSpPr>
            <a:spLocks noGrp="1"/>
          </p:cNvSpPr>
          <p:nvPr>
            <p:ph type="sldNum" sz="quarter" idx="12"/>
          </p:nvPr>
        </p:nvSpPr>
        <p:spPr>
          <a:xfrm>
            <a:off x="233516" y="6356349"/>
            <a:ext cx="2743200" cy="365125"/>
          </a:xfrm>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341617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6A4F2428-AB8D-4E67-B5C7-B85AEE79EFD9}" type="datetimeFigureOut">
              <a:rPr lang="en-IN" smtClean="0"/>
              <a:t>12-11-2019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D49D7D-B95D-4E7D-B7FF-AC8AED4A1208}" type="slidenum">
              <a:rPr lang="en-IN" smtClean="0"/>
              <a:t>‹#›</a:t>
            </a:fld>
            <a:endParaRPr lang="en-IN"/>
          </a:p>
        </p:txBody>
      </p:sp>
    </p:spTree>
    <p:extLst>
      <p:ext uri="{BB962C8B-B14F-4D97-AF65-F5344CB8AC3E}">
        <p14:creationId xmlns:p14="http://schemas.microsoft.com/office/powerpoint/2010/main" val="104780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10616406" cy="879475"/>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N" dirty="0">
              <a:latin typeface="Myriad Pro" panose="020B0503030403020204" pitchFamily="34" charset="0"/>
            </a:endParaRPr>
          </a:p>
        </p:txBody>
      </p:sp>
      <p:sp>
        <p:nvSpPr>
          <p:cNvPr id="2" name="Title 1"/>
          <p:cNvSpPr>
            <a:spLocks noGrp="1"/>
          </p:cNvSpPr>
          <p:nvPr>
            <p:ph type="title"/>
          </p:nvPr>
        </p:nvSpPr>
        <p:spPr>
          <a:xfrm>
            <a:off x="100806" y="72924"/>
            <a:ext cx="10515600" cy="806551"/>
          </a:xfrm>
        </p:spPr>
        <p:txBody>
          <a:bodyPr anchor="b">
            <a:normAutofit/>
          </a:bodyPr>
          <a:lstStyle>
            <a:lvl1pPr>
              <a:defRPr sz="3200">
                <a:solidFill>
                  <a:schemeClr val="bg1"/>
                </a:solidFill>
                <a:latin typeface="Myriad Pro" panose="020B050303040302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11" descr="cast_logo-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6406" y="0"/>
            <a:ext cx="1474788"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4"/>
          <p:cNvSpPr>
            <a:spLocks noGrp="1"/>
          </p:cNvSpPr>
          <p:nvPr>
            <p:ph type="ftr" sz="quarter" idx="11"/>
          </p:nvPr>
        </p:nvSpPr>
        <p:spPr>
          <a:xfrm>
            <a:off x="7559750" y="6356349"/>
            <a:ext cx="4476135" cy="365125"/>
          </a:xfrm>
        </p:spPr>
        <p:txBody>
          <a:bodyPr/>
          <a:lstStyle>
            <a:lvl1pPr algn="r" eaLnBrk="1" fontAlgn="auto" hangingPunct="1">
              <a:spcBef>
                <a:spcPct val="50000"/>
              </a:spcBef>
              <a:spcAft>
                <a:spcPts val="0"/>
              </a:spcAft>
              <a:defRPr/>
            </a:lvl1pPr>
          </a:lstStyle>
          <a:p>
            <a:pPr>
              <a:defRPr/>
            </a:pPr>
            <a:r>
              <a:rPr lang="en-IN" dirty="0">
                <a:solidFill>
                  <a:schemeClr val="bg1">
                    <a:lumMod val="50000"/>
                  </a:schemeClr>
                </a:solidFill>
                <a:latin typeface="Myriad Pro"/>
                <a:cs typeface="Myriad Pro"/>
              </a:rPr>
              <a:t> Copyright: Castaliaz Technologies |  Corporate Profile  | Confidential </a:t>
            </a:r>
            <a:endParaRPr lang="en-US" dirty="0">
              <a:solidFill>
                <a:schemeClr val="bg1">
                  <a:lumMod val="50000"/>
                </a:schemeClr>
              </a:solidFill>
              <a:latin typeface="Myriad Pro"/>
              <a:cs typeface="Myriad Pro"/>
            </a:endParaRPr>
          </a:p>
        </p:txBody>
      </p:sp>
      <p:sp>
        <p:nvSpPr>
          <p:cNvPr id="9" name="Slide Number Placeholder 5"/>
          <p:cNvSpPr>
            <a:spLocks noGrp="1"/>
          </p:cNvSpPr>
          <p:nvPr>
            <p:ph type="sldNum" sz="quarter" idx="12"/>
          </p:nvPr>
        </p:nvSpPr>
        <p:spPr>
          <a:xfrm>
            <a:off x="233516" y="6356349"/>
            <a:ext cx="2743200" cy="365125"/>
          </a:xfrm>
        </p:spPr>
        <p:txBody>
          <a:bodyPr/>
          <a:lstStyle/>
          <a:p>
            <a:fld id="{CBD49D7D-B95D-4E7D-B7FF-AC8AED4A1208}" type="slidenum">
              <a:rPr lang="en-IN" smtClean="0"/>
              <a:t>‹#›</a:t>
            </a:fld>
            <a:endParaRPr lang="en-IN" dirty="0"/>
          </a:p>
        </p:txBody>
      </p:sp>
    </p:spTree>
    <p:extLst>
      <p:ext uri="{BB962C8B-B14F-4D97-AF65-F5344CB8AC3E}">
        <p14:creationId xmlns:p14="http://schemas.microsoft.com/office/powerpoint/2010/main" val="896119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39185" y="1412876"/>
            <a:ext cx="1171363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5" r:id="rId3"/>
    <p:sldLayoutId id="2147483864" r:id="rId4"/>
    <p:sldLayoutId id="2147483863" r:id="rId5"/>
    <p:sldLayoutId id="2147483862" r:id="rId6"/>
  </p:sldLayoutIdLst>
  <p:txStyles>
    <p:titleStyle>
      <a:lvl1pPr algn="l" rtl="0" eaLnBrk="0" fontAlgn="base" hangingPunct="0">
        <a:lnSpc>
          <a:spcPct val="120000"/>
        </a:lnSpc>
        <a:spcBef>
          <a:spcPct val="30000"/>
        </a:spcBef>
        <a:spcAft>
          <a:spcPct val="0"/>
        </a:spcAft>
        <a:defRPr sz="2800" b="1">
          <a:solidFill>
            <a:schemeClr val="bg1"/>
          </a:solidFill>
          <a:latin typeface="+mj-lt"/>
          <a:ea typeface="+mj-ea"/>
          <a:cs typeface="+mj-cs"/>
        </a:defRPr>
      </a:lvl1pPr>
      <a:lvl2pPr algn="l" rtl="0" eaLnBrk="0" fontAlgn="base" hangingPunct="0">
        <a:lnSpc>
          <a:spcPct val="120000"/>
        </a:lnSpc>
        <a:spcBef>
          <a:spcPct val="30000"/>
        </a:spcBef>
        <a:spcAft>
          <a:spcPct val="0"/>
        </a:spcAft>
        <a:defRPr sz="2800" b="1">
          <a:solidFill>
            <a:schemeClr val="bg1"/>
          </a:solidFill>
          <a:latin typeface="Calibri" pitchFamily="34" charset="0"/>
          <a:cs typeface="Arial" charset="0"/>
        </a:defRPr>
      </a:lvl2pPr>
      <a:lvl3pPr algn="l" rtl="0" eaLnBrk="0" fontAlgn="base" hangingPunct="0">
        <a:lnSpc>
          <a:spcPct val="120000"/>
        </a:lnSpc>
        <a:spcBef>
          <a:spcPct val="30000"/>
        </a:spcBef>
        <a:spcAft>
          <a:spcPct val="0"/>
        </a:spcAft>
        <a:defRPr sz="2800" b="1">
          <a:solidFill>
            <a:schemeClr val="bg1"/>
          </a:solidFill>
          <a:latin typeface="Calibri" pitchFamily="34" charset="0"/>
          <a:cs typeface="Arial" charset="0"/>
        </a:defRPr>
      </a:lvl3pPr>
      <a:lvl4pPr algn="l" rtl="0" eaLnBrk="0" fontAlgn="base" hangingPunct="0">
        <a:lnSpc>
          <a:spcPct val="120000"/>
        </a:lnSpc>
        <a:spcBef>
          <a:spcPct val="30000"/>
        </a:spcBef>
        <a:spcAft>
          <a:spcPct val="0"/>
        </a:spcAft>
        <a:defRPr sz="2800" b="1">
          <a:solidFill>
            <a:schemeClr val="bg1"/>
          </a:solidFill>
          <a:latin typeface="Calibri" pitchFamily="34" charset="0"/>
          <a:cs typeface="Arial" charset="0"/>
        </a:defRPr>
      </a:lvl4pPr>
      <a:lvl5pPr algn="l" rtl="0" eaLnBrk="0" fontAlgn="base" hangingPunct="0">
        <a:lnSpc>
          <a:spcPct val="120000"/>
        </a:lnSpc>
        <a:spcBef>
          <a:spcPct val="30000"/>
        </a:spcBef>
        <a:spcAft>
          <a:spcPct val="0"/>
        </a:spcAft>
        <a:defRPr sz="2800" b="1">
          <a:solidFill>
            <a:schemeClr val="bg1"/>
          </a:solidFill>
          <a:latin typeface="Calibri" pitchFamily="34" charset="0"/>
          <a:cs typeface="Arial" charset="0"/>
        </a:defRPr>
      </a:lvl5pPr>
      <a:lvl6pPr marL="457200" algn="l" rtl="0" fontAlgn="base">
        <a:lnSpc>
          <a:spcPct val="120000"/>
        </a:lnSpc>
        <a:spcBef>
          <a:spcPct val="30000"/>
        </a:spcBef>
        <a:spcAft>
          <a:spcPct val="0"/>
        </a:spcAft>
        <a:defRPr sz="2800" b="1">
          <a:solidFill>
            <a:schemeClr val="bg1"/>
          </a:solidFill>
          <a:latin typeface="Calibri" pitchFamily="34" charset="0"/>
          <a:cs typeface="Arial" charset="0"/>
        </a:defRPr>
      </a:lvl6pPr>
      <a:lvl7pPr marL="914400" algn="l" rtl="0" fontAlgn="base">
        <a:lnSpc>
          <a:spcPct val="120000"/>
        </a:lnSpc>
        <a:spcBef>
          <a:spcPct val="30000"/>
        </a:spcBef>
        <a:spcAft>
          <a:spcPct val="0"/>
        </a:spcAft>
        <a:defRPr sz="2800" b="1">
          <a:solidFill>
            <a:schemeClr val="bg1"/>
          </a:solidFill>
          <a:latin typeface="Calibri" pitchFamily="34" charset="0"/>
          <a:cs typeface="Arial" charset="0"/>
        </a:defRPr>
      </a:lvl7pPr>
      <a:lvl8pPr marL="1371600" algn="l" rtl="0" fontAlgn="base">
        <a:lnSpc>
          <a:spcPct val="120000"/>
        </a:lnSpc>
        <a:spcBef>
          <a:spcPct val="30000"/>
        </a:spcBef>
        <a:spcAft>
          <a:spcPct val="0"/>
        </a:spcAft>
        <a:defRPr sz="2800" b="1">
          <a:solidFill>
            <a:schemeClr val="bg1"/>
          </a:solidFill>
          <a:latin typeface="Calibri" pitchFamily="34" charset="0"/>
          <a:cs typeface="Arial" charset="0"/>
        </a:defRPr>
      </a:lvl8pPr>
      <a:lvl9pPr marL="1828800" algn="l" rtl="0" fontAlgn="base">
        <a:lnSpc>
          <a:spcPct val="120000"/>
        </a:lnSpc>
        <a:spcBef>
          <a:spcPct val="3000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14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F2428-AB8D-4E67-B5C7-B85AEE79EFD9}" type="datetimeFigureOut">
              <a:rPr lang="en-IN" smtClean="0"/>
              <a:t>12-11-2019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49D7D-B95D-4E7D-B7FF-AC8AED4A1208}" type="slidenum">
              <a:rPr lang="en-IN" smtClean="0"/>
              <a:t>‹#›</a:t>
            </a:fld>
            <a:endParaRPr lang="en-IN"/>
          </a:p>
        </p:txBody>
      </p:sp>
    </p:spTree>
    <p:extLst>
      <p:ext uri="{BB962C8B-B14F-4D97-AF65-F5344CB8AC3E}">
        <p14:creationId xmlns:p14="http://schemas.microsoft.com/office/powerpoint/2010/main" val="144913428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chart" Target="../charts/char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png"/><Relationship Id="rId39" Type="http://schemas.openxmlformats.org/officeDocument/2006/relationships/image" Target="../media/image51.jp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jpeg"/><Relationship Id="rId47" Type="http://schemas.openxmlformats.org/officeDocument/2006/relationships/image" Target="../media/image59.jpeg"/><Relationship Id="rId7" Type="http://schemas.openxmlformats.org/officeDocument/2006/relationships/image" Target="../media/image19.png"/><Relationship Id="rId2" Type="http://schemas.openxmlformats.org/officeDocument/2006/relationships/image" Target="../media/image14.jpeg"/><Relationship Id="rId16" Type="http://schemas.openxmlformats.org/officeDocument/2006/relationships/image" Target="../media/image28.jpeg"/><Relationship Id="rId29"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45" Type="http://schemas.openxmlformats.org/officeDocument/2006/relationships/image" Target="../media/image57.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jp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jpg"/><Relationship Id="rId44" Type="http://schemas.openxmlformats.org/officeDocument/2006/relationships/image" Target="../media/image56.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jpg"/><Relationship Id="rId8" Type="http://schemas.openxmlformats.org/officeDocument/2006/relationships/image" Target="../media/image20.jpeg"/><Relationship Id="rId3"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gif"/><Relationship Id="rId46" Type="http://schemas.openxmlformats.org/officeDocument/2006/relationships/image" Target="../media/image58.jpg"/><Relationship Id="rId20" Type="http://schemas.openxmlformats.org/officeDocument/2006/relationships/image" Target="../media/image32.png"/><Relationship Id="rId41" Type="http://schemas.openxmlformats.org/officeDocument/2006/relationships/image" Target="../media/image53.JPG"/></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746" r="15565" b="-1"/>
          <a:stretch/>
        </p:blipFill>
        <p:spPr>
          <a:xfrm>
            <a:off x="4818888" y="-479"/>
            <a:ext cx="7373112" cy="4252439"/>
          </a:xfrm>
          <a:prstGeom prst="rect">
            <a:avLst/>
          </a:prstGeom>
        </p:spPr>
      </p:pic>
      <p:sp>
        <p:nvSpPr>
          <p:cNvPr id="31"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3"/>
          <p:cNvSpPr txBox="1">
            <a:spLocks noChangeArrowheads="1"/>
          </p:cNvSpPr>
          <p:nvPr/>
        </p:nvSpPr>
        <p:spPr>
          <a:xfrm>
            <a:off x="335360" y="1844824"/>
            <a:ext cx="6679145" cy="142106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SAP Application Management Services</a:t>
            </a:r>
          </a:p>
        </p:txBody>
      </p:sp>
      <p:sp>
        <p:nvSpPr>
          <p:cNvPr id="13" name="Rectangle 3"/>
          <p:cNvSpPr txBox="1">
            <a:spLocks noChangeArrowheads="1"/>
          </p:cNvSpPr>
          <p:nvPr/>
        </p:nvSpPr>
        <p:spPr>
          <a:xfrm>
            <a:off x="485078" y="5466833"/>
            <a:ext cx="5080812" cy="1050823"/>
          </a:xfrm>
          <a:prstGeom prst="rect">
            <a:avLst/>
          </a:prstGeom>
        </p:spPr>
        <p:txBody>
          <a:bodyPr/>
          <a:lstStyle/>
          <a:p>
            <a:pPr fontAlgn="auto">
              <a:spcAft>
                <a:spcPts val="0"/>
              </a:spcAft>
              <a:defRPr/>
            </a:pPr>
            <a:r>
              <a:rPr lang="en-US" sz="3600" b="1" dirty="0">
                <a:solidFill>
                  <a:srgbClr val="FF9900"/>
                </a:solidFill>
                <a:latin typeface="Myriad Pro"/>
                <a:ea typeface="+mj-ea"/>
                <a:cs typeface="Myriad Pro"/>
              </a:rPr>
              <a:t>Castaliaz Technologies </a:t>
            </a:r>
          </a:p>
        </p:txBody>
      </p:sp>
      <p:pic>
        <p:nvPicPr>
          <p:cNvPr id="8" name="Picture 10" descr="castaliaz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6582" y="5005665"/>
            <a:ext cx="1887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21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Service Capability Matrix</a:t>
            </a:r>
          </a:p>
        </p:txBody>
      </p:sp>
      <p:graphicFrame>
        <p:nvGraphicFramePr>
          <p:cNvPr id="5" name="Object 4"/>
          <p:cNvGraphicFramePr>
            <a:graphicFrameLocks noChangeAspect="1"/>
          </p:cNvGraphicFramePr>
          <p:nvPr>
            <p:extLst/>
          </p:nvPr>
        </p:nvGraphicFramePr>
        <p:xfrm>
          <a:off x="1052079" y="991649"/>
          <a:ext cx="8436078" cy="5846398"/>
        </p:xfrm>
        <a:graphic>
          <a:graphicData uri="http://schemas.openxmlformats.org/presentationml/2006/ole">
            <mc:AlternateContent xmlns:mc="http://schemas.openxmlformats.org/markup-compatibility/2006">
              <mc:Choice xmlns:v="urn:schemas-microsoft-com:vml" Requires="v">
                <p:oleObj spid="_x0000_s2230" name="Worksheet" r:id="rId3" imgW="6826276" imgH="4730773" progId="Excel.Sheet.12">
                  <p:embed/>
                </p:oleObj>
              </mc:Choice>
              <mc:Fallback>
                <p:oleObj name="Worksheet" r:id="rId3" imgW="6826276" imgH="4730773" progId="Excel.Sheet.12">
                  <p:embed/>
                  <p:pic>
                    <p:nvPicPr>
                      <p:cNvPr id="5" name="Object 4"/>
                      <p:cNvPicPr/>
                      <p:nvPr/>
                    </p:nvPicPr>
                    <p:blipFill>
                      <a:blip r:embed="rId4"/>
                      <a:stretch>
                        <a:fillRect/>
                      </a:stretch>
                    </p:blipFill>
                    <p:spPr>
                      <a:xfrm>
                        <a:off x="1052079" y="991649"/>
                        <a:ext cx="8436078" cy="5846398"/>
                      </a:xfrm>
                      <a:prstGeom prst="rect">
                        <a:avLst/>
                      </a:prstGeom>
                    </p:spPr>
                  </p:pic>
                </p:oleObj>
              </mc:Fallback>
            </mc:AlternateContent>
          </a:graphicData>
        </a:graphic>
      </p:graphicFrame>
    </p:spTree>
    <p:extLst>
      <p:ext uri="{BB962C8B-B14F-4D97-AF65-F5344CB8AC3E}">
        <p14:creationId xmlns:p14="http://schemas.microsoft.com/office/powerpoint/2010/main" val="320982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9650"/>
            <a:ext cx="10515600" cy="806551"/>
          </a:xfrm>
        </p:spPr>
        <p:txBody>
          <a:bodyPr>
            <a:normAutofit/>
          </a:bodyPr>
          <a:lstStyle/>
          <a:p>
            <a:r>
              <a:rPr lang="en-IN" sz="2800" b="0" dirty="0"/>
              <a:t>Delivery Capability Matrix</a:t>
            </a:r>
          </a:p>
        </p:txBody>
      </p:sp>
      <p:graphicFrame>
        <p:nvGraphicFramePr>
          <p:cNvPr id="5" name="Object 4"/>
          <p:cNvGraphicFramePr>
            <a:graphicFrameLocks noChangeAspect="1"/>
          </p:cNvGraphicFramePr>
          <p:nvPr>
            <p:extLst/>
          </p:nvPr>
        </p:nvGraphicFramePr>
        <p:xfrm>
          <a:off x="1050342" y="995356"/>
          <a:ext cx="8447625" cy="5738614"/>
        </p:xfrm>
        <a:graphic>
          <a:graphicData uri="http://schemas.openxmlformats.org/presentationml/2006/ole">
            <mc:AlternateContent xmlns:mc="http://schemas.openxmlformats.org/markup-compatibility/2006">
              <mc:Choice xmlns:v="urn:schemas-microsoft-com:vml" Requires="v">
                <p:oleObj spid="_x0000_s3254" name="Worksheet" r:id="rId3" imgW="6692744" imgH="4546646" progId="Excel.Sheet.12">
                  <p:embed/>
                </p:oleObj>
              </mc:Choice>
              <mc:Fallback>
                <p:oleObj name="Worksheet" r:id="rId3" imgW="6692744" imgH="4546646" progId="Excel.Sheet.12">
                  <p:embed/>
                  <p:pic>
                    <p:nvPicPr>
                      <p:cNvPr id="5" name="Object 4"/>
                      <p:cNvPicPr/>
                      <p:nvPr/>
                    </p:nvPicPr>
                    <p:blipFill>
                      <a:blip r:embed="rId4"/>
                      <a:stretch>
                        <a:fillRect/>
                      </a:stretch>
                    </p:blipFill>
                    <p:spPr>
                      <a:xfrm>
                        <a:off x="1050342" y="995356"/>
                        <a:ext cx="8447625" cy="5738614"/>
                      </a:xfrm>
                      <a:prstGeom prst="rect">
                        <a:avLst/>
                      </a:prstGeom>
                    </p:spPr>
                  </p:pic>
                </p:oleObj>
              </mc:Fallback>
            </mc:AlternateContent>
          </a:graphicData>
        </a:graphic>
      </p:graphicFrame>
    </p:spTree>
    <p:extLst>
      <p:ext uri="{BB962C8B-B14F-4D97-AF65-F5344CB8AC3E}">
        <p14:creationId xmlns:p14="http://schemas.microsoft.com/office/powerpoint/2010/main" val="280139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91228"/>
            <a:ext cx="10515600" cy="806551"/>
          </a:xfrm>
        </p:spPr>
        <p:txBody>
          <a:bodyPr>
            <a:normAutofit/>
          </a:bodyPr>
          <a:lstStyle/>
          <a:p>
            <a:r>
              <a:rPr lang="en-IN" sz="2800" b="0" dirty="0"/>
              <a:t>SAP Competency</a:t>
            </a:r>
          </a:p>
        </p:txBody>
      </p:sp>
      <p:graphicFrame>
        <p:nvGraphicFramePr>
          <p:cNvPr id="6" name="Table 5"/>
          <p:cNvGraphicFramePr>
            <a:graphicFrameLocks noGrp="1"/>
          </p:cNvGraphicFramePr>
          <p:nvPr>
            <p:extLst>
              <p:ext uri="{D42A27DB-BD31-4B8C-83A1-F6EECF244321}">
                <p14:modId xmlns:p14="http://schemas.microsoft.com/office/powerpoint/2010/main" val="1789761735"/>
              </p:ext>
            </p:extLst>
          </p:nvPr>
        </p:nvGraphicFramePr>
        <p:xfrm>
          <a:off x="7464152" y="4581128"/>
          <a:ext cx="3888432" cy="1112520"/>
        </p:xfrm>
        <a:graphic>
          <a:graphicData uri="http://schemas.openxmlformats.org/drawingml/2006/table">
            <a:tbl>
              <a:tblPr firstRow="1" bandRow="1">
                <a:tableStyleId>{073A0DAA-6AF3-43AB-8588-CEC1D06C72B9}</a:tableStyleId>
              </a:tblPr>
              <a:tblGrid>
                <a:gridCol w="1512168">
                  <a:extLst>
                    <a:ext uri="{9D8B030D-6E8A-4147-A177-3AD203B41FA5}">
                      <a16:colId xmlns:a16="http://schemas.microsoft.com/office/drawing/2014/main" val="3596318699"/>
                    </a:ext>
                  </a:extLst>
                </a:gridCol>
                <a:gridCol w="2376264">
                  <a:extLst>
                    <a:ext uri="{9D8B030D-6E8A-4147-A177-3AD203B41FA5}">
                      <a16:colId xmlns:a16="http://schemas.microsoft.com/office/drawing/2014/main" val="1149873969"/>
                    </a:ext>
                  </a:extLst>
                </a:gridCol>
              </a:tblGrid>
              <a:tr h="370840">
                <a:tc>
                  <a:txBody>
                    <a:bodyPr/>
                    <a:lstStyle/>
                    <a:p>
                      <a:r>
                        <a:rPr lang="en-IN" sz="1600" dirty="0">
                          <a:latin typeface="Myriad Pro" panose="020B0503030403020204" pitchFamily="34" charset="0"/>
                        </a:rPr>
                        <a:t>Location</a:t>
                      </a:r>
                    </a:p>
                  </a:txBody>
                  <a:tcPr/>
                </a:tc>
                <a:tc>
                  <a:txBody>
                    <a:bodyPr/>
                    <a:lstStyle/>
                    <a:p>
                      <a:r>
                        <a:rPr lang="en-IN" sz="1600" dirty="0">
                          <a:latin typeface="Myriad Pro" panose="020B0503030403020204" pitchFamily="34" charset="0"/>
                        </a:rPr>
                        <a:t>No of Resources</a:t>
                      </a:r>
                    </a:p>
                  </a:txBody>
                  <a:tcPr/>
                </a:tc>
                <a:extLst>
                  <a:ext uri="{0D108BD9-81ED-4DB2-BD59-A6C34878D82A}">
                    <a16:rowId xmlns:a16="http://schemas.microsoft.com/office/drawing/2014/main" val="33652594"/>
                  </a:ext>
                </a:extLst>
              </a:tr>
              <a:tr h="370840">
                <a:tc>
                  <a:txBody>
                    <a:bodyPr/>
                    <a:lstStyle/>
                    <a:p>
                      <a:r>
                        <a:rPr lang="en-IN" sz="1600" dirty="0">
                          <a:latin typeface="Myriad Pro" panose="020B0503030403020204" pitchFamily="34" charset="0"/>
                        </a:rPr>
                        <a:t>Mumbai</a:t>
                      </a:r>
                    </a:p>
                  </a:txBody>
                  <a:tcPr/>
                </a:tc>
                <a:tc>
                  <a:txBody>
                    <a:bodyPr/>
                    <a:lstStyle/>
                    <a:p>
                      <a:r>
                        <a:rPr lang="en-IN" sz="1600" dirty="0">
                          <a:latin typeface="Myriad Pro" panose="020B0503030403020204" pitchFamily="34" charset="0"/>
                        </a:rPr>
                        <a:t>65+</a:t>
                      </a:r>
                    </a:p>
                  </a:txBody>
                  <a:tcPr/>
                </a:tc>
                <a:extLst>
                  <a:ext uri="{0D108BD9-81ED-4DB2-BD59-A6C34878D82A}">
                    <a16:rowId xmlns:a16="http://schemas.microsoft.com/office/drawing/2014/main" val="3978376854"/>
                  </a:ext>
                </a:extLst>
              </a:tr>
              <a:tr h="370840">
                <a:tc>
                  <a:txBody>
                    <a:bodyPr/>
                    <a:lstStyle/>
                    <a:p>
                      <a:r>
                        <a:rPr lang="en-IN" sz="1600" dirty="0">
                          <a:latin typeface="Myriad Pro" panose="020B0503030403020204" pitchFamily="34" charset="0"/>
                        </a:rPr>
                        <a:t>Bangalore</a:t>
                      </a:r>
                    </a:p>
                  </a:txBody>
                  <a:tcPr/>
                </a:tc>
                <a:tc>
                  <a:txBody>
                    <a:bodyPr/>
                    <a:lstStyle/>
                    <a:p>
                      <a:r>
                        <a:rPr lang="en-IN" sz="1600" dirty="0">
                          <a:latin typeface="Myriad Pro" panose="020B0503030403020204" pitchFamily="34" charset="0"/>
                        </a:rPr>
                        <a:t>120+</a:t>
                      </a:r>
                    </a:p>
                  </a:txBody>
                  <a:tcPr/>
                </a:tc>
                <a:extLst>
                  <a:ext uri="{0D108BD9-81ED-4DB2-BD59-A6C34878D82A}">
                    <a16:rowId xmlns:a16="http://schemas.microsoft.com/office/drawing/2014/main" val="2075184248"/>
                  </a:ext>
                </a:extLst>
              </a:tr>
            </a:tbl>
          </a:graphicData>
        </a:graphic>
      </p:graphicFrame>
      <p:graphicFrame>
        <p:nvGraphicFramePr>
          <p:cNvPr id="4" name="Object 3">
            <a:extLst>
              <a:ext uri="{FF2B5EF4-FFF2-40B4-BE49-F238E27FC236}">
                <a16:creationId xmlns:a16="http://schemas.microsoft.com/office/drawing/2014/main" id="{C525F52D-AC0A-4DAF-8AFD-BF5321615E0C}"/>
              </a:ext>
            </a:extLst>
          </p:cNvPr>
          <p:cNvGraphicFramePr>
            <a:graphicFrameLocks noChangeAspect="1"/>
          </p:cNvGraphicFramePr>
          <p:nvPr>
            <p:extLst>
              <p:ext uri="{D42A27DB-BD31-4B8C-83A1-F6EECF244321}">
                <p14:modId xmlns:p14="http://schemas.microsoft.com/office/powerpoint/2010/main" val="291043696"/>
              </p:ext>
            </p:extLst>
          </p:nvPr>
        </p:nvGraphicFramePr>
        <p:xfrm>
          <a:off x="1487488" y="967052"/>
          <a:ext cx="5472608" cy="5692029"/>
        </p:xfrm>
        <a:graphic>
          <a:graphicData uri="http://schemas.openxmlformats.org/presentationml/2006/ole">
            <mc:AlternateContent xmlns:mc="http://schemas.openxmlformats.org/markup-compatibility/2006">
              <mc:Choice xmlns:v="urn:schemas-microsoft-com:vml" Requires="v">
                <p:oleObj spid="_x0000_s4279" name="Worksheet" r:id="rId3" imgW="4038785" imgH="4200441" progId="Excel.Sheet.12">
                  <p:embed/>
                </p:oleObj>
              </mc:Choice>
              <mc:Fallback>
                <p:oleObj name="Worksheet" r:id="rId3" imgW="4038785" imgH="4200441" progId="Excel.Sheet.12">
                  <p:embed/>
                  <p:pic>
                    <p:nvPicPr>
                      <p:cNvPr id="0" name=""/>
                      <p:cNvPicPr/>
                      <p:nvPr/>
                    </p:nvPicPr>
                    <p:blipFill>
                      <a:blip r:embed="rId4"/>
                      <a:stretch>
                        <a:fillRect/>
                      </a:stretch>
                    </p:blipFill>
                    <p:spPr>
                      <a:xfrm>
                        <a:off x="1487488" y="967052"/>
                        <a:ext cx="5472608" cy="5692029"/>
                      </a:xfrm>
                      <a:prstGeom prst="rect">
                        <a:avLst/>
                      </a:prstGeom>
                    </p:spPr>
                  </p:pic>
                </p:oleObj>
              </mc:Fallback>
            </mc:AlternateContent>
          </a:graphicData>
        </a:graphic>
      </p:graphicFrame>
      <p:graphicFrame>
        <p:nvGraphicFramePr>
          <p:cNvPr id="8" name="Chart 7">
            <a:extLst>
              <a:ext uri="{FF2B5EF4-FFF2-40B4-BE49-F238E27FC236}">
                <a16:creationId xmlns:a16="http://schemas.microsoft.com/office/drawing/2014/main" id="{1D9F64A2-63D3-4A34-86CE-BA7AEB33583B}"/>
              </a:ext>
            </a:extLst>
          </p:cNvPr>
          <p:cNvGraphicFramePr>
            <a:graphicFrameLocks/>
          </p:cNvGraphicFramePr>
          <p:nvPr>
            <p:extLst>
              <p:ext uri="{D42A27DB-BD31-4B8C-83A1-F6EECF244321}">
                <p14:modId xmlns:p14="http://schemas.microsoft.com/office/powerpoint/2010/main" val="3415038336"/>
              </p:ext>
            </p:extLst>
          </p:nvPr>
        </p:nvGraphicFramePr>
        <p:xfrm>
          <a:off x="7464152" y="1412776"/>
          <a:ext cx="4514850" cy="2971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760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06" y="124078"/>
            <a:ext cx="10515600" cy="806551"/>
          </a:xfrm>
        </p:spPr>
        <p:txBody>
          <a:bodyPr>
            <a:normAutofit/>
          </a:bodyPr>
          <a:lstStyle/>
          <a:p>
            <a:r>
              <a:rPr lang="en-IN" sz="2800" b="0" dirty="0"/>
              <a:t>Our Esteemed Clients in SAP </a:t>
            </a:r>
          </a:p>
        </p:txBody>
      </p:sp>
      <p:pic>
        <p:nvPicPr>
          <p:cNvPr id="7" name="Picture 32" descr="ccd-logo">
            <a:extLst>
              <a:ext uri="{FF2B5EF4-FFF2-40B4-BE49-F238E27FC236}">
                <a16:creationId xmlns:a16="http://schemas.microsoft.com/office/drawing/2014/main" id="{52C2941B-AC03-42B1-BD57-BDB32869E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103" y="2010212"/>
            <a:ext cx="538026" cy="75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kemwelllogo">
            <a:extLst>
              <a:ext uri="{FF2B5EF4-FFF2-40B4-BE49-F238E27FC236}">
                <a16:creationId xmlns:a16="http://schemas.microsoft.com/office/drawing/2014/main" id="{791D0FD7-ECB9-4BC7-872A-5BB282C0F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17" y="1207431"/>
            <a:ext cx="1249615" cy="23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2" descr="steer-right">
            <a:extLst>
              <a:ext uri="{FF2B5EF4-FFF2-40B4-BE49-F238E27FC236}">
                <a16:creationId xmlns:a16="http://schemas.microsoft.com/office/drawing/2014/main" id="{FD61728A-0446-4F41-8006-1EE2EDFC1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88" y="3135001"/>
            <a:ext cx="1189151" cy="32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home page main image small">
            <a:extLst>
              <a:ext uri="{FF2B5EF4-FFF2-40B4-BE49-F238E27FC236}">
                <a16:creationId xmlns:a16="http://schemas.microsoft.com/office/drawing/2014/main" id="{0E6962FB-21A7-4CF9-8677-67A61D3078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57562" b="76889"/>
          <a:stretch>
            <a:fillRect/>
          </a:stretch>
        </p:blipFill>
        <p:spPr bwMode="auto">
          <a:xfrm>
            <a:off x="6815559" y="3772851"/>
            <a:ext cx="1677962" cy="58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0A625E4C-A227-4E72-A883-A79B30610D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350" y="3005701"/>
            <a:ext cx="1299235" cy="69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1F1FF046-7218-44E0-8409-4023A973B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594" y="4743331"/>
            <a:ext cx="1285195" cy="35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C:\Users\ABC\Pictures\aNGLO_0.jpg">
            <a:extLst>
              <a:ext uri="{FF2B5EF4-FFF2-40B4-BE49-F238E27FC236}">
                <a16:creationId xmlns:a16="http://schemas.microsoft.com/office/drawing/2014/main" id="{3C104469-5B1F-48DF-9A2E-BD7F93F89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429" y="1047886"/>
            <a:ext cx="556552" cy="58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bevilles.png">
            <a:extLst>
              <a:ext uri="{FF2B5EF4-FFF2-40B4-BE49-F238E27FC236}">
                <a16:creationId xmlns:a16="http://schemas.microsoft.com/office/drawing/2014/main" id="{AF1C4DF3-66BA-46E7-8E96-BE5A1F7F34D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02394" y="3977048"/>
            <a:ext cx="1205913" cy="37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tara.png">
            <a:extLst>
              <a:ext uri="{FF2B5EF4-FFF2-40B4-BE49-F238E27FC236}">
                <a16:creationId xmlns:a16="http://schemas.microsoft.com/office/drawing/2014/main" id="{FE003438-5245-4083-9A90-33F35D19180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5214" y="3670063"/>
            <a:ext cx="980297" cy="75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a:extLst>
              <a:ext uri="{FF2B5EF4-FFF2-40B4-BE49-F238E27FC236}">
                <a16:creationId xmlns:a16="http://schemas.microsoft.com/office/drawing/2014/main" id="{970B7736-6E9D-48EF-8A40-92BF922ABD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0013" y="5592432"/>
            <a:ext cx="1162968" cy="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mage001">
            <a:extLst>
              <a:ext uri="{FF2B5EF4-FFF2-40B4-BE49-F238E27FC236}">
                <a16:creationId xmlns:a16="http://schemas.microsoft.com/office/drawing/2014/main" id="{9CA8F3EB-9698-4D19-B402-66BDDC2324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28" y="1964582"/>
            <a:ext cx="1124537" cy="70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5D045E17-0729-403A-9B86-D0A2B88EAF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1817" y="4698457"/>
            <a:ext cx="1258360" cy="46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2A59E876-00CF-4E61-9503-4CB3DBC6515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842278" y="5550755"/>
            <a:ext cx="771847" cy="57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017D7F7D-EDEF-481B-8716-84806DD2E4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552" y="2085680"/>
            <a:ext cx="892742" cy="595583"/>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rc_mi" descr="http://cng.files.cms-plus.com/summits_events/HongKong2011/images/logo_kraheja.jpg">
            <a:extLst>
              <a:ext uri="{FF2B5EF4-FFF2-40B4-BE49-F238E27FC236}">
                <a16:creationId xmlns:a16="http://schemas.microsoft.com/office/drawing/2014/main" id="{D8D2F188-BE53-4EC7-98BE-4E7F48DBC5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8615" y="2059460"/>
            <a:ext cx="586098" cy="67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7" descr="fpl_logo">
            <a:extLst>
              <a:ext uri="{FF2B5EF4-FFF2-40B4-BE49-F238E27FC236}">
                <a16:creationId xmlns:a16="http://schemas.microsoft.com/office/drawing/2014/main" id="{0C2CAEBA-0630-426C-AE38-8FD4B47F1706}"/>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6473"/>
          <a:stretch/>
        </p:blipFill>
        <p:spPr bwMode="auto">
          <a:xfrm>
            <a:off x="11038468" y="2022926"/>
            <a:ext cx="852969" cy="73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9" descr="neptune">
            <a:extLst>
              <a:ext uri="{FF2B5EF4-FFF2-40B4-BE49-F238E27FC236}">
                <a16:creationId xmlns:a16="http://schemas.microsoft.com/office/drawing/2014/main" id="{24AC4613-301A-420E-8EF6-84C63F7E9E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82319" y="2083261"/>
            <a:ext cx="1078357" cy="7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32402F68-F93D-4B59-9911-93039BBF54C2}"/>
              </a:ext>
            </a:extLst>
          </p:cNvPr>
          <p:cNvPicPr>
            <a:picLocks noChangeAspect="1"/>
          </p:cNvPicPr>
          <p:nvPr/>
        </p:nvPicPr>
        <p:blipFill>
          <a:blip r:embed="rId19"/>
          <a:stretch>
            <a:fillRect/>
          </a:stretch>
        </p:blipFill>
        <p:spPr>
          <a:xfrm>
            <a:off x="4945517" y="4606325"/>
            <a:ext cx="1207704" cy="553531"/>
          </a:xfrm>
          <a:prstGeom prst="rect">
            <a:avLst/>
          </a:prstGeom>
        </p:spPr>
      </p:pic>
      <p:pic>
        <p:nvPicPr>
          <p:cNvPr id="27" name="Picture 26">
            <a:extLst>
              <a:ext uri="{FF2B5EF4-FFF2-40B4-BE49-F238E27FC236}">
                <a16:creationId xmlns:a16="http://schemas.microsoft.com/office/drawing/2014/main" id="{E5C10069-E7EB-4646-894C-3C20F68C8F6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4556" y="4647432"/>
            <a:ext cx="1346755" cy="593935"/>
          </a:xfrm>
          <a:prstGeom prst="rect">
            <a:avLst/>
          </a:prstGeom>
        </p:spPr>
      </p:pic>
      <p:pic>
        <p:nvPicPr>
          <p:cNvPr id="28" name="Picture 27">
            <a:extLst>
              <a:ext uri="{FF2B5EF4-FFF2-40B4-BE49-F238E27FC236}">
                <a16:creationId xmlns:a16="http://schemas.microsoft.com/office/drawing/2014/main" id="{9279D302-977B-4433-939A-30DDD37A1FB0}"/>
              </a:ext>
            </a:extLst>
          </p:cNvPr>
          <p:cNvPicPr>
            <a:picLocks noChangeAspect="1"/>
          </p:cNvPicPr>
          <p:nvPr/>
        </p:nvPicPr>
        <p:blipFill>
          <a:blip r:embed="rId21"/>
          <a:stretch>
            <a:fillRect/>
          </a:stretch>
        </p:blipFill>
        <p:spPr>
          <a:xfrm>
            <a:off x="3383677" y="4644725"/>
            <a:ext cx="1098872" cy="564986"/>
          </a:xfrm>
          <a:prstGeom prst="rect">
            <a:avLst/>
          </a:prstGeom>
        </p:spPr>
      </p:pic>
      <p:pic>
        <p:nvPicPr>
          <p:cNvPr id="29" name="Picture 28">
            <a:extLst>
              <a:ext uri="{FF2B5EF4-FFF2-40B4-BE49-F238E27FC236}">
                <a16:creationId xmlns:a16="http://schemas.microsoft.com/office/drawing/2014/main" id="{E61C2DF8-2D98-4CF5-B860-2D3D5ADE03D9}"/>
              </a:ext>
            </a:extLst>
          </p:cNvPr>
          <p:cNvPicPr>
            <a:picLocks noChangeAspect="1"/>
          </p:cNvPicPr>
          <p:nvPr/>
        </p:nvPicPr>
        <p:blipFill>
          <a:blip r:embed="rId22"/>
          <a:stretch>
            <a:fillRect/>
          </a:stretch>
        </p:blipFill>
        <p:spPr>
          <a:xfrm>
            <a:off x="6544283" y="5604717"/>
            <a:ext cx="1288094" cy="334827"/>
          </a:xfrm>
          <a:prstGeom prst="rect">
            <a:avLst/>
          </a:prstGeom>
        </p:spPr>
      </p:pic>
      <p:pic>
        <p:nvPicPr>
          <p:cNvPr id="31" name="Picture 30">
            <a:extLst>
              <a:ext uri="{FF2B5EF4-FFF2-40B4-BE49-F238E27FC236}">
                <a16:creationId xmlns:a16="http://schemas.microsoft.com/office/drawing/2014/main" id="{B4ECEC5E-B8B8-4D1C-BF30-3C7770A26F7F}"/>
              </a:ext>
            </a:extLst>
          </p:cNvPr>
          <p:cNvPicPr>
            <a:picLocks noChangeAspect="1"/>
          </p:cNvPicPr>
          <p:nvPr/>
        </p:nvPicPr>
        <p:blipFill>
          <a:blip r:embed="rId23"/>
          <a:stretch>
            <a:fillRect/>
          </a:stretch>
        </p:blipFill>
        <p:spPr>
          <a:xfrm>
            <a:off x="3126424" y="3173124"/>
            <a:ext cx="1650430" cy="279438"/>
          </a:xfrm>
          <a:prstGeom prst="rect">
            <a:avLst/>
          </a:prstGeom>
        </p:spPr>
      </p:pic>
      <p:pic>
        <p:nvPicPr>
          <p:cNvPr id="32" name="Picture 31">
            <a:extLst>
              <a:ext uri="{FF2B5EF4-FFF2-40B4-BE49-F238E27FC236}">
                <a16:creationId xmlns:a16="http://schemas.microsoft.com/office/drawing/2014/main" id="{9E6D14FE-8177-4E2D-90E7-851AEE14E66B}"/>
              </a:ext>
            </a:extLst>
          </p:cNvPr>
          <p:cNvPicPr>
            <a:picLocks noChangeAspect="1"/>
          </p:cNvPicPr>
          <p:nvPr/>
        </p:nvPicPr>
        <p:blipFill>
          <a:blip r:embed="rId24"/>
          <a:stretch>
            <a:fillRect/>
          </a:stretch>
        </p:blipFill>
        <p:spPr>
          <a:xfrm>
            <a:off x="9106459" y="3162235"/>
            <a:ext cx="1306846" cy="357025"/>
          </a:xfrm>
          <a:prstGeom prst="rect">
            <a:avLst/>
          </a:prstGeom>
        </p:spPr>
      </p:pic>
      <p:pic>
        <p:nvPicPr>
          <p:cNvPr id="33" name="Picture 32">
            <a:extLst>
              <a:ext uri="{FF2B5EF4-FFF2-40B4-BE49-F238E27FC236}">
                <a16:creationId xmlns:a16="http://schemas.microsoft.com/office/drawing/2014/main" id="{5BD88B00-E900-4F93-8152-B02CC46D3876}"/>
              </a:ext>
            </a:extLst>
          </p:cNvPr>
          <p:cNvPicPr>
            <a:picLocks noChangeAspect="1"/>
          </p:cNvPicPr>
          <p:nvPr/>
        </p:nvPicPr>
        <p:blipFill>
          <a:blip r:embed="rId25"/>
          <a:stretch>
            <a:fillRect/>
          </a:stretch>
        </p:blipFill>
        <p:spPr>
          <a:xfrm>
            <a:off x="6312358" y="2014514"/>
            <a:ext cx="1103330" cy="758540"/>
          </a:xfrm>
          <a:prstGeom prst="rect">
            <a:avLst/>
          </a:prstGeom>
        </p:spPr>
      </p:pic>
      <p:pic>
        <p:nvPicPr>
          <p:cNvPr id="34" name="Picture 1" descr="C:\Users\Ajay\Desktop\Universal logo.png">
            <a:extLst>
              <a:ext uri="{FF2B5EF4-FFF2-40B4-BE49-F238E27FC236}">
                <a16:creationId xmlns:a16="http://schemas.microsoft.com/office/drawing/2014/main" id="{D28749C7-D1D0-4FD9-9A6F-BD42249C1AE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21606" y="999902"/>
            <a:ext cx="1043220" cy="7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84CA7D23-1458-4C63-AE90-55B8C8294BD0}"/>
              </a:ext>
            </a:extLst>
          </p:cNvPr>
          <p:cNvPicPr>
            <a:picLocks noChangeAspect="1"/>
          </p:cNvPicPr>
          <p:nvPr/>
        </p:nvPicPr>
        <p:blipFill rotWithShape="1">
          <a:blip r:embed="rId27">
            <a:extLst>
              <a:ext uri="{28A0092B-C50C-407E-A947-70E740481C1C}">
                <a14:useLocalDpi xmlns:a14="http://schemas.microsoft.com/office/drawing/2010/main" val="0"/>
              </a:ext>
            </a:extLst>
          </a:blip>
          <a:srcRect r="70869"/>
          <a:stretch/>
        </p:blipFill>
        <p:spPr>
          <a:xfrm>
            <a:off x="5161161" y="3661482"/>
            <a:ext cx="776417" cy="811176"/>
          </a:xfrm>
          <a:prstGeom prst="rect">
            <a:avLst/>
          </a:prstGeom>
        </p:spPr>
      </p:pic>
      <p:pic>
        <p:nvPicPr>
          <p:cNvPr id="37" name="Picture 36">
            <a:extLst>
              <a:ext uri="{FF2B5EF4-FFF2-40B4-BE49-F238E27FC236}">
                <a16:creationId xmlns:a16="http://schemas.microsoft.com/office/drawing/2014/main" id="{6A46122A-18B2-4E56-8499-69E64EE8C4D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139264" y="5511947"/>
            <a:ext cx="1182441" cy="617693"/>
          </a:xfrm>
          <a:prstGeom prst="rect">
            <a:avLst/>
          </a:prstGeom>
        </p:spPr>
      </p:pic>
      <p:pic>
        <p:nvPicPr>
          <p:cNvPr id="38" name="Picture 37">
            <a:extLst>
              <a:ext uri="{FF2B5EF4-FFF2-40B4-BE49-F238E27FC236}">
                <a16:creationId xmlns:a16="http://schemas.microsoft.com/office/drawing/2014/main" id="{083970A6-D49B-4C40-9A16-B64C54236D46}"/>
              </a:ext>
            </a:extLst>
          </p:cNvPr>
          <p:cNvPicPr>
            <a:picLocks noChangeAspect="1"/>
          </p:cNvPicPr>
          <p:nvPr/>
        </p:nvPicPr>
        <p:blipFill rotWithShape="1">
          <a:blip r:embed="rId29">
            <a:extLst>
              <a:ext uri="{28A0092B-C50C-407E-A947-70E740481C1C}">
                <a14:useLocalDpi xmlns:a14="http://schemas.microsoft.com/office/drawing/2010/main" val="0"/>
              </a:ext>
            </a:extLst>
          </a:blip>
          <a:srcRect l="18001" r="17860" b="37266"/>
          <a:stretch/>
        </p:blipFill>
        <p:spPr>
          <a:xfrm>
            <a:off x="8064933" y="5514450"/>
            <a:ext cx="1021064" cy="626458"/>
          </a:xfrm>
          <a:prstGeom prst="rect">
            <a:avLst/>
          </a:prstGeom>
        </p:spPr>
      </p:pic>
      <p:pic>
        <p:nvPicPr>
          <p:cNvPr id="39" name="Picture 38">
            <a:extLst>
              <a:ext uri="{FF2B5EF4-FFF2-40B4-BE49-F238E27FC236}">
                <a16:creationId xmlns:a16="http://schemas.microsoft.com/office/drawing/2014/main" id="{F8E0EECF-3B2A-4A9D-9F2F-AAFD55B176D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044365" y="3811875"/>
            <a:ext cx="1505868" cy="484202"/>
          </a:xfrm>
          <a:prstGeom prst="rect">
            <a:avLst/>
          </a:prstGeom>
        </p:spPr>
      </p:pic>
      <p:pic>
        <p:nvPicPr>
          <p:cNvPr id="40" name="Picture 39">
            <a:extLst>
              <a:ext uri="{FF2B5EF4-FFF2-40B4-BE49-F238E27FC236}">
                <a16:creationId xmlns:a16="http://schemas.microsoft.com/office/drawing/2014/main" id="{E57F8577-39E1-456A-B31D-A02E9AFFA56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890578" y="3182355"/>
            <a:ext cx="1602943" cy="316787"/>
          </a:xfrm>
          <a:prstGeom prst="rect">
            <a:avLst/>
          </a:prstGeom>
        </p:spPr>
      </p:pic>
      <p:pic>
        <p:nvPicPr>
          <p:cNvPr id="41" name="Picture 40">
            <a:extLst>
              <a:ext uri="{FF2B5EF4-FFF2-40B4-BE49-F238E27FC236}">
                <a16:creationId xmlns:a16="http://schemas.microsoft.com/office/drawing/2014/main" id="{42EDE338-1DD7-4EAB-B80E-6BFB948A528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293544" y="1067294"/>
            <a:ext cx="1007511" cy="750036"/>
          </a:xfrm>
          <a:prstGeom prst="rect">
            <a:avLst/>
          </a:prstGeom>
        </p:spPr>
      </p:pic>
      <p:pic>
        <p:nvPicPr>
          <p:cNvPr id="42" name="Picture 41">
            <a:extLst>
              <a:ext uri="{FF2B5EF4-FFF2-40B4-BE49-F238E27FC236}">
                <a16:creationId xmlns:a16="http://schemas.microsoft.com/office/drawing/2014/main" id="{95999C68-3F6D-46A1-A5F8-9C5E0204ADC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203835" y="2071601"/>
            <a:ext cx="1331394" cy="665697"/>
          </a:xfrm>
          <a:prstGeom prst="rect">
            <a:avLst/>
          </a:prstGeom>
        </p:spPr>
      </p:pic>
      <p:sp>
        <p:nvSpPr>
          <p:cNvPr id="43" name="TextBox 42">
            <a:extLst>
              <a:ext uri="{FF2B5EF4-FFF2-40B4-BE49-F238E27FC236}">
                <a16:creationId xmlns:a16="http://schemas.microsoft.com/office/drawing/2014/main" id="{05D05A5C-C4AA-432B-A5E7-55A3033080DB}"/>
              </a:ext>
            </a:extLst>
          </p:cNvPr>
          <p:cNvSpPr txBox="1"/>
          <p:nvPr/>
        </p:nvSpPr>
        <p:spPr>
          <a:xfrm>
            <a:off x="3259514" y="3838228"/>
            <a:ext cx="1356462" cy="523220"/>
          </a:xfrm>
          <a:prstGeom prst="rect">
            <a:avLst/>
          </a:prstGeom>
          <a:noFill/>
        </p:spPr>
        <p:txBody>
          <a:bodyPr wrap="none" rtlCol="0">
            <a:spAutoFit/>
          </a:bodyPr>
          <a:lstStyle/>
          <a:p>
            <a:r>
              <a:rPr lang="en-IN" sz="2800" dirty="0">
                <a:solidFill>
                  <a:srgbClr val="7030A0"/>
                </a:solidFill>
                <a:latin typeface="AR DESTINE" panose="02000000000000000000" pitchFamily="2" charset="0"/>
              </a:rPr>
              <a:t>Aurous</a:t>
            </a:r>
          </a:p>
        </p:txBody>
      </p:sp>
      <p:pic>
        <p:nvPicPr>
          <p:cNvPr id="44" name="Picture 43">
            <a:extLst>
              <a:ext uri="{FF2B5EF4-FFF2-40B4-BE49-F238E27FC236}">
                <a16:creationId xmlns:a16="http://schemas.microsoft.com/office/drawing/2014/main" id="{0F9930FC-C310-4C30-83F4-C6AA27CD6141}"/>
              </a:ext>
            </a:extLst>
          </p:cNvPr>
          <p:cNvPicPr/>
          <p:nvPr/>
        </p:nvPicPr>
        <p:blipFill>
          <a:blip r:embed="rId34"/>
          <a:stretch>
            <a:fillRect/>
          </a:stretch>
        </p:blipFill>
        <p:spPr>
          <a:xfrm>
            <a:off x="4877858" y="3143464"/>
            <a:ext cx="1343025" cy="419100"/>
          </a:xfrm>
          <a:prstGeom prst="rect">
            <a:avLst/>
          </a:prstGeom>
        </p:spPr>
      </p:pic>
      <p:pic>
        <p:nvPicPr>
          <p:cNvPr id="45" name="Picture 44">
            <a:extLst>
              <a:ext uri="{FF2B5EF4-FFF2-40B4-BE49-F238E27FC236}">
                <a16:creationId xmlns:a16="http://schemas.microsoft.com/office/drawing/2014/main" id="{D1737BED-6763-4970-9332-F745C3C10E1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259514" y="1190906"/>
            <a:ext cx="1649747" cy="352104"/>
          </a:xfrm>
          <a:prstGeom prst="rect">
            <a:avLst/>
          </a:prstGeom>
        </p:spPr>
      </p:pic>
      <p:sp>
        <p:nvSpPr>
          <p:cNvPr id="46" name="TextBox 45">
            <a:extLst>
              <a:ext uri="{FF2B5EF4-FFF2-40B4-BE49-F238E27FC236}">
                <a16:creationId xmlns:a16="http://schemas.microsoft.com/office/drawing/2014/main" id="{A019EA24-7C10-41A6-AD49-65F57B7484E9}"/>
              </a:ext>
            </a:extLst>
          </p:cNvPr>
          <p:cNvSpPr txBox="1"/>
          <p:nvPr/>
        </p:nvSpPr>
        <p:spPr>
          <a:xfrm>
            <a:off x="4304648" y="6495503"/>
            <a:ext cx="6699783" cy="307777"/>
          </a:xfrm>
          <a:prstGeom prst="rect">
            <a:avLst/>
          </a:prstGeom>
          <a:noFill/>
        </p:spPr>
        <p:txBody>
          <a:bodyPr wrap="none" rtlCol="0">
            <a:spAutoFit/>
          </a:bodyPr>
          <a:lstStyle/>
          <a:p>
            <a:r>
              <a:rPr lang="en-IN" sz="1400" i="1" dirty="0">
                <a:latin typeface="Myriad Pro" panose="020B0503030403020204" pitchFamily="34" charset="0"/>
              </a:rPr>
              <a:t>+ Customers in Middle East in Retail, Construction, CPG, Pharma through our partners in ME</a:t>
            </a:r>
          </a:p>
        </p:txBody>
      </p:sp>
      <p:pic>
        <p:nvPicPr>
          <p:cNvPr id="47" name="Picture 46">
            <a:extLst>
              <a:ext uri="{FF2B5EF4-FFF2-40B4-BE49-F238E27FC236}">
                <a16:creationId xmlns:a16="http://schemas.microsoft.com/office/drawing/2014/main" id="{7DE5F57E-79B4-425E-BCFA-32C1E0E8C04F}"/>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3783" y="5482733"/>
            <a:ext cx="1111057" cy="503985"/>
          </a:xfrm>
          <a:prstGeom prst="rect">
            <a:avLst/>
          </a:prstGeom>
        </p:spPr>
      </p:pic>
      <p:pic>
        <p:nvPicPr>
          <p:cNvPr id="48" name="Picture 47">
            <a:extLst>
              <a:ext uri="{FF2B5EF4-FFF2-40B4-BE49-F238E27FC236}">
                <a16:creationId xmlns:a16="http://schemas.microsoft.com/office/drawing/2014/main" id="{467A44B9-20B9-4D30-A6A4-540BD4A223BF}"/>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272187" y="1101649"/>
            <a:ext cx="1035060" cy="496548"/>
          </a:xfrm>
          <a:prstGeom prst="rect">
            <a:avLst/>
          </a:prstGeom>
        </p:spPr>
      </p:pic>
      <p:pic>
        <p:nvPicPr>
          <p:cNvPr id="49" name="Picture 48">
            <a:extLst>
              <a:ext uri="{FF2B5EF4-FFF2-40B4-BE49-F238E27FC236}">
                <a16:creationId xmlns:a16="http://schemas.microsoft.com/office/drawing/2014/main" id="{159EB330-A463-4C17-82CE-C6B2E9275739}"/>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716669" y="3840799"/>
            <a:ext cx="1343025" cy="371475"/>
          </a:xfrm>
          <a:prstGeom prst="rect">
            <a:avLst/>
          </a:prstGeom>
        </p:spPr>
      </p:pic>
      <p:pic>
        <p:nvPicPr>
          <p:cNvPr id="50" name="Picture 49">
            <a:extLst>
              <a:ext uri="{FF2B5EF4-FFF2-40B4-BE49-F238E27FC236}">
                <a16:creationId xmlns:a16="http://schemas.microsoft.com/office/drawing/2014/main" id="{A278A5F4-640A-42CB-A5B6-8C30EF01A1CF}"/>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28668" t="13437" r="31926" b="25976"/>
          <a:stretch/>
        </p:blipFill>
        <p:spPr>
          <a:xfrm>
            <a:off x="1611696" y="1174397"/>
            <a:ext cx="1340837" cy="462783"/>
          </a:xfrm>
          <a:prstGeom prst="rect">
            <a:avLst/>
          </a:prstGeom>
        </p:spPr>
      </p:pic>
      <p:pic>
        <p:nvPicPr>
          <p:cNvPr id="51" name="Picture 50">
            <a:extLst>
              <a:ext uri="{FF2B5EF4-FFF2-40B4-BE49-F238E27FC236}">
                <a16:creationId xmlns:a16="http://schemas.microsoft.com/office/drawing/2014/main" id="{A53457A1-7973-45A7-B614-C2C7A83CD3A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0567245" y="1000265"/>
            <a:ext cx="1538574" cy="964317"/>
          </a:xfrm>
          <a:prstGeom prst="rect">
            <a:avLst/>
          </a:prstGeom>
        </p:spPr>
      </p:pic>
      <p:pic>
        <p:nvPicPr>
          <p:cNvPr id="52" name="Picture 51">
            <a:extLst>
              <a:ext uri="{FF2B5EF4-FFF2-40B4-BE49-F238E27FC236}">
                <a16:creationId xmlns:a16="http://schemas.microsoft.com/office/drawing/2014/main" id="{49890531-EA21-4AA0-8A65-B0A269825858}"/>
              </a:ext>
            </a:extLst>
          </p:cNvPr>
          <p:cNvPicPr>
            <a:picLocks noChangeAspect="1"/>
          </p:cNvPicPr>
          <p:nvPr/>
        </p:nvPicPr>
        <p:blipFill rotWithShape="1">
          <a:blip r:embed="rId41">
            <a:extLst>
              <a:ext uri="{28A0092B-C50C-407E-A947-70E740481C1C}">
                <a14:useLocalDpi xmlns:a14="http://schemas.microsoft.com/office/drawing/2010/main" val="0"/>
              </a:ext>
            </a:extLst>
          </a:blip>
          <a:srcRect t="32492" b="44871"/>
          <a:stretch/>
        </p:blipFill>
        <p:spPr>
          <a:xfrm>
            <a:off x="8148308" y="4672914"/>
            <a:ext cx="2768600" cy="468617"/>
          </a:xfrm>
          <a:prstGeom prst="rect">
            <a:avLst/>
          </a:prstGeom>
        </p:spPr>
      </p:pic>
      <p:pic>
        <p:nvPicPr>
          <p:cNvPr id="53" name="Picture 52">
            <a:extLst>
              <a:ext uri="{FF2B5EF4-FFF2-40B4-BE49-F238E27FC236}">
                <a16:creationId xmlns:a16="http://schemas.microsoft.com/office/drawing/2014/main" id="{C33FD774-BBF9-4070-A601-6AF39B9E6AAF}"/>
              </a:ext>
            </a:extLst>
          </p:cNvPr>
          <p:cNvPicPr>
            <a:picLocks noChangeAspect="1"/>
          </p:cNvPicPr>
          <p:nvPr/>
        </p:nvPicPr>
        <p:blipFill rotWithShape="1">
          <a:blip r:embed="rId42" cstate="print">
            <a:extLst>
              <a:ext uri="{28A0092B-C50C-407E-A947-70E740481C1C}">
                <a14:useLocalDpi xmlns:a14="http://schemas.microsoft.com/office/drawing/2010/main" val="0"/>
              </a:ext>
            </a:extLst>
          </a:blip>
          <a:srcRect l="21863" t="5648" r="25961" b="4264"/>
          <a:stretch/>
        </p:blipFill>
        <p:spPr>
          <a:xfrm>
            <a:off x="10931679" y="4472658"/>
            <a:ext cx="738632" cy="850220"/>
          </a:xfrm>
          <a:prstGeom prst="rect">
            <a:avLst/>
          </a:prstGeom>
        </p:spPr>
      </p:pic>
      <p:pic>
        <p:nvPicPr>
          <p:cNvPr id="54" name="Picture 53">
            <a:extLst>
              <a:ext uri="{FF2B5EF4-FFF2-40B4-BE49-F238E27FC236}">
                <a16:creationId xmlns:a16="http://schemas.microsoft.com/office/drawing/2014/main" id="{C0EE9A51-DB78-4702-83F0-A8816CB762D7}"/>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1430448" y="5478940"/>
            <a:ext cx="2244160" cy="590899"/>
          </a:xfrm>
          <a:prstGeom prst="rect">
            <a:avLst/>
          </a:prstGeom>
        </p:spPr>
      </p:pic>
      <p:pic>
        <p:nvPicPr>
          <p:cNvPr id="55" name="Picture 54">
            <a:extLst>
              <a:ext uri="{FF2B5EF4-FFF2-40B4-BE49-F238E27FC236}">
                <a16:creationId xmlns:a16="http://schemas.microsoft.com/office/drawing/2014/main" id="{E06C2199-B574-42DF-A35F-AEBB779A4D4F}"/>
              </a:ext>
            </a:extLst>
          </p:cNvPr>
          <p:cNvPicPr>
            <a:picLocks noChangeAspect="1"/>
          </p:cNvPicPr>
          <p:nvPr/>
        </p:nvPicPr>
        <p:blipFill>
          <a:blip r:embed="rId44"/>
          <a:stretch>
            <a:fillRect/>
          </a:stretch>
        </p:blipFill>
        <p:spPr>
          <a:xfrm>
            <a:off x="149443" y="6027173"/>
            <a:ext cx="993324" cy="711794"/>
          </a:xfrm>
          <a:prstGeom prst="rect">
            <a:avLst/>
          </a:prstGeom>
        </p:spPr>
      </p:pic>
      <p:pic>
        <p:nvPicPr>
          <p:cNvPr id="56" name="Picture 55">
            <a:extLst>
              <a:ext uri="{FF2B5EF4-FFF2-40B4-BE49-F238E27FC236}">
                <a16:creationId xmlns:a16="http://schemas.microsoft.com/office/drawing/2014/main" id="{20C67AF2-0C8E-4B3C-8575-CC7AE3919BA7}"/>
              </a:ext>
            </a:extLst>
          </p:cNvPr>
          <p:cNvPicPr>
            <a:picLocks noChangeAspect="1"/>
          </p:cNvPicPr>
          <p:nvPr/>
        </p:nvPicPr>
        <p:blipFill>
          <a:blip r:embed="rId45"/>
          <a:stretch>
            <a:fillRect/>
          </a:stretch>
        </p:blipFill>
        <p:spPr>
          <a:xfrm>
            <a:off x="1744128" y="6089849"/>
            <a:ext cx="1465768" cy="625589"/>
          </a:xfrm>
          <a:prstGeom prst="rect">
            <a:avLst/>
          </a:prstGeom>
        </p:spPr>
      </p:pic>
      <p:pic>
        <p:nvPicPr>
          <p:cNvPr id="57" name="Picture 56">
            <a:extLst>
              <a:ext uri="{FF2B5EF4-FFF2-40B4-BE49-F238E27FC236}">
                <a16:creationId xmlns:a16="http://schemas.microsoft.com/office/drawing/2014/main" id="{B52142D3-2B80-4555-B42F-3FBCDFF784E2}"/>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3722963" y="5442173"/>
            <a:ext cx="763499" cy="723506"/>
          </a:xfrm>
          <a:prstGeom prst="rect">
            <a:avLst/>
          </a:prstGeom>
        </p:spPr>
      </p:pic>
      <p:pic>
        <p:nvPicPr>
          <p:cNvPr id="4" name="Picture 3">
            <a:extLst>
              <a:ext uri="{FF2B5EF4-FFF2-40B4-BE49-F238E27FC236}">
                <a16:creationId xmlns:a16="http://schemas.microsoft.com/office/drawing/2014/main" id="{A61457C7-C0B9-476D-8999-ECDA5AC79EFA}"/>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0618548" y="3078046"/>
            <a:ext cx="1364893" cy="493174"/>
          </a:xfrm>
          <a:prstGeom prst="rect">
            <a:avLst/>
          </a:prstGeom>
        </p:spPr>
      </p:pic>
    </p:spTree>
    <p:extLst>
      <p:ext uri="{BB962C8B-B14F-4D97-AF65-F5344CB8AC3E}">
        <p14:creationId xmlns:p14="http://schemas.microsoft.com/office/powerpoint/2010/main" val="376903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Application Management Support an Introduction</a:t>
            </a:r>
          </a:p>
        </p:txBody>
      </p:sp>
      <p:sp>
        <p:nvSpPr>
          <p:cNvPr id="4" name="Rounded Rectangle 9">
            <a:extLst>
              <a:ext uri="{FF2B5EF4-FFF2-40B4-BE49-F238E27FC236}">
                <a16:creationId xmlns:a16="http://schemas.microsoft.com/office/drawing/2014/main" id="{5A0D1D4A-4C9D-4DCA-A544-B5DD4CE89A71}"/>
              </a:ext>
            </a:extLst>
          </p:cNvPr>
          <p:cNvSpPr/>
          <p:nvPr/>
        </p:nvSpPr>
        <p:spPr>
          <a:xfrm>
            <a:off x="369888" y="1436688"/>
            <a:ext cx="10118600" cy="4440584"/>
          </a:xfrm>
          <a:prstGeom prst="roundRect">
            <a:avLst>
              <a:gd name="adj" fmla="val 3741"/>
            </a:avLst>
          </a:prstGeom>
          <a:solidFill>
            <a:schemeClr val="accent3">
              <a:lumMod val="95000"/>
            </a:schemeClr>
          </a:solidFill>
          <a:ln w="25400" cap="flat" cmpd="sng" algn="ctr">
            <a:noFill/>
            <a:prstDash val="solid"/>
          </a:ln>
          <a:effectLst>
            <a:outerShdw blurRad="50800" dist="38100" dir="5400000" algn="t" rotWithShape="0">
              <a:prstClr val="black">
                <a:alpha val="40000"/>
              </a:prstClr>
            </a:outerShdw>
          </a:effectLst>
        </p:spPr>
        <p:txBody>
          <a:bodyPr lIns="83969" tIns="41985" rIns="83969" bIns="41985" rtlCol="0" anchor="ctr"/>
          <a:lstStyle/>
          <a:p>
            <a:pPr marL="225425" indent="-225425" defTabSz="957756" eaLnBrk="1" fontAlgn="auto" hangingPunct="1">
              <a:spcBef>
                <a:spcPts val="300"/>
              </a:spcBef>
              <a:spcAft>
                <a:spcPts val="0"/>
              </a:spcAft>
              <a:buFont typeface="Wingdings" pitchFamily="2" charset="2"/>
              <a:buChar char="§"/>
            </a:pPr>
            <a:r>
              <a:rPr lang="en-US" sz="1400" b="0" kern="0" dirty="0" err="1">
                <a:solidFill>
                  <a:srgbClr val="998C85">
                    <a:lumMod val="50000"/>
                  </a:srgbClr>
                </a:solidFill>
                <a:latin typeface="Arial"/>
                <a:cs typeface="+mn-cs"/>
              </a:rPr>
              <a:t>Castaliaz’s</a:t>
            </a:r>
            <a:r>
              <a:rPr lang="en-US" sz="1400" b="0" kern="0" dirty="0">
                <a:solidFill>
                  <a:srgbClr val="998C85">
                    <a:lumMod val="50000"/>
                  </a:srgbClr>
                </a:solidFill>
                <a:latin typeface="Arial"/>
                <a:cs typeface="+mn-cs"/>
              </a:rPr>
              <a:t> Application Support Center is structured to provide functional support of the SAP system with a program that is tailored to meet the changing needs of the business. Castaliaz is pleased to provide an overview of its capabilities and describe opportunities that may exist for cost savings and improved service levels.</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Application Support includes multiple levels of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support including user training, application configuration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and development, and other basic “fix-it” solutions.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This can be a combination of remote and/or onsite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staff to support the business and the application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environment in solving problems and extending the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functionality of SAP.</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Process improvement activity and functional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enhancements are included in our offering.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Our field team can be engaged for larger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enhancement projects requiring full time, </a:t>
            </a:r>
            <a:br>
              <a:rPr lang="en-US" sz="1400" b="0" kern="0" dirty="0">
                <a:solidFill>
                  <a:srgbClr val="998C85">
                    <a:lumMod val="50000"/>
                  </a:srgbClr>
                </a:solidFill>
                <a:latin typeface="Arial"/>
                <a:cs typeface="+mn-cs"/>
              </a:rPr>
            </a:br>
            <a:r>
              <a:rPr lang="en-US" sz="1400" b="0" kern="0" dirty="0">
                <a:solidFill>
                  <a:srgbClr val="998C85">
                    <a:lumMod val="50000"/>
                  </a:srgbClr>
                </a:solidFill>
                <a:latin typeface="Arial"/>
                <a:cs typeface="+mn-cs"/>
              </a:rPr>
              <a:t>onsite attention.</a:t>
            </a:r>
          </a:p>
        </p:txBody>
      </p:sp>
      <p:pic>
        <p:nvPicPr>
          <p:cNvPr id="6" name="Picture 5">
            <a:extLst>
              <a:ext uri="{FF2B5EF4-FFF2-40B4-BE49-F238E27FC236}">
                <a16:creationId xmlns:a16="http://schemas.microsoft.com/office/drawing/2014/main" id="{FF5CDFC2-A091-41B9-B97D-18CC2BB9E8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4" t="36796" r="243"/>
          <a:stretch/>
        </p:blipFill>
        <p:spPr>
          <a:xfrm>
            <a:off x="5519936" y="2924944"/>
            <a:ext cx="3744416" cy="2461419"/>
          </a:xfrm>
          <a:prstGeom prst="rect">
            <a:avLst/>
          </a:prstGeom>
        </p:spPr>
      </p:pic>
    </p:spTree>
    <p:extLst>
      <p:ext uri="{BB962C8B-B14F-4D97-AF65-F5344CB8AC3E}">
        <p14:creationId xmlns:p14="http://schemas.microsoft.com/office/powerpoint/2010/main" val="279515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Application Management Support an Introduction</a:t>
            </a:r>
          </a:p>
        </p:txBody>
      </p:sp>
      <p:sp>
        <p:nvSpPr>
          <p:cNvPr id="4" name="Rounded Rectangle 9">
            <a:extLst>
              <a:ext uri="{FF2B5EF4-FFF2-40B4-BE49-F238E27FC236}">
                <a16:creationId xmlns:a16="http://schemas.microsoft.com/office/drawing/2014/main" id="{5A0D1D4A-4C9D-4DCA-A544-B5DD4CE89A71}"/>
              </a:ext>
            </a:extLst>
          </p:cNvPr>
          <p:cNvSpPr/>
          <p:nvPr/>
        </p:nvSpPr>
        <p:spPr>
          <a:xfrm>
            <a:off x="369888" y="1436688"/>
            <a:ext cx="10694664" cy="4728616"/>
          </a:xfrm>
          <a:prstGeom prst="roundRect">
            <a:avLst>
              <a:gd name="adj" fmla="val 3741"/>
            </a:avLst>
          </a:prstGeom>
          <a:solidFill>
            <a:schemeClr val="bg1">
              <a:lumMod val="95000"/>
              <a:alpha val="64000"/>
            </a:schemeClr>
          </a:solidFill>
          <a:ln w="9525">
            <a:noFill/>
          </a:ln>
          <a:effectLst>
            <a:outerShdw blurRad="50800" dist="38100" dir="5400000" algn="t" rotWithShape="0">
              <a:prstClr val="black">
                <a:alpha val="40000"/>
              </a:prstClr>
            </a:outerShdw>
          </a:effectLst>
        </p:spPr>
        <p:txBody>
          <a:bodyPr lIns="82296" rIns="82296" anchor="t" anchorCtr="0"/>
          <a:lstStyle/>
          <a:p>
            <a:pPr marL="230188" indent="-230188" defTabSz="714375">
              <a:spcBef>
                <a:spcPts val="300"/>
              </a:spcBef>
              <a:spcAft>
                <a:spcPts val="300"/>
              </a:spcAft>
              <a:buFont typeface="Wingdings" panose="05000000000000000000" pitchFamily="2" charset="2"/>
              <a:buChar char="§"/>
              <a:defRPr/>
            </a:pPr>
            <a:r>
              <a:rPr lang="en-IN" sz="1400" dirty="0">
                <a:solidFill>
                  <a:srgbClr val="003366"/>
                </a:solidFill>
                <a:latin typeface="Myriad Pro" panose="020B0503030403020204"/>
                <a:ea typeface="Verdana" pitchFamily="34" charset="0"/>
              </a:rPr>
              <a:t>Castaliaz’s</a:t>
            </a:r>
            <a:r>
              <a:rPr lang="en-IN" sz="1400" b="0" dirty="0">
                <a:latin typeface="Myriad Pro" panose="020B0503030403020204"/>
                <a:ea typeface="Verdana" pitchFamily="34" charset="0"/>
              </a:rPr>
              <a:t> application support Team makes the difference.</a:t>
            </a:r>
          </a:p>
          <a:p>
            <a:pPr marL="230188"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Location</a:t>
            </a:r>
          </a:p>
          <a:p>
            <a:pPr marL="687388" lvl="1"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Offices support is available from Mumbai and COE in Bangalore </a:t>
            </a:r>
          </a:p>
          <a:p>
            <a:pPr marL="687388" lvl="1"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Sales Offices in Gujarat and Chennai. </a:t>
            </a:r>
          </a:p>
          <a:p>
            <a:pPr marL="230188"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Experience</a:t>
            </a:r>
          </a:p>
          <a:p>
            <a:pPr marL="687388" lvl="1"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Senior level consultants with 7 to 12 years SAP, 15 years business experience on the core team.</a:t>
            </a:r>
          </a:p>
          <a:p>
            <a:pPr marL="687388" lvl="1"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Experience as customer and as consultant and have implemented several onsite projects as well as working in support.</a:t>
            </a:r>
          </a:p>
          <a:p>
            <a:pPr marL="687388" lvl="1" indent="-230188" defTabSz="714375">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Experience in handling multiple industry sectors</a:t>
            </a:r>
          </a:p>
          <a:p>
            <a:pPr marL="687388" lvl="1" indent="-230188" defTabSz="714375">
              <a:lnSpc>
                <a:spcPts val="1800"/>
              </a:lnSpc>
              <a:spcBef>
                <a:spcPts val="300"/>
              </a:spcBef>
              <a:spcAft>
                <a:spcPts val="300"/>
              </a:spcAft>
              <a:buFont typeface="Wingdings" panose="05000000000000000000" pitchFamily="2" charset="2"/>
              <a:buChar char="§"/>
              <a:defRPr/>
            </a:pPr>
            <a:r>
              <a:rPr lang="en-IN" sz="1400" b="0" dirty="0">
                <a:latin typeface="Myriad Pro" panose="020B0503030403020204"/>
                <a:ea typeface="Verdana" pitchFamily="34" charset="0"/>
              </a:rPr>
              <a:t>Our SAP knowledge extends to all core areas required in  a comprehensive application environment (e.g. Financials, Controlling, Logistics, Manufacturing, Human Resources, etc.)</a:t>
            </a:r>
          </a:p>
        </p:txBody>
      </p:sp>
    </p:spTree>
    <p:extLst>
      <p:ext uri="{BB962C8B-B14F-4D97-AF65-F5344CB8AC3E}">
        <p14:creationId xmlns:p14="http://schemas.microsoft.com/office/powerpoint/2010/main" val="62230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Application Management Support Overview</a:t>
            </a:r>
          </a:p>
        </p:txBody>
      </p:sp>
      <p:grpSp>
        <p:nvGrpSpPr>
          <p:cNvPr id="3" name="Group 2">
            <a:extLst>
              <a:ext uri="{FF2B5EF4-FFF2-40B4-BE49-F238E27FC236}">
                <a16:creationId xmlns:a16="http://schemas.microsoft.com/office/drawing/2014/main" id="{82086E18-58D0-4092-B648-3CD4FA817349}"/>
              </a:ext>
            </a:extLst>
          </p:cNvPr>
          <p:cNvGrpSpPr/>
          <p:nvPr/>
        </p:nvGrpSpPr>
        <p:grpSpPr>
          <a:xfrm>
            <a:off x="1343472" y="1415207"/>
            <a:ext cx="9164639" cy="4847367"/>
            <a:chOff x="1343472" y="1415207"/>
            <a:chExt cx="9164639" cy="4847367"/>
          </a:xfrm>
        </p:grpSpPr>
        <p:sp>
          <p:nvSpPr>
            <p:cNvPr id="22" name="Text Box 5">
              <a:extLst>
                <a:ext uri="{FF2B5EF4-FFF2-40B4-BE49-F238E27FC236}">
                  <a16:creationId xmlns:a16="http://schemas.microsoft.com/office/drawing/2014/main" id="{1571A697-FA34-464B-8459-EBD33FA403C1}"/>
                </a:ext>
              </a:extLst>
            </p:cNvPr>
            <p:cNvSpPr txBox="1">
              <a:spLocks noChangeArrowheads="1"/>
            </p:cNvSpPr>
            <p:nvPr/>
          </p:nvSpPr>
          <p:spPr bwMode="auto">
            <a:xfrm>
              <a:off x="3518002" y="1415207"/>
              <a:ext cx="6990109" cy="1645920"/>
            </a:xfrm>
            <a:prstGeom prst="roundRect">
              <a:avLst>
                <a:gd name="adj" fmla="val 7897"/>
              </a:avLst>
            </a:prstGeom>
            <a:solidFill>
              <a:srgbClr val="F9F9F9"/>
            </a:solidFill>
            <a:ln w="9525" cap="flat" cmpd="sng" algn="ctr">
              <a:noFill/>
              <a:prstDash val="solid"/>
            </a:ln>
            <a:effectLst>
              <a:outerShdw blurRad="50800" dist="38100" dir="5400000" algn="t" rotWithShape="0">
                <a:prstClr val="black">
                  <a:alpha val="40000"/>
                </a:prstClr>
              </a:outerShdw>
            </a:effectLst>
          </p:spPr>
          <p:txBody>
            <a:bodyPr lIns="82296" tIns="45720" rIns="83969" bIns="41985"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As Application Support Partner, </a:t>
              </a:r>
              <a:r>
                <a:rPr lang="en-US" sz="1300" b="0" kern="0" dirty="0">
                  <a:solidFill>
                    <a:srgbClr val="998C85">
                      <a:lumMod val="50000"/>
                    </a:srgbClr>
                  </a:solidFill>
                  <a:latin typeface="Arial"/>
                  <a:cs typeface="+mn-cs"/>
                </a:rPr>
                <a:t>Client</a:t>
              </a: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 is enabled with the capability to manage its SAP landscape for its life-cycle adding significant values through:</a:t>
              </a:r>
            </a:p>
            <a:p>
              <a:pPr marL="457200" lvl="2" indent="-228600" defTabSz="714375" eaLnBrk="1" fontAlgn="auto" hangingPunct="1">
                <a:spcBef>
                  <a:spcPts val="300"/>
                </a:spcBef>
                <a:spcAft>
                  <a:spcPts val="0"/>
                </a:spcAft>
                <a:buFont typeface="Wingdings" pitchFamily="2" charset="2"/>
                <a:buChar char="§"/>
                <a:defRPr/>
              </a:pPr>
              <a:r>
                <a:rPr kumimoji="0" lang="en-US" sz="1300" b="0" i="0" u="none" strike="noStrike" kern="0" cap="none" spc="0" normalizeH="0" baseline="0" noProof="0" dirty="0">
                  <a:ln>
                    <a:noFill/>
                  </a:ln>
                  <a:solidFill>
                    <a:srgbClr val="998C85">
                      <a:lumMod val="50000"/>
                    </a:srgbClr>
                  </a:solidFill>
                  <a:effectLst/>
                  <a:uLnTx/>
                  <a:uFillTx/>
                  <a:latin typeface="Arial"/>
                  <a:ea typeface="Verdana" pitchFamily="34" charset="0"/>
                  <a:cs typeface="Verdana" pitchFamily="34" charset="0"/>
                </a:rPr>
                <a:t>Enhancements that eliminate recurring issues and simplify user interactions</a:t>
              </a:r>
            </a:p>
            <a:p>
              <a:pPr marL="457200" lvl="2" indent="-228600" defTabSz="714375" eaLnBrk="1" fontAlgn="auto" hangingPunct="1">
                <a:spcBef>
                  <a:spcPts val="300"/>
                </a:spcBef>
                <a:spcAft>
                  <a:spcPts val="0"/>
                </a:spcAft>
                <a:buFont typeface="Wingdings" pitchFamily="2" charset="2"/>
                <a:buChar char="§"/>
                <a:defRPr/>
              </a:pPr>
              <a:r>
                <a:rPr kumimoji="0" lang="en-US" sz="1300" b="0" i="0" u="none" strike="noStrike" kern="0" cap="none" spc="0" normalizeH="0" baseline="0" noProof="0" dirty="0">
                  <a:ln>
                    <a:noFill/>
                  </a:ln>
                  <a:solidFill>
                    <a:srgbClr val="998C85">
                      <a:lumMod val="50000"/>
                    </a:srgbClr>
                  </a:solidFill>
                  <a:effectLst/>
                  <a:uLnTx/>
                  <a:uFillTx/>
                  <a:latin typeface="Arial"/>
                  <a:ea typeface="Verdana" pitchFamily="34" charset="0"/>
                  <a:cs typeface="Verdana" pitchFamily="34" charset="0"/>
                </a:rPr>
                <a:t>Practices and solutions that Castaliaz has acquired while delivering SAP consulting services to similar </a:t>
              </a:r>
              <a:r>
                <a:rPr lang="en-US" sz="1300" b="0" kern="0" dirty="0">
                  <a:solidFill>
                    <a:srgbClr val="998C85">
                      <a:lumMod val="50000"/>
                    </a:srgbClr>
                  </a:solidFill>
                  <a:latin typeface="Arial"/>
                  <a:ea typeface="Verdana" pitchFamily="34" charset="0"/>
                  <a:cs typeface="Verdana" pitchFamily="34" charset="0"/>
                </a:rPr>
                <a:t>Client</a:t>
              </a:r>
              <a:endParaRPr kumimoji="0" lang="en-US" sz="1300" b="0" i="0" u="none" strike="noStrike" kern="0" cap="none" spc="0" normalizeH="0" baseline="0" noProof="0" dirty="0">
                <a:ln>
                  <a:noFill/>
                </a:ln>
                <a:solidFill>
                  <a:srgbClr val="998C85">
                    <a:lumMod val="50000"/>
                  </a:srgbClr>
                </a:solidFill>
                <a:effectLst/>
                <a:uLnTx/>
                <a:uFillTx/>
                <a:latin typeface="Arial"/>
                <a:ea typeface="Verdana" pitchFamily="34" charset="0"/>
                <a:cs typeface="Verdana" pitchFamily="34" charset="0"/>
              </a:endParaRPr>
            </a:p>
            <a:p>
              <a:pPr marL="457200" lvl="2" indent="-228600" defTabSz="714375" eaLnBrk="1" fontAlgn="auto" hangingPunct="1">
                <a:spcBef>
                  <a:spcPts val="300"/>
                </a:spcBef>
                <a:spcAft>
                  <a:spcPts val="0"/>
                </a:spcAft>
                <a:buFont typeface="Wingdings" pitchFamily="2" charset="2"/>
                <a:buChar char="§"/>
                <a:defRPr/>
              </a:pPr>
              <a:r>
                <a:rPr kumimoji="0" lang="en-US" sz="1300" b="0" i="0" u="none" strike="noStrike" kern="0" cap="none" spc="0" normalizeH="0" baseline="0" noProof="0" dirty="0">
                  <a:ln>
                    <a:noFill/>
                  </a:ln>
                  <a:solidFill>
                    <a:srgbClr val="998C85">
                      <a:lumMod val="50000"/>
                    </a:srgbClr>
                  </a:solidFill>
                  <a:effectLst/>
                  <a:uLnTx/>
                  <a:uFillTx/>
                  <a:latin typeface="Arial"/>
                  <a:ea typeface="Verdana" pitchFamily="34" charset="0"/>
                  <a:cs typeface="Verdana" pitchFamily="34" charset="0"/>
                </a:rPr>
                <a:t>Access to Global/Local expertise to enable constantly changing business needs</a:t>
              </a:r>
            </a:p>
          </p:txBody>
        </p:sp>
        <p:sp>
          <p:nvSpPr>
            <p:cNvPr id="23" name="Round Same Side Corner Rectangle 24">
              <a:extLst>
                <a:ext uri="{FF2B5EF4-FFF2-40B4-BE49-F238E27FC236}">
                  <a16:creationId xmlns:a16="http://schemas.microsoft.com/office/drawing/2014/main" id="{8D276144-3D25-4722-9754-3321D7E49449}"/>
                </a:ext>
              </a:extLst>
            </p:cNvPr>
            <p:cNvSpPr>
              <a:spLocks/>
            </p:cNvSpPr>
            <p:nvPr/>
          </p:nvSpPr>
          <p:spPr bwMode="auto">
            <a:xfrm rot="16200000">
              <a:off x="1468553" y="1357407"/>
              <a:ext cx="1578639" cy="1828800"/>
            </a:xfrm>
            <a:prstGeom prst="round2Same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100000" t="100000"/>
              </a:path>
              <a:tileRect r="-100000" b="-100000"/>
            </a:gradFill>
            <a:effectLst/>
            <a:scene3d>
              <a:camera prst="orthographicFront"/>
              <a:lightRig rig="threePt" dir="t"/>
            </a:scene3d>
            <a:sp3d>
              <a:bevelT/>
            </a:sp3d>
          </p:spPr>
          <p:txBody>
            <a:bodyPr vert="vert"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Arial"/>
                  <a:cs typeface="+mn-cs"/>
                </a:rPr>
                <a:t>Un-matched SAP Consulting Expertise </a:t>
              </a:r>
            </a:p>
          </p:txBody>
        </p:sp>
        <p:sp>
          <p:nvSpPr>
            <p:cNvPr id="24" name="Text Box 5">
              <a:extLst>
                <a:ext uri="{FF2B5EF4-FFF2-40B4-BE49-F238E27FC236}">
                  <a16:creationId xmlns:a16="http://schemas.microsoft.com/office/drawing/2014/main" id="{E411D7C0-2FDD-4DE6-8052-96F9FF83E8AA}"/>
                </a:ext>
              </a:extLst>
            </p:cNvPr>
            <p:cNvSpPr txBox="1">
              <a:spLocks noChangeArrowheads="1"/>
            </p:cNvSpPr>
            <p:nvPr/>
          </p:nvSpPr>
          <p:spPr bwMode="auto">
            <a:xfrm>
              <a:off x="3518002" y="3115298"/>
              <a:ext cx="6990109" cy="719944"/>
            </a:xfrm>
            <a:prstGeom prst="roundRect">
              <a:avLst/>
            </a:prstGeom>
            <a:solidFill>
              <a:srgbClr val="F9F9F9"/>
            </a:solidFill>
            <a:ln w="9525" cap="flat" cmpd="sng" algn="ctr">
              <a:noFill/>
              <a:prstDash val="solid"/>
            </a:ln>
            <a:effectLst>
              <a:outerShdw blurRad="50800" dist="38100" dir="5400000" algn="t" rotWithShape="0">
                <a:prstClr val="black">
                  <a:alpha val="40000"/>
                </a:prstClr>
              </a:outerShdw>
            </a:effectLst>
          </p:spPr>
          <p:txBody>
            <a:bodyPr lIns="82296" tIns="45720" rIns="83969" bIns="41985"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We have proven, ITIL complaint processes, infrastructure to monitor and review of our service delivery as per the agreed SLAs and Norms</a:t>
              </a:r>
            </a:p>
          </p:txBody>
        </p:sp>
        <p:sp>
          <p:nvSpPr>
            <p:cNvPr id="25" name="Text Box 5">
              <a:extLst>
                <a:ext uri="{FF2B5EF4-FFF2-40B4-BE49-F238E27FC236}">
                  <a16:creationId xmlns:a16="http://schemas.microsoft.com/office/drawing/2014/main" id="{B4C1A8CF-8F97-444D-87C1-F0B3414A7FAD}"/>
                </a:ext>
              </a:extLst>
            </p:cNvPr>
            <p:cNvSpPr txBox="1">
              <a:spLocks noChangeArrowheads="1"/>
            </p:cNvSpPr>
            <p:nvPr/>
          </p:nvSpPr>
          <p:spPr bwMode="auto">
            <a:xfrm>
              <a:off x="3518002" y="3889298"/>
              <a:ext cx="6990109" cy="719944"/>
            </a:xfrm>
            <a:prstGeom prst="roundRect">
              <a:avLst/>
            </a:prstGeom>
            <a:solidFill>
              <a:srgbClr val="F9F9F9"/>
            </a:solidFill>
            <a:ln w="9525" cap="flat" cmpd="sng" algn="ctr">
              <a:noFill/>
              <a:prstDash val="solid"/>
            </a:ln>
            <a:effectLst>
              <a:outerShdw blurRad="50800" dist="38100" dir="5400000" algn="t" rotWithShape="0">
                <a:prstClr val="black">
                  <a:alpha val="40000"/>
                </a:prstClr>
              </a:outerShdw>
            </a:effectLst>
          </p:spPr>
          <p:txBody>
            <a:bodyPr lIns="82296" tIns="45720" rIns="83969" bIns="41985"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Our Application Support Services constantly add value through enhancing the implemented solution, providing operational knowledge to the users’ and improve the service quality by leveraging our global experience with similar </a:t>
              </a:r>
              <a:r>
                <a:rPr lang="en-US" sz="1300" b="0" kern="0" dirty="0">
                  <a:solidFill>
                    <a:srgbClr val="998C85">
                      <a:lumMod val="50000"/>
                    </a:srgbClr>
                  </a:solidFill>
                  <a:latin typeface="Arial"/>
                  <a:cs typeface="+mn-cs"/>
                </a:rPr>
                <a:t>Client</a:t>
              </a: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26" name="Isosceles Triangle 25">
              <a:extLst>
                <a:ext uri="{FF2B5EF4-FFF2-40B4-BE49-F238E27FC236}">
                  <a16:creationId xmlns:a16="http://schemas.microsoft.com/office/drawing/2014/main" id="{72A77B32-5678-4819-B047-121B747121EA}"/>
                </a:ext>
              </a:extLst>
            </p:cNvPr>
            <p:cNvSpPr/>
            <p:nvPr/>
          </p:nvSpPr>
          <p:spPr>
            <a:xfrm rot="5400000">
              <a:off x="2580463" y="2108951"/>
              <a:ext cx="1473307" cy="225244"/>
            </a:xfrm>
            <a:prstGeom prst="triangle">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58ED50F4-6773-4441-BB92-FB401481EC7D}"/>
                </a:ext>
              </a:extLst>
            </p:cNvPr>
            <p:cNvSpPr/>
            <p:nvPr/>
          </p:nvSpPr>
          <p:spPr>
            <a:xfrm rot="5400000">
              <a:off x="2957145" y="3362648"/>
              <a:ext cx="719944" cy="225244"/>
            </a:xfrm>
            <a:prstGeom prst="triangle">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28" name="Isosceles Triangle 27">
              <a:extLst>
                <a:ext uri="{FF2B5EF4-FFF2-40B4-BE49-F238E27FC236}">
                  <a16:creationId xmlns:a16="http://schemas.microsoft.com/office/drawing/2014/main" id="{6173DDE6-1D03-47C6-98A4-870138CF8FA0}"/>
                </a:ext>
              </a:extLst>
            </p:cNvPr>
            <p:cNvSpPr/>
            <p:nvPr/>
          </p:nvSpPr>
          <p:spPr>
            <a:xfrm rot="5400000">
              <a:off x="2957145" y="4136648"/>
              <a:ext cx="719944" cy="225244"/>
            </a:xfrm>
            <a:prstGeom prst="triangle">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29" name="Text Box 5">
              <a:extLst>
                <a:ext uri="{FF2B5EF4-FFF2-40B4-BE49-F238E27FC236}">
                  <a16:creationId xmlns:a16="http://schemas.microsoft.com/office/drawing/2014/main" id="{C21D6F1C-53FC-4C30-ADF7-83ED76A30D64}"/>
                </a:ext>
              </a:extLst>
            </p:cNvPr>
            <p:cNvSpPr txBox="1">
              <a:spLocks noChangeArrowheads="1"/>
            </p:cNvSpPr>
            <p:nvPr/>
          </p:nvSpPr>
          <p:spPr bwMode="auto">
            <a:xfrm>
              <a:off x="3518002" y="4663183"/>
              <a:ext cx="6990109" cy="822960"/>
            </a:xfrm>
            <a:prstGeom prst="roundRect">
              <a:avLst/>
            </a:prstGeom>
            <a:solidFill>
              <a:srgbClr val="F9F9F9"/>
            </a:solidFill>
            <a:ln w="9525" cap="flat" cmpd="sng" algn="ctr">
              <a:noFill/>
              <a:prstDash val="solid"/>
            </a:ln>
            <a:effectLst>
              <a:outerShdw blurRad="50800" dist="38100" dir="5400000" algn="t" rotWithShape="0">
                <a:prstClr val="black">
                  <a:alpha val="40000"/>
                </a:prstClr>
              </a:outerShdw>
            </a:effectLst>
          </p:spPr>
          <p:txBody>
            <a:bodyPr lIns="82296" tIns="45720" rIns="83969" bIns="41985"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Our flexible support agreements can be tailored to the ever changing needs. We provide SAP support consultants located out of centralized delivery-centers, which are Mutualized across SAP Support </a:t>
              </a:r>
              <a:r>
                <a:rPr lang="en-US" sz="1300" b="0" kern="0" dirty="0">
                  <a:solidFill>
                    <a:srgbClr val="998C85">
                      <a:lumMod val="50000"/>
                    </a:srgbClr>
                  </a:solidFill>
                  <a:latin typeface="Arial"/>
                  <a:cs typeface="+mn-cs"/>
                </a:rPr>
                <a:t>Customers</a:t>
              </a: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 allowing us to offer the exact SAP Support Capacity to the </a:t>
              </a:r>
              <a:r>
                <a:rPr lang="en-US" sz="1300" b="0" kern="0" dirty="0">
                  <a:solidFill>
                    <a:srgbClr val="998C85">
                      <a:lumMod val="50000"/>
                    </a:srgbClr>
                  </a:solidFill>
                  <a:latin typeface="Arial"/>
                  <a:cs typeface="+mn-cs"/>
                </a:rPr>
                <a:t>Client</a:t>
              </a: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30" name="Text Box 5">
              <a:extLst>
                <a:ext uri="{FF2B5EF4-FFF2-40B4-BE49-F238E27FC236}">
                  <a16:creationId xmlns:a16="http://schemas.microsoft.com/office/drawing/2014/main" id="{F8AD229A-586B-4E49-AB2D-958C00980A55}"/>
                </a:ext>
              </a:extLst>
            </p:cNvPr>
            <p:cNvSpPr txBox="1">
              <a:spLocks noChangeArrowheads="1"/>
            </p:cNvSpPr>
            <p:nvPr/>
          </p:nvSpPr>
          <p:spPr bwMode="auto">
            <a:xfrm>
              <a:off x="3518002" y="5540198"/>
              <a:ext cx="6990109" cy="719944"/>
            </a:xfrm>
            <a:prstGeom prst="roundRect">
              <a:avLst/>
            </a:prstGeom>
            <a:solidFill>
              <a:srgbClr val="F9F9F9"/>
            </a:solidFill>
            <a:ln w="9525" cap="flat" cmpd="sng" algn="ctr">
              <a:noFill/>
              <a:prstDash val="solid"/>
            </a:ln>
            <a:effectLst>
              <a:outerShdw blurRad="50800" dist="38100" dir="5400000" algn="t" rotWithShape="0">
                <a:prstClr val="black">
                  <a:alpha val="40000"/>
                </a:prstClr>
              </a:outerShdw>
            </a:effectLst>
          </p:spPr>
          <p:txBody>
            <a:bodyPr lIns="82296" tIns="45720" rIns="83969" bIns="41985"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rPr>
                <a:t>A one-stop SAP skill-set partner, focusing on dynamic business requirements by providing value adds to eliminate any recurrence</a:t>
              </a:r>
            </a:p>
          </p:txBody>
        </p:sp>
        <p:sp>
          <p:nvSpPr>
            <p:cNvPr id="31" name="Isosceles Triangle 30">
              <a:extLst>
                <a:ext uri="{FF2B5EF4-FFF2-40B4-BE49-F238E27FC236}">
                  <a16:creationId xmlns:a16="http://schemas.microsoft.com/office/drawing/2014/main" id="{FE948B27-F241-4976-9385-37ADD2626A0C}"/>
                </a:ext>
              </a:extLst>
            </p:cNvPr>
            <p:cNvSpPr/>
            <p:nvPr/>
          </p:nvSpPr>
          <p:spPr>
            <a:xfrm rot="5400000">
              <a:off x="2957145" y="4910533"/>
              <a:ext cx="719944" cy="225244"/>
            </a:xfrm>
            <a:prstGeom prst="triangle">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32" name="Isosceles Triangle 31">
              <a:extLst>
                <a:ext uri="{FF2B5EF4-FFF2-40B4-BE49-F238E27FC236}">
                  <a16:creationId xmlns:a16="http://schemas.microsoft.com/office/drawing/2014/main" id="{D7D43EA3-2882-4D0E-A78A-FEC29C036734}"/>
                </a:ext>
              </a:extLst>
            </p:cNvPr>
            <p:cNvSpPr/>
            <p:nvPr/>
          </p:nvSpPr>
          <p:spPr>
            <a:xfrm rot="5400000">
              <a:off x="2957145" y="5787548"/>
              <a:ext cx="719944" cy="225244"/>
            </a:xfrm>
            <a:prstGeom prst="triangle">
              <a:avLst/>
            </a:prstGeom>
            <a:gradFill flip="none" rotWithShape="1">
              <a:gsLst>
                <a:gs pos="0">
                  <a:srgbClr val="006699">
                    <a:tint val="66000"/>
                    <a:satMod val="160000"/>
                  </a:srgbClr>
                </a:gs>
                <a:gs pos="50000">
                  <a:srgbClr val="006699">
                    <a:tint val="44500"/>
                    <a:satMod val="160000"/>
                  </a:srgbClr>
                </a:gs>
                <a:gs pos="100000">
                  <a:srgbClr val="0066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33" name="Round Same Side Corner Rectangle 21">
              <a:extLst>
                <a:ext uri="{FF2B5EF4-FFF2-40B4-BE49-F238E27FC236}">
                  <a16:creationId xmlns:a16="http://schemas.microsoft.com/office/drawing/2014/main" id="{7FAA4D7C-68D0-453E-9404-C1E0368FFF9F}"/>
                </a:ext>
              </a:extLst>
            </p:cNvPr>
            <p:cNvSpPr>
              <a:spLocks/>
            </p:cNvSpPr>
            <p:nvPr/>
          </p:nvSpPr>
          <p:spPr bwMode="auto">
            <a:xfrm rot="16200000">
              <a:off x="1896684" y="2562087"/>
              <a:ext cx="722376" cy="1828800"/>
            </a:xfrm>
            <a:prstGeom prst="round2Same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100000" t="100000"/>
              </a:path>
              <a:tileRect r="-100000" b="-100000"/>
            </a:gradFill>
            <a:effectLst/>
            <a:scene3d>
              <a:camera prst="orthographicFront"/>
              <a:lightRig rig="threePt" dir="t"/>
            </a:scene3d>
            <a:sp3d>
              <a:bevelT/>
            </a:sp3d>
          </p:spPr>
          <p:txBody>
            <a:bodyPr vert="vert" wrap="square" anchor="ctr"/>
            <a:lstStyle/>
            <a:p>
              <a:pPr algn="ctr" eaLnBrk="1" fontAlgn="auto" hangingPunct="1">
                <a:spcBef>
                  <a:spcPts val="0"/>
                </a:spcBef>
                <a:spcAft>
                  <a:spcPts val="0"/>
                </a:spcAft>
              </a:pPr>
              <a:r>
                <a:rPr lang="en-US" sz="1200" dirty="0">
                  <a:solidFill>
                    <a:prstClr val="white"/>
                  </a:solidFill>
                  <a:latin typeface="Arial"/>
                  <a:cs typeface="+mn-cs"/>
                </a:rPr>
                <a:t>Proven Processes &amp; SLA-driven Delivery</a:t>
              </a:r>
            </a:p>
          </p:txBody>
        </p:sp>
        <p:sp>
          <p:nvSpPr>
            <p:cNvPr id="34" name="Round Same Side Corner Rectangle 22">
              <a:extLst>
                <a:ext uri="{FF2B5EF4-FFF2-40B4-BE49-F238E27FC236}">
                  <a16:creationId xmlns:a16="http://schemas.microsoft.com/office/drawing/2014/main" id="{E4C833FA-ACF8-4021-A155-15D68F5F74AA}"/>
                </a:ext>
              </a:extLst>
            </p:cNvPr>
            <p:cNvSpPr>
              <a:spLocks/>
            </p:cNvSpPr>
            <p:nvPr/>
          </p:nvSpPr>
          <p:spPr bwMode="auto">
            <a:xfrm rot="16200000">
              <a:off x="1896685" y="3333654"/>
              <a:ext cx="722376" cy="1828800"/>
            </a:xfrm>
            <a:prstGeom prst="round2Same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100000" t="100000"/>
              </a:path>
              <a:tileRect r="-100000" b="-100000"/>
            </a:gradFill>
            <a:effectLst/>
            <a:scene3d>
              <a:camera prst="orthographicFront"/>
              <a:lightRig rig="threePt" dir="t"/>
            </a:scene3d>
            <a:sp3d>
              <a:bevelT/>
            </a:sp3d>
          </p:spPr>
          <p:txBody>
            <a:bodyPr vert="vert" wrap="square" anchor="ctr"/>
            <a:lstStyle/>
            <a:p>
              <a:pPr algn="ctr" eaLnBrk="1" fontAlgn="auto" hangingPunct="1">
                <a:spcBef>
                  <a:spcPts val="0"/>
                </a:spcBef>
                <a:spcAft>
                  <a:spcPts val="0"/>
                </a:spcAft>
              </a:pPr>
              <a:r>
                <a:rPr lang="en-US" sz="1200" dirty="0">
                  <a:solidFill>
                    <a:prstClr val="white"/>
                  </a:solidFill>
                  <a:latin typeface="Arial"/>
                  <a:cs typeface="+mn-cs"/>
                </a:rPr>
                <a:t>Increasing Business Value</a:t>
              </a:r>
            </a:p>
          </p:txBody>
        </p:sp>
        <p:sp>
          <p:nvSpPr>
            <p:cNvPr id="35" name="Round Same Side Corner Rectangle 23">
              <a:extLst>
                <a:ext uri="{FF2B5EF4-FFF2-40B4-BE49-F238E27FC236}">
                  <a16:creationId xmlns:a16="http://schemas.microsoft.com/office/drawing/2014/main" id="{F22A617F-53F1-45B6-9B78-B7B195074013}"/>
                </a:ext>
              </a:extLst>
            </p:cNvPr>
            <p:cNvSpPr>
              <a:spLocks/>
            </p:cNvSpPr>
            <p:nvPr/>
          </p:nvSpPr>
          <p:spPr bwMode="auto">
            <a:xfrm rot="16200000">
              <a:off x="1896685" y="4109971"/>
              <a:ext cx="722376" cy="1828800"/>
            </a:xfrm>
            <a:prstGeom prst="round2Same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100000" t="100000"/>
              </a:path>
              <a:tileRect r="-100000" b="-100000"/>
            </a:gradFill>
            <a:effectLst/>
            <a:scene3d>
              <a:camera prst="orthographicFront"/>
              <a:lightRig rig="threePt" dir="t"/>
            </a:scene3d>
            <a:sp3d>
              <a:bevelT/>
            </a:sp3d>
          </p:spPr>
          <p:txBody>
            <a:bodyPr vert="vert" wrap="square" anchor="ctr"/>
            <a:lstStyle/>
            <a:p>
              <a:pPr algn="ctr" eaLnBrk="1" fontAlgn="auto" hangingPunct="1">
                <a:spcBef>
                  <a:spcPts val="0"/>
                </a:spcBef>
                <a:spcAft>
                  <a:spcPts val="0"/>
                </a:spcAft>
              </a:pPr>
              <a:r>
                <a:rPr lang="en-US" sz="1200" dirty="0">
                  <a:solidFill>
                    <a:prstClr val="white"/>
                  </a:solidFill>
                  <a:latin typeface="Arial"/>
                  <a:cs typeface="+mn-cs"/>
                </a:rPr>
                <a:t>Flexible Resourcing Model</a:t>
              </a:r>
            </a:p>
          </p:txBody>
        </p:sp>
        <p:sp>
          <p:nvSpPr>
            <p:cNvPr id="36" name="Round Same Side Corner Rectangle 25">
              <a:extLst>
                <a:ext uri="{FF2B5EF4-FFF2-40B4-BE49-F238E27FC236}">
                  <a16:creationId xmlns:a16="http://schemas.microsoft.com/office/drawing/2014/main" id="{ED354E3A-72F8-45C4-84F6-81DC0CF10EB3}"/>
                </a:ext>
              </a:extLst>
            </p:cNvPr>
            <p:cNvSpPr>
              <a:spLocks/>
            </p:cNvSpPr>
            <p:nvPr/>
          </p:nvSpPr>
          <p:spPr bwMode="auto">
            <a:xfrm rot="16200000">
              <a:off x="1896685" y="4986986"/>
              <a:ext cx="722376" cy="1828800"/>
            </a:xfrm>
            <a:prstGeom prst="round2SameRect">
              <a:avLst>
                <a:gd name="adj1" fmla="val 12711"/>
                <a:gd name="adj2" fmla="val 0"/>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100000" t="100000"/>
              </a:path>
              <a:tileRect r="-100000" b="-100000"/>
            </a:gradFill>
            <a:effectLst/>
            <a:scene3d>
              <a:camera prst="orthographicFront"/>
              <a:lightRig rig="threePt" dir="t"/>
            </a:scene3d>
            <a:sp3d>
              <a:bevelT/>
            </a:sp3d>
          </p:spPr>
          <p:txBody>
            <a:bodyPr vert="vert" wrap="square" anchor="ctr"/>
            <a:lstStyle/>
            <a:p>
              <a:pPr algn="ctr" eaLnBrk="1" fontAlgn="auto" hangingPunct="1">
                <a:spcBef>
                  <a:spcPts val="0"/>
                </a:spcBef>
                <a:spcAft>
                  <a:spcPts val="0"/>
                </a:spcAft>
              </a:pPr>
              <a:r>
                <a:rPr lang="en-US" sz="1200" dirty="0">
                  <a:solidFill>
                    <a:prstClr val="white"/>
                  </a:solidFill>
                  <a:latin typeface="Arial"/>
                  <a:cs typeface="+mn-cs"/>
                </a:rPr>
                <a:t>Right Skills to cover the complete AM Scope</a:t>
              </a:r>
            </a:p>
          </p:txBody>
        </p:sp>
      </p:grpSp>
    </p:spTree>
    <p:extLst>
      <p:ext uri="{BB962C8B-B14F-4D97-AF65-F5344CB8AC3E}">
        <p14:creationId xmlns:p14="http://schemas.microsoft.com/office/powerpoint/2010/main" val="272637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SAP Service Offerings</a:t>
            </a:r>
          </a:p>
        </p:txBody>
      </p:sp>
      <p:grpSp>
        <p:nvGrpSpPr>
          <p:cNvPr id="3" name="Group 2">
            <a:extLst>
              <a:ext uri="{FF2B5EF4-FFF2-40B4-BE49-F238E27FC236}">
                <a16:creationId xmlns:a16="http://schemas.microsoft.com/office/drawing/2014/main" id="{775BF30C-B098-4521-BA79-E1A3A68A3CD1}"/>
              </a:ext>
            </a:extLst>
          </p:cNvPr>
          <p:cNvGrpSpPr/>
          <p:nvPr/>
        </p:nvGrpSpPr>
        <p:grpSpPr>
          <a:xfrm>
            <a:off x="1436611" y="1399085"/>
            <a:ext cx="8763845" cy="4897775"/>
            <a:chOff x="1436611" y="1399085"/>
            <a:chExt cx="8763845" cy="4897775"/>
          </a:xfrm>
        </p:grpSpPr>
        <p:sp>
          <p:nvSpPr>
            <p:cNvPr id="109" name="Rounded Rectangle 15">
              <a:extLst>
                <a:ext uri="{FF2B5EF4-FFF2-40B4-BE49-F238E27FC236}">
                  <a16:creationId xmlns:a16="http://schemas.microsoft.com/office/drawing/2014/main" id="{891A5A4D-BE1A-4016-9786-1C987DDB99FB}"/>
                </a:ext>
              </a:extLst>
            </p:cNvPr>
            <p:cNvSpPr>
              <a:spLocks/>
            </p:cNvSpPr>
            <p:nvPr/>
          </p:nvSpPr>
          <p:spPr>
            <a:xfrm>
              <a:off x="3118593" y="5295443"/>
              <a:ext cx="7081863" cy="457200"/>
            </a:xfrm>
            <a:prstGeom prst="roundRect">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ea typeface="+mn-ea"/>
                  <a:cs typeface="+mn-cs"/>
                </a:rPr>
                <a:t>Migrating to the newer versions of SAP </a:t>
              </a:r>
              <a:endParaRPr kumimoji="0" lang="en-US" sz="12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110" name="Rounded Rectangle 16">
              <a:extLst>
                <a:ext uri="{FF2B5EF4-FFF2-40B4-BE49-F238E27FC236}">
                  <a16:creationId xmlns:a16="http://schemas.microsoft.com/office/drawing/2014/main" id="{7B0DA360-707D-4373-80BD-A70AC07F5096}"/>
                </a:ext>
              </a:extLst>
            </p:cNvPr>
            <p:cNvSpPr>
              <a:spLocks/>
            </p:cNvSpPr>
            <p:nvPr/>
          </p:nvSpPr>
          <p:spPr>
            <a:xfrm>
              <a:off x="1436611" y="5295443"/>
              <a:ext cx="1610010" cy="4572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a:ln>
                    <a:noFill/>
                  </a:ln>
                  <a:solidFill>
                    <a:prstClr val="white"/>
                  </a:solidFill>
                  <a:effectLst/>
                  <a:uLnTx/>
                  <a:uFillTx/>
                  <a:latin typeface="Arial"/>
                  <a:cs typeface="+mn-cs"/>
                </a:rPr>
                <a:t>SAP Upgrade Services</a:t>
              </a:r>
              <a:endParaRPr kumimoji="0" lang="en-US" sz="1200" b="1" i="0" u="none" strike="noStrike" kern="1200" cap="none" spc="0" normalizeH="0" baseline="0" noProof="0" dirty="0">
                <a:ln>
                  <a:noFill/>
                </a:ln>
                <a:solidFill>
                  <a:prstClr val="white"/>
                </a:solidFill>
                <a:effectLst/>
                <a:uLnTx/>
                <a:uFillTx/>
                <a:latin typeface="Arial"/>
                <a:cs typeface="+mn-cs"/>
              </a:endParaRPr>
            </a:p>
          </p:txBody>
        </p:sp>
        <p:grpSp>
          <p:nvGrpSpPr>
            <p:cNvPr id="111" name="Group 29">
              <a:extLst>
                <a:ext uri="{FF2B5EF4-FFF2-40B4-BE49-F238E27FC236}">
                  <a16:creationId xmlns:a16="http://schemas.microsoft.com/office/drawing/2014/main" id="{2F59B11A-EF00-4981-B392-985BF9090451}"/>
                </a:ext>
              </a:extLst>
            </p:cNvPr>
            <p:cNvGrpSpPr/>
            <p:nvPr/>
          </p:nvGrpSpPr>
          <p:grpSpPr>
            <a:xfrm>
              <a:off x="2874375" y="5342200"/>
              <a:ext cx="393752" cy="363686"/>
              <a:chOff x="2135832" y="5909115"/>
              <a:chExt cx="393752" cy="363686"/>
            </a:xfrm>
          </p:grpSpPr>
          <p:sp>
            <p:nvSpPr>
              <p:cNvPr id="175" name="Oval 174">
                <a:extLst>
                  <a:ext uri="{FF2B5EF4-FFF2-40B4-BE49-F238E27FC236}">
                    <a16:creationId xmlns:a16="http://schemas.microsoft.com/office/drawing/2014/main" id="{AD3F3597-88CA-4883-8394-5DB7684B3648}"/>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6" name="Oval 175">
                <a:extLst>
                  <a:ext uri="{FF2B5EF4-FFF2-40B4-BE49-F238E27FC236}">
                    <a16:creationId xmlns:a16="http://schemas.microsoft.com/office/drawing/2014/main" id="{280037FC-C9BF-4623-BAA4-F8237E9EEDCD}"/>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7" name="Freeform 32">
                <a:extLst>
                  <a:ext uri="{FF2B5EF4-FFF2-40B4-BE49-F238E27FC236}">
                    <a16:creationId xmlns:a16="http://schemas.microsoft.com/office/drawing/2014/main" id="{57B645A0-5F7C-4077-BAEC-EAA0D1130A2E}"/>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8" name="Oval 177">
                <a:extLst>
                  <a:ext uri="{FF2B5EF4-FFF2-40B4-BE49-F238E27FC236}">
                    <a16:creationId xmlns:a16="http://schemas.microsoft.com/office/drawing/2014/main" id="{D320FA0D-1E0A-494E-9860-9E1B82E38BE0}"/>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9" name="Oval 178">
                <a:extLst>
                  <a:ext uri="{FF2B5EF4-FFF2-40B4-BE49-F238E27FC236}">
                    <a16:creationId xmlns:a16="http://schemas.microsoft.com/office/drawing/2014/main" id="{5353F8E4-BCB1-4145-9BBC-D07FFEB4BDE3}"/>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80" name="Freeform 35">
                <a:extLst>
                  <a:ext uri="{FF2B5EF4-FFF2-40B4-BE49-F238E27FC236}">
                    <a16:creationId xmlns:a16="http://schemas.microsoft.com/office/drawing/2014/main" id="{8C5EC138-1459-40AB-9E4B-D71FBCB08358}"/>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12" name="Rounded Rectangle 6">
              <a:extLst>
                <a:ext uri="{FF2B5EF4-FFF2-40B4-BE49-F238E27FC236}">
                  <a16:creationId xmlns:a16="http://schemas.microsoft.com/office/drawing/2014/main" id="{48BAB854-C23C-4DF9-9EA5-2E505841D262}"/>
                </a:ext>
              </a:extLst>
            </p:cNvPr>
            <p:cNvSpPr>
              <a:spLocks/>
            </p:cNvSpPr>
            <p:nvPr/>
          </p:nvSpPr>
          <p:spPr>
            <a:xfrm>
              <a:off x="3118593" y="4751226"/>
              <a:ext cx="7081863" cy="457200"/>
            </a:xfrm>
            <a:prstGeom prst="roundRect">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ea typeface="+mn-ea"/>
                  <a:cs typeface="+mn-cs"/>
                </a:rPr>
                <a:t>Documentation, Training/Help Manuals, Role Based Training for all types of users</a:t>
              </a:r>
              <a:endParaRPr kumimoji="0" lang="en-US" altLang="ja-JP" sz="12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113" name="Rounded Rectangle 13">
              <a:extLst>
                <a:ext uri="{FF2B5EF4-FFF2-40B4-BE49-F238E27FC236}">
                  <a16:creationId xmlns:a16="http://schemas.microsoft.com/office/drawing/2014/main" id="{DFE11A88-BD4E-48EE-BFDC-C29F4CB9BFF5}"/>
                </a:ext>
              </a:extLst>
            </p:cNvPr>
            <p:cNvSpPr>
              <a:spLocks/>
            </p:cNvSpPr>
            <p:nvPr/>
          </p:nvSpPr>
          <p:spPr>
            <a:xfrm>
              <a:off x="1436611" y="4751226"/>
              <a:ext cx="1610010" cy="4572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a:ln>
                    <a:noFill/>
                  </a:ln>
                  <a:solidFill>
                    <a:prstClr val="white"/>
                  </a:solidFill>
                  <a:effectLst/>
                  <a:uLnTx/>
                  <a:uFillTx/>
                  <a:latin typeface="Arial"/>
                  <a:cs typeface="+mn-cs"/>
                </a:rPr>
                <a:t>SAP Training Services</a:t>
              </a:r>
              <a:endParaRPr kumimoji="0" lang="en-US" sz="1200" b="1" i="0" u="none" strike="noStrike" kern="1200" cap="none" spc="0" normalizeH="0" baseline="0" noProof="0" dirty="0">
                <a:ln>
                  <a:noFill/>
                </a:ln>
                <a:solidFill>
                  <a:prstClr val="white"/>
                </a:solidFill>
                <a:effectLst/>
                <a:uLnTx/>
                <a:uFillTx/>
                <a:latin typeface="Arial"/>
                <a:cs typeface="+mn-cs"/>
              </a:endParaRPr>
            </a:p>
          </p:txBody>
        </p:sp>
        <p:grpSp>
          <p:nvGrpSpPr>
            <p:cNvPr id="114" name="Group 36">
              <a:extLst>
                <a:ext uri="{FF2B5EF4-FFF2-40B4-BE49-F238E27FC236}">
                  <a16:creationId xmlns:a16="http://schemas.microsoft.com/office/drawing/2014/main" id="{9B13434C-0E89-49EE-BD5D-2E3B169DC8D9}"/>
                </a:ext>
              </a:extLst>
            </p:cNvPr>
            <p:cNvGrpSpPr/>
            <p:nvPr/>
          </p:nvGrpSpPr>
          <p:grpSpPr>
            <a:xfrm>
              <a:off x="2876647" y="4797983"/>
              <a:ext cx="393752" cy="363686"/>
              <a:chOff x="2135832" y="5909115"/>
              <a:chExt cx="393752" cy="363686"/>
            </a:xfrm>
          </p:grpSpPr>
          <p:sp>
            <p:nvSpPr>
              <p:cNvPr id="169" name="Oval 168">
                <a:extLst>
                  <a:ext uri="{FF2B5EF4-FFF2-40B4-BE49-F238E27FC236}">
                    <a16:creationId xmlns:a16="http://schemas.microsoft.com/office/drawing/2014/main" id="{89877A9D-2045-4DC9-ABED-F3D161DC5F86}"/>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0" name="Oval 169">
                <a:extLst>
                  <a:ext uri="{FF2B5EF4-FFF2-40B4-BE49-F238E27FC236}">
                    <a16:creationId xmlns:a16="http://schemas.microsoft.com/office/drawing/2014/main" id="{FFA7A57E-F580-4703-A521-D42AAB8232E7}"/>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1" name="Freeform 39">
                <a:extLst>
                  <a:ext uri="{FF2B5EF4-FFF2-40B4-BE49-F238E27FC236}">
                    <a16:creationId xmlns:a16="http://schemas.microsoft.com/office/drawing/2014/main" id="{E6EDD81C-6FB6-4991-90A4-13A348C6B44C}"/>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2" name="Oval 171">
                <a:extLst>
                  <a:ext uri="{FF2B5EF4-FFF2-40B4-BE49-F238E27FC236}">
                    <a16:creationId xmlns:a16="http://schemas.microsoft.com/office/drawing/2014/main" id="{6F8ECC6E-EB56-46EF-BC77-EC2B6290650D}"/>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3" name="Oval 172">
                <a:extLst>
                  <a:ext uri="{FF2B5EF4-FFF2-40B4-BE49-F238E27FC236}">
                    <a16:creationId xmlns:a16="http://schemas.microsoft.com/office/drawing/2014/main" id="{4A36AFDA-187E-44C6-821E-312F5E192FDD}"/>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74" name="Freeform 42">
                <a:extLst>
                  <a:ext uri="{FF2B5EF4-FFF2-40B4-BE49-F238E27FC236}">
                    <a16:creationId xmlns:a16="http://schemas.microsoft.com/office/drawing/2014/main" id="{DA515005-81BA-4346-A724-9F8246296891}"/>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15" name="Rounded Rectangle 20">
              <a:extLst>
                <a:ext uri="{FF2B5EF4-FFF2-40B4-BE49-F238E27FC236}">
                  <a16:creationId xmlns:a16="http://schemas.microsoft.com/office/drawing/2014/main" id="{AEF3683D-11C1-4FC4-B9E9-C5BD051F1F2D}"/>
                </a:ext>
              </a:extLst>
            </p:cNvPr>
            <p:cNvSpPr>
              <a:spLocks/>
            </p:cNvSpPr>
            <p:nvPr/>
          </p:nvSpPr>
          <p:spPr>
            <a:xfrm>
              <a:off x="3118593" y="3996697"/>
              <a:ext cx="7081863" cy="667512"/>
            </a:xfrm>
            <a:prstGeom prst="roundRect">
              <a:avLst>
                <a:gd name="adj" fmla="val 11687"/>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ea typeface="+mn-ea"/>
                  <a:cs typeface="+mn-cs"/>
                </a:rPr>
                <a:t>Provides access to a spectrum of application outsourcing skills including development, test and maintenance resources as well as business analysts, transition managers and project managers sourced via a combination of Onsite and Offshore resources</a:t>
              </a:r>
              <a:endParaRPr kumimoji="0" lang="en-US" sz="12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116" name="Rounded Rectangle 21">
              <a:extLst>
                <a:ext uri="{FF2B5EF4-FFF2-40B4-BE49-F238E27FC236}">
                  <a16:creationId xmlns:a16="http://schemas.microsoft.com/office/drawing/2014/main" id="{741A1AB5-E0D8-4FA1-8B17-A898581C99BB}"/>
                </a:ext>
              </a:extLst>
            </p:cNvPr>
            <p:cNvSpPr>
              <a:spLocks/>
            </p:cNvSpPr>
            <p:nvPr/>
          </p:nvSpPr>
          <p:spPr>
            <a:xfrm>
              <a:off x="1436611" y="3996697"/>
              <a:ext cx="1610010" cy="66751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a:ln>
                    <a:noFill/>
                  </a:ln>
                  <a:solidFill>
                    <a:prstClr val="white"/>
                  </a:solidFill>
                  <a:effectLst/>
                  <a:uLnTx/>
                  <a:uFillTx/>
                  <a:latin typeface="Arial"/>
                  <a:cs typeface="+mn-cs"/>
                </a:rPr>
                <a:t>SAP Skills on Demand</a:t>
              </a:r>
              <a:endParaRPr kumimoji="0" lang="en-US" sz="1200" b="1" i="0" u="none" strike="noStrike" kern="1200" cap="none" spc="0" normalizeH="0" baseline="0" noProof="0" dirty="0">
                <a:ln>
                  <a:noFill/>
                </a:ln>
                <a:solidFill>
                  <a:prstClr val="white"/>
                </a:solidFill>
                <a:effectLst/>
                <a:uLnTx/>
                <a:uFillTx/>
                <a:latin typeface="Arial"/>
                <a:cs typeface="+mn-cs"/>
              </a:endParaRPr>
            </a:p>
          </p:txBody>
        </p:sp>
        <p:grpSp>
          <p:nvGrpSpPr>
            <p:cNvPr id="117" name="Group 43">
              <a:extLst>
                <a:ext uri="{FF2B5EF4-FFF2-40B4-BE49-F238E27FC236}">
                  <a16:creationId xmlns:a16="http://schemas.microsoft.com/office/drawing/2014/main" id="{44C315F5-F717-4098-8245-AEA88ED4C0F4}"/>
                </a:ext>
              </a:extLst>
            </p:cNvPr>
            <p:cNvGrpSpPr/>
            <p:nvPr/>
          </p:nvGrpSpPr>
          <p:grpSpPr>
            <a:xfrm>
              <a:off x="2888023" y="4148610"/>
              <a:ext cx="393752" cy="363686"/>
              <a:chOff x="2135832" y="5909115"/>
              <a:chExt cx="393752" cy="363686"/>
            </a:xfrm>
          </p:grpSpPr>
          <p:sp>
            <p:nvSpPr>
              <p:cNvPr id="163" name="Oval 162">
                <a:extLst>
                  <a:ext uri="{FF2B5EF4-FFF2-40B4-BE49-F238E27FC236}">
                    <a16:creationId xmlns:a16="http://schemas.microsoft.com/office/drawing/2014/main" id="{CF2881FA-5E36-4A25-A4E3-7E4423F0012A}"/>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4" name="Oval 163">
                <a:extLst>
                  <a:ext uri="{FF2B5EF4-FFF2-40B4-BE49-F238E27FC236}">
                    <a16:creationId xmlns:a16="http://schemas.microsoft.com/office/drawing/2014/main" id="{A06DAA7A-CD78-4F4C-BF4D-26055789C94D}"/>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5" name="Freeform 46">
                <a:extLst>
                  <a:ext uri="{FF2B5EF4-FFF2-40B4-BE49-F238E27FC236}">
                    <a16:creationId xmlns:a16="http://schemas.microsoft.com/office/drawing/2014/main" id="{56A85237-1BFC-435E-B84C-EBD069F372DB}"/>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6" name="Oval 165">
                <a:extLst>
                  <a:ext uri="{FF2B5EF4-FFF2-40B4-BE49-F238E27FC236}">
                    <a16:creationId xmlns:a16="http://schemas.microsoft.com/office/drawing/2014/main" id="{72BE27B6-699D-4A38-9912-24601E785BDD}"/>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7" name="Oval 166">
                <a:extLst>
                  <a:ext uri="{FF2B5EF4-FFF2-40B4-BE49-F238E27FC236}">
                    <a16:creationId xmlns:a16="http://schemas.microsoft.com/office/drawing/2014/main" id="{89ADC120-6D9E-45B7-968A-D5E0EAF65517}"/>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8" name="Freeform 49">
                <a:extLst>
                  <a:ext uri="{FF2B5EF4-FFF2-40B4-BE49-F238E27FC236}">
                    <a16:creationId xmlns:a16="http://schemas.microsoft.com/office/drawing/2014/main" id="{1D4EDDC3-5A75-4D0B-83AD-99CED540E10C}"/>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18" name="Rounded Rectangle 5">
              <a:extLst>
                <a:ext uri="{FF2B5EF4-FFF2-40B4-BE49-F238E27FC236}">
                  <a16:creationId xmlns:a16="http://schemas.microsoft.com/office/drawing/2014/main" id="{A4D50542-24BB-47AB-BFBF-CC9CB4200A5E}"/>
                </a:ext>
              </a:extLst>
            </p:cNvPr>
            <p:cNvSpPr>
              <a:spLocks/>
            </p:cNvSpPr>
            <p:nvPr/>
          </p:nvSpPr>
          <p:spPr>
            <a:xfrm>
              <a:off x="3118593" y="3452480"/>
              <a:ext cx="7081863" cy="457200"/>
            </a:xfrm>
            <a:prstGeom prst="roundRect">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ea typeface="+mn-ea"/>
                  <a:cs typeface="+mn-cs"/>
                </a:rPr>
                <a:t>Transport Management, User Authorization, Profile Generation</a:t>
              </a:r>
              <a:endParaRPr kumimoji="0" lang="en-US" sz="12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119" name="Rounded Rectangle 12">
              <a:extLst>
                <a:ext uri="{FF2B5EF4-FFF2-40B4-BE49-F238E27FC236}">
                  <a16:creationId xmlns:a16="http://schemas.microsoft.com/office/drawing/2014/main" id="{ECE0506C-535C-44E5-8D04-776AFF49EF79}"/>
                </a:ext>
              </a:extLst>
            </p:cNvPr>
            <p:cNvSpPr>
              <a:spLocks/>
            </p:cNvSpPr>
            <p:nvPr/>
          </p:nvSpPr>
          <p:spPr>
            <a:xfrm>
              <a:off x="1436611" y="3452480"/>
              <a:ext cx="1610010" cy="4572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a:ln>
                    <a:noFill/>
                  </a:ln>
                  <a:solidFill>
                    <a:prstClr val="white"/>
                  </a:solidFill>
                  <a:effectLst/>
                  <a:uLnTx/>
                  <a:uFillTx/>
                  <a:latin typeface="Arial"/>
                  <a:cs typeface="+mn-cs"/>
                </a:rPr>
                <a:t>SAP System Management</a:t>
              </a:r>
              <a:endParaRPr kumimoji="0" lang="en-US" sz="1200" b="1" i="0" u="none" strike="noStrike" kern="1200" cap="none" spc="0" normalizeH="0" baseline="0" noProof="0" dirty="0">
                <a:ln>
                  <a:noFill/>
                </a:ln>
                <a:solidFill>
                  <a:prstClr val="white"/>
                </a:solidFill>
                <a:effectLst/>
                <a:uLnTx/>
                <a:uFillTx/>
                <a:latin typeface="Arial"/>
                <a:cs typeface="+mn-cs"/>
              </a:endParaRPr>
            </a:p>
          </p:txBody>
        </p:sp>
        <p:grpSp>
          <p:nvGrpSpPr>
            <p:cNvPr id="120" name="Group 50">
              <a:extLst>
                <a:ext uri="{FF2B5EF4-FFF2-40B4-BE49-F238E27FC236}">
                  <a16:creationId xmlns:a16="http://schemas.microsoft.com/office/drawing/2014/main" id="{9451948E-157F-4764-A188-662868BA3AA9}"/>
                </a:ext>
              </a:extLst>
            </p:cNvPr>
            <p:cNvGrpSpPr/>
            <p:nvPr/>
          </p:nvGrpSpPr>
          <p:grpSpPr>
            <a:xfrm>
              <a:off x="2876647" y="3499237"/>
              <a:ext cx="393752" cy="363686"/>
              <a:chOff x="2135832" y="5909115"/>
              <a:chExt cx="393752" cy="363686"/>
            </a:xfrm>
          </p:grpSpPr>
          <p:sp>
            <p:nvSpPr>
              <p:cNvPr id="157" name="Oval 156">
                <a:extLst>
                  <a:ext uri="{FF2B5EF4-FFF2-40B4-BE49-F238E27FC236}">
                    <a16:creationId xmlns:a16="http://schemas.microsoft.com/office/drawing/2014/main" id="{44F0BA0B-0C58-43BE-9C56-251E78064DF1}"/>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8" name="Oval 157">
                <a:extLst>
                  <a:ext uri="{FF2B5EF4-FFF2-40B4-BE49-F238E27FC236}">
                    <a16:creationId xmlns:a16="http://schemas.microsoft.com/office/drawing/2014/main" id="{D419EB81-C9F9-45BC-AFF3-7D62D2ADDB0A}"/>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9" name="Freeform 53">
                <a:extLst>
                  <a:ext uri="{FF2B5EF4-FFF2-40B4-BE49-F238E27FC236}">
                    <a16:creationId xmlns:a16="http://schemas.microsoft.com/office/drawing/2014/main" id="{4F306731-D53F-469A-AE98-97C2304D6A85}"/>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0" name="Oval 159">
                <a:extLst>
                  <a:ext uri="{FF2B5EF4-FFF2-40B4-BE49-F238E27FC236}">
                    <a16:creationId xmlns:a16="http://schemas.microsoft.com/office/drawing/2014/main" id="{02EBE67B-5CCD-43DC-B854-BBBC83265F24}"/>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1" name="Oval 160">
                <a:extLst>
                  <a:ext uri="{FF2B5EF4-FFF2-40B4-BE49-F238E27FC236}">
                    <a16:creationId xmlns:a16="http://schemas.microsoft.com/office/drawing/2014/main" id="{43B2894F-4732-4C40-9C91-3A3018D4E66F}"/>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62" name="Freeform 56">
                <a:extLst>
                  <a:ext uri="{FF2B5EF4-FFF2-40B4-BE49-F238E27FC236}">
                    <a16:creationId xmlns:a16="http://schemas.microsoft.com/office/drawing/2014/main" id="{75361679-1BE9-48F1-B3D6-FD756FA260CB}"/>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21" name="Rounded Rectangle 4">
              <a:extLst>
                <a:ext uri="{FF2B5EF4-FFF2-40B4-BE49-F238E27FC236}">
                  <a16:creationId xmlns:a16="http://schemas.microsoft.com/office/drawing/2014/main" id="{08241176-4137-4D48-8AF0-D92831B228A7}"/>
                </a:ext>
              </a:extLst>
            </p:cNvPr>
            <p:cNvSpPr>
              <a:spLocks/>
            </p:cNvSpPr>
            <p:nvPr/>
          </p:nvSpPr>
          <p:spPr>
            <a:xfrm>
              <a:off x="3118593" y="2697951"/>
              <a:ext cx="7081863" cy="667512"/>
            </a:xfrm>
            <a:prstGeom prst="roundRect">
              <a:avLst>
                <a:gd name="adj" fmla="val 12096"/>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dirty="0">
                  <a:ln>
                    <a:noFill/>
                  </a:ln>
                  <a:solidFill>
                    <a:srgbClr val="998C85">
                      <a:lumMod val="50000"/>
                    </a:srgbClr>
                  </a:solidFill>
                  <a:effectLst/>
                  <a:uLnTx/>
                  <a:uFillTx/>
                  <a:latin typeface="Arial"/>
                  <a:ea typeface="+mn-ea"/>
                  <a:cs typeface="+mn-cs"/>
                </a:rPr>
                <a:t>Delivers functional and performance testing to help reduce ongoing running costs and improve the ongoing reliability of applications</a:t>
              </a:r>
              <a:endParaRPr kumimoji="0" lang="en-US" altLang="ja-JP" sz="12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122" name="Rounded Rectangle 11">
              <a:extLst>
                <a:ext uri="{FF2B5EF4-FFF2-40B4-BE49-F238E27FC236}">
                  <a16:creationId xmlns:a16="http://schemas.microsoft.com/office/drawing/2014/main" id="{0AAC56F1-8CDB-47D8-8A63-A8EC2CF7A498}"/>
                </a:ext>
              </a:extLst>
            </p:cNvPr>
            <p:cNvSpPr>
              <a:spLocks/>
            </p:cNvSpPr>
            <p:nvPr/>
          </p:nvSpPr>
          <p:spPr>
            <a:xfrm>
              <a:off x="1436611" y="2697951"/>
              <a:ext cx="1610010" cy="66751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Arial"/>
                  <a:cs typeface="+mn-cs"/>
                </a:rPr>
                <a:t>SAP Testing Services</a:t>
              </a:r>
            </a:p>
          </p:txBody>
        </p:sp>
        <p:grpSp>
          <p:nvGrpSpPr>
            <p:cNvPr id="123" name="Group 57">
              <a:extLst>
                <a:ext uri="{FF2B5EF4-FFF2-40B4-BE49-F238E27FC236}">
                  <a16:creationId xmlns:a16="http://schemas.microsoft.com/office/drawing/2014/main" id="{9BE99E68-8FC0-4484-83F9-A324C8812D90}"/>
                </a:ext>
              </a:extLst>
            </p:cNvPr>
            <p:cNvGrpSpPr/>
            <p:nvPr/>
          </p:nvGrpSpPr>
          <p:grpSpPr>
            <a:xfrm>
              <a:off x="2876647" y="2849864"/>
              <a:ext cx="393752" cy="363686"/>
              <a:chOff x="2135832" y="5909115"/>
              <a:chExt cx="393752" cy="363686"/>
            </a:xfrm>
          </p:grpSpPr>
          <p:sp>
            <p:nvSpPr>
              <p:cNvPr id="151" name="Oval 150">
                <a:extLst>
                  <a:ext uri="{FF2B5EF4-FFF2-40B4-BE49-F238E27FC236}">
                    <a16:creationId xmlns:a16="http://schemas.microsoft.com/office/drawing/2014/main" id="{A74136C1-DF18-4893-929A-DC5011803655}"/>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2" name="Oval 151">
                <a:extLst>
                  <a:ext uri="{FF2B5EF4-FFF2-40B4-BE49-F238E27FC236}">
                    <a16:creationId xmlns:a16="http://schemas.microsoft.com/office/drawing/2014/main" id="{BBE8BA5A-6A36-4CE1-87B2-1FF8FB42DE70}"/>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3" name="Freeform 60">
                <a:extLst>
                  <a:ext uri="{FF2B5EF4-FFF2-40B4-BE49-F238E27FC236}">
                    <a16:creationId xmlns:a16="http://schemas.microsoft.com/office/drawing/2014/main" id="{2A438CB1-CD31-476A-85D2-FD91E688C06F}"/>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4" name="Oval 153">
                <a:extLst>
                  <a:ext uri="{FF2B5EF4-FFF2-40B4-BE49-F238E27FC236}">
                    <a16:creationId xmlns:a16="http://schemas.microsoft.com/office/drawing/2014/main" id="{089771B1-7FE8-44ED-8DA5-4B5C1FD46F2E}"/>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5" name="Oval 154">
                <a:extLst>
                  <a:ext uri="{FF2B5EF4-FFF2-40B4-BE49-F238E27FC236}">
                    <a16:creationId xmlns:a16="http://schemas.microsoft.com/office/drawing/2014/main" id="{B1E8D9A4-74CC-4F02-B70A-8B10022C0CC7}"/>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6" name="Freeform 63">
                <a:extLst>
                  <a:ext uri="{FF2B5EF4-FFF2-40B4-BE49-F238E27FC236}">
                    <a16:creationId xmlns:a16="http://schemas.microsoft.com/office/drawing/2014/main" id="{4A056EAE-7598-4242-81B7-9C12B4C1E18D}"/>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24" name="Rounded Rectangle 3">
              <a:extLst>
                <a:ext uri="{FF2B5EF4-FFF2-40B4-BE49-F238E27FC236}">
                  <a16:creationId xmlns:a16="http://schemas.microsoft.com/office/drawing/2014/main" id="{A6120DA2-430A-480F-920C-C5231CB93063}"/>
                </a:ext>
              </a:extLst>
            </p:cNvPr>
            <p:cNvSpPr>
              <a:spLocks/>
            </p:cNvSpPr>
            <p:nvPr/>
          </p:nvSpPr>
          <p:spPr>
            <a:xfrm>
              <a:off x="3118593" y="2153734"/>
              <a:ext cx="7081863" cy="457200"/>
            </a:xfrm>
            <a:prstGeom prst="roundRect">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altLang="ja-JP" sz="1200" b="0" i="0" u="none" strike="noStrike" kern="0" cap="none" spc="0" normalizeH="0" baseline="0" noProof="0" dirty="0">
                  <a:ln>
                    <a:noFill/>
                  </a:ln>
                  <a:solidFill>
                    <a:srgbClr val="998C85">
                      <a:lumMod val="50000"/>
                    </a:srgbClr>
                  </a:solidFill>
                  <a:effectLst/>
                  <a:uLnTx/>
                  <a:uFillTx/>
                  <a:latin typeface="Arial"/>
                  <a:ea typeface="+mn-ea"/>
                  <a:cs typeface="+mn-cs"/>
                </a:rPr>
                <a:t>Castaliaz takes full responsibility for customer’s SAP applications, infrastructure and service processes at a scalable cost</a:t>
              </a:r>
            </a:p>
          </p:txBody>
        </p:sp>
        <p:sp>
          <p:nvSpPr>
            <p:cNvPr id="125" name="Rounded Rectangle 10">
              <a:extLst>
                <a:ext uri="{FF2B5EF4-FFF2-40B4-BE49-F238E27FC236}">
                  <a16:creationId xmlns:a16="http://schemas.microsoft.com/office/drawing/2014/main" id="{C7071087-D881-4546-880E-C43C81577CF1}"/>
                </a:ext>
              </a:extLst>
            </p:cNvPr>
            <p:cNvSpPr>
              <a:spLocks/>
            </p:cNvSpPr>
            <p:nvPr/>
          </p:nvSpPr>
          <p:spPr>
            <a:xfrm>
              <a:off x="1436611" y="2153734"/>
              <a:ext cx="1610010" cy="4572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Arial"/>
                  <a:cs typeface="+mn-cs"/>
                </a:rPr>
                <a:t>SAP Run</a:t>
              </a:r>
            </a:p>
          </p:txBody>
        </p:sp>
        <p:grpSp>
          <p:nvGrpSpPr>
            <p:cNvPr id="126" name="Group 64">
              <a:extLst>
                <a:ext uri="{FF2B5EF4-FFF2-40B4-BE49-F238E27FC236}">
                  <a16:creationId xmlns:a16="http://schemas.microsoft.com/office/drawing/2014/main" id="{45DA3C27-61A9-4C2D-8C56-BDFB962999F1}"/>
                </a:ext>
              </a:extLst>
            </p:cNvPr>
            <p:cNvGrpSpPr/>
            <p:nvPr/>
          </p:nvGrpSpPr>
          <p:grpSpPr>
            <a:xfrm>
              <a:off x="2876647" y="2200491"/>
              <a:ext cx="393752" cy="363686"/>
              <a:chOff x="2135832" y="5909115"/>
              <a:chExt cx="393752" cy="363686"/>
            </a:xfrm>
          </p:grpSpPr>
          <p:sp>
            <p:nvSpPr>
              <p:cNvPr id="145" name="Oval 144">
                <a:extLst>
                  <a:ext uri="{FF2B5EF4-FFF2-40B4-BE49-F238E27FC236}">
                    <a16:creationId xmlns:a16="http://schemas.microsoft.com/office/drawing/2014/main" id="{E9B9BADE-8720-46CA-8D05-909F959A4345}"/>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6" name="Oval 145">
                <a:extLst>
                  <a:ext uri="{FF2B5EF4-FFF2-40B4-BE49-F238E27FC236}">
                    <a16:creationId xmlns:a16="http://schemas.microsoft.com/office/drawing/2014/main" id="{1A5A605F-FE13-43EE-AD6A-E9AB14A99487}"/>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7" name="Freeform 67">
                <a:extLst>
                  <a:ext uri="{FF2B5EF4-FFF2-40B4-BE49-F238E27FC236}">
                    <a16:creationId xmlns:a16="http://schemas.microsoft.com/office/drawing/2014/main" id="{5FD7FC1E-D32C-40F6-A423-58132F04AA65}"/>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8" name="Oval 147">
                <a:extLst>
                  <a:ext uri="{FF2B5EF4-FFF2-40B4-BE49-F238E27FC236}">
                    <a16:creationId xmlns:a16="http://schemas.microsoft.com/office/drawing/2014/main" id="{7C6BE9BE-5428-4F14-8308-C6853D9F8B2F}"/>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9" name="Oval 148">
                <a:extLst>
                  <a:ext uri="{FF2B5EF4-FFF2-40B4-BE49-F238E27FC236}">
                    <a16:creationId xmlns:a16="http://schemas.microsoft.com/office/drawing/2014/main" id="{677AE2D3-2DEF-4A22-80FB-147E2D8DA6D4}"/>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50" name="Freeform 70">
                <a:extLst>
                  <a:ext uri="{FF2B5EF4-FFF2-40B4-BE49-F238E27FC236}">
                    <a16:creationId xmlns:a16="http://schemas.microsoft.com/office/drawing/2014/main" id="{D416254F-E781-46B9-B701-BEFBDB8A76EF}"/>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27" name="Rounded Rectangle 8">
              <a:extLst>
                <a:ext uri="{FF2B5EF4-FFF2-40B4-BE49-F238E27FC236}">
                  <a16:creationId xmlns:a16="http://schemas.microsoft.com/office/drawing/2014/main" id="{6FBCE2BC-D414-4313-A494-324694A29562}"/>
                </a:ext>
              </a:extLst>
            </p:cNvPr>
            <p:cNvSpPr>
              <a:spLocks/>
            </p:cNvSpPr>
            <p:nvPr/>
          </p:nvSpPr>
          <p:spPr>
            <a:xfrm>
              <a:off x="3118593" y="1399085"/>
              <a:ext cx="7081863" cy="667632"/>
            </a:xfrm>
            <a:prstGeom prst="roundRect">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dirty="0">
                  <a:ln>
                    <a:noFill/>
                  </a:ln>
                  <a:solidFill>
                    <a:srgbClr val="998C85">
                      <a:lumMod val="50000"/>
                    </a:srgbClr>
                  </a:solidFill>
                  <a:effectLst/>
                  <a:uLnTx/>
                  <a:uFillTx/>
                  <a:latin typeface="Arial"/>
                  <a:ea typeface="+mn-ea"/>
                  <a:cs typeface="+mn-cs"/>
                </a:rPr>
                <a:t>This is primarily the SLA-based support and maintenance of SAP applications. It covers the entire spectrum of Corrective maintenance (break/Fix), Preventive maintenance, Adaptive maintenance (enhancements)</a:t>
              </a:r>
            </a:p>
          </p:txBody>
        </p:sp>
        <p:sp>
          <p:nvSpPr>
            <p:cNvPr id="128" name="Rounded Rectangle 9">
              <a:extLst>
                <a:ext uri="{FF2B5EF4-FFF2-40B4-BE49-F238E27FC236}">
                  <a16:creationId xmlns:a16="http://schemas.microsoft.com/office/drawing/2014/main" id="{0BDF7CBE-A775-41CF-8AFF-F3DB9337DDF9}"/>
                </a:ext>
              </a:extLst>
            </p:cNvPr>
            <p:cNvSpPr>
              <a:spLocks/>
            </p:cNvSpPr>
            <p:nvPr/>
          </p:nvSpPr>
          <p:spPr>
            <a:xfrm>
              <a:off x="1436611" y="1399085"/>
              <a:ext cx="1610010" cy="66763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Arial"/>
                  <a:cs typeface="+mn-cs"/>
                </a:rPr>
                <a:t>SAP Application Management</a:t>
              </a:r>
            </a:p>
          </p:txBody>
        </p:sp>
        <p:grpSp>
          <p:nvGrpSpPr>
            <p:cNvPr id="129" name="Group 71">
              <a:extLst>
                <a:ext uri="{FF2B5EF4-FFF2-40B4-BE49-F238E27FC236}">
                  <a16:creationId xmlns:a16="http://schemas.microsoft.com/office/drawing/2014/main" id="{CC1225F9-6A86-41F7-965C-1D5AE0403187}"/>
                </a:ext>
              </a:extLst>
            </p:cNvPr>
            <p:cNvGrpSpPr/>
            <p:nvPr/>
          </p:nvGrpSpPr>
          <p:grpSpPr>
            <a:xfrm>
              <a:off x="2876647" y="1551057"/>
              <a:ext cx="393752" cy="363686"/>
              <a:chOff x="2135832" y="5909115"/>
              <a:chExt cx="393752" cy="363686"/>
            </a:xfrm>
          </p:grpSpPr>
          <p:sp>
            <p:nvSpPr>
              <p:cNvPr id="139" name="Oval 138">
                <a:extLst>
                  <a:ext uri="{FF2B5EF4-FFF2-40B4-BE49-F238E27FC236}">
                    <a16:creationId xmlns:a16="http://schemas.microsoft.com/office/drawing/2014/main" id="{16D7C1DB-48E0-4CA3-9947-ECFFF0E0826F}"/>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0" name="Oval 139">
                <a:extLst>
                  <a:ext uri="{FF2B5EF4-FFF2-40B4-BE49-F238E27FC236}">
                    <a16:creationId xmlns:a16="http://schemas.microsoft.com/office/drawing/2014/main" id="{0B271DA4-DFE7-4216-88A3-66E5D92E12D9}"/>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1" name="Freeform 74">
                <a:extLst>
                  <a:ext uri="{FF2B5EF4-FFF2-40B4-BE49-F238E27FC236}">
                    <a16:creationId xmlns:a16="http://schemas.microsoft.com/office/drawing/2014/main" id="{99758D89-1D1A-4704-B7BE-0BA46B95E7F1}"/>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2" name="Oval 141">
                <a:extLst>
                  <a:ext uri="{FF2B5EF4-FFF2-40B4-BE49-F238E27FC236}">
                    <a16:creationId xmlns:a16="http://schemas.microsoft.com/office/drawing/2014/main" id="{D08C803A-6570-45CA-A560-E9A58815CE67}"/>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3" name="Oval 142">
                <a:extLst>
                  <a:ext uri="{FF2B5EF4-FFF2-40B4-BE49-F238E27FC236}">
                    <a16:creationId xmlns:a16="http://schemas.microsoft.com/office/drawing/2014/main" id="{8A269DA6-A44A-4D42-963B-96A3B89937BC}"/>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44" name="Freeform 77">
                <a:extLst>
                  <a:ext uri="{FF2B5EF4-FFF2-40B4-BE49-F238E27FC236}">
                    <a16:creationId xmlns:a16="http://schemas.microsoft.com/office/drawing/2014/main" id="{8D402E9F-1F77-4C9A-A556-60D1FA05C874}"/>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sp>
          <p:nvSpPr>
            <p:cNvPr id="130" name="Rounded Rectangle 17">
              <a:extLst>
                <a:ext uri="{FF2B5EF4-FFF2-40B4-BE49-F238E27FC236}">
                  <a16:creationId xmlns:a16="http://schemas.microsoft.com/office/drawing/2014/main" id="{4CD18877-C499-4A03-B602-7FD05E7FE3DD}"/>
                </a:ext>
              </a:extLst>
            </p:cNvPr>
            <p:cNvSpPr>
              <a:spLocks/>
            </p:cNvSpPr>
            <p:nvPr/>
          </p:nvSpPr>
          <p:spPr>
            <a:xfrm>
              <a:off x="3118593" y="5839660"/>
              <a:ext cx="7081863" cy="457200"/>
            </a:xfrm>
            <a:prstGeom prst="roundRect">
              <a:avLst/>
            </a:prstGeom>
            <a:solidFill>
              <a:srgbClr val="F9F9F9"/>
            </a:solidFill>
            <a:ln w="9525" cap="flat" cmpd="sng" algn="ctr">
              <a:solidFill>
                <a:srgbClr val="998C85"/>
              </a:solidFill>
              <a:prstDash val="solid"/>
            </a:ln>
            <a:effectLst/>
          </p:spPr>
          <p:txBody>
            <a:bodyPr lIns="182880" tIns="45720" rIns="45720" bIns="45720" rtlCol="0" anchor="ctr" anchorCtr="0"/>
            <a:lstStyle/>
            <a:p>
              <a:pPr marL="225425" marR="0" lvl="1"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ea typeface="+mn-ea"/>
                  <a:cs typeface="+mn-cs"/>
                </a:rPr>
                <a:t>Template based Global rollouts</a:t>
              </a:r>
              <a:endParaRPr kumimoji="0" lang="en-US" sz="12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131" name="Rounded Rectangle 18">
              <a:extLst>
                <a:ext uri="{FF2B5EF4-FFF2-40B4-BE49-F238E27FC236}">
                  <a16:creationId xmlns:a16="http://schemas.microsoft.com/office/drawing/2014/main" id="{FD187B42-AF17-4FD6-9C91-6D8938E3199F}"/>
                </a:ext>
              </a:extLst>
            </p:cNvPr>
            <p:cNvSpPr>
              <a:spLocks/>
            </p:cNvSpPr>
            <p:nvPr/>
          </p:nvSpPr>
          <p:spPr>
            <a:xfrm>
              <a:off x="1436611" y="5839660"/>
              <a:ext cx="1610010" cy="457200"/>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a:ln>
                    <a:noFill/>
                  </a:ln>
                  <a:solidFill>
                    <a:prstClr val="white"/>
                  </a:solidFill>
                  <a:effectLst/>
                  <a:uLnTx/>
                  <a:uFillTx/>
                  <a:latin typeface="Arial"/>
                  <a:cs typeface="+mn-cs"/>
                </a:rPr>
                <a:t>SAP Rollout Services</a:t>
              </a:r>
              <a:endParaRPr kumimoji="0" lang="en-US" sz="1200" b="1" i="0" u="none" strike="noStrike" kern="1200" cap="none" spc="0" normalizeH="0" baseline="0" noProof="0" dirty="0">
                <a:ln>
                  <a:noFill/>
                </a:ln>
                <a:solidFill>
                  <a:prstClr val="white"/>
                </a:solidFill>
                <a:effectLst/>
                <a:uLnTx/>
                <a:uFillTx/>
                <a:latin typeface="Arial"/>
                <a:cs typeface="+mn-cs"/>
              </a:endParaRPr>
            </a:p>
          </p:txBody>
        </p:sp>
        <p:grpSp>
          <p:nvGrpSpPr>
            <p:cNvPr id="132" name="Group 85">
              <a:extLst>
                <a:ext uri="{FF2B5EF4-FFF2-40B4-BE49-F238E27FC236}">
                  <a16:creationId xmlns:a16="http://schemas.microsoft.com/office/drawing/2014/main" id="{04CD8070-EE0F-4A11-9E59-B2096E962AB4}"/>
                </a:ext>
              </a:extLst>
            </p:cNvPr>
            <p:cNvGrpSpPr/>
            <p:nvPr/>
          </p:nvGrpSpPr>
          <p:grpSpPr>
            <a:xfrm>
              <a:off x="2874375" y="5886417"/>
              <a:ext cx="393752" cy="363686"/>
              <a:chOff x="2135832" y="5909115"/>
              <a:chExt cx="393752" cy="363686"/>
            </a:xfrm>
          </p:grpSpPr>
          <p:sp>
            <p:nvSpPr>
              <p:cNvPr id="133" name="Oval 132">
                <a:extLst>
                  <a:ext uri="{FF2B5EF4-FFF2-40B4-BE49-F238E27FC236}">
                    <a16:creationId xmlns:a16="http://schemas.microsoft.com/office/drawing/2014/main" id="{24DB8C12-8470-46D5-B957-ABFAC706E1F3}"/>
                  </a:ext>
                </a:extLst>
              </p:cNvPr>
              <p:cNvSpPr/>
              <p:nvPr/>
            </p:nvSpPr>
            <p:spPr>
              <a:xfrm>
                <a:off x="2135832" y="6175068"/>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34" name="Oval 133">
                <a:extLst>
                  <a:ext uri="{FF2B5EF4-FFF2-40B4-BE49-F238E27FC236}">
                    <a16:creationId xmlns:a16="http://schemas.microsoft.com/office/drawing/2014/main" id="{B43A43E6-E837-4F3B-8ADD-BC6A0BAD36D7}"/>
                  </a:ext>
                </a:extLst>
              </p:cNvPr>
              <p:cNvSpPr/>
              <p:nvPr/>
            </p:nvSpPr>
            <p:spPr>
              <a:xfrm>
                <a:off x="2429650" y="6172591"/>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35" name="Freeform 88">
                <a:extLst>
                  <a:ext uri="{FF2B5EF4-FFF2-40B4-BE49-F238E27FC236}">
                    <a16:creationId xmlns:a16="http://schemas.microsoft.com/office/drawing/2014/main" id="{0636AA7E-64E4-4BAF-98A9-90A79789CBAD}"/>
                  </a:ext>
                </a:extLst>
              </p:cNvPr>
              <p:cNvSpPr/>
              <p:nvPr/>
            </p:nvSpPr>
            <p:spPr>
              <a:xfrm>
                <a:off x="2167072" y="6174558"/>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36" name="Oval 135">
                <a:extLst>
                  <a:ext uri="{FF2B5EF4-FFF2-40B4-BE49-F238E27FC236}">
                    <a16:creationId xmlns:a16="http://schemas.microsoft.com/office/drawing/2014/main" id="{EF8EF9C0-97B6-4FE4-B618-ED7595C7ED8D}"/>
                  </a:ext>
                </a:extLst>
              </p:cNvPr>
              <p:cNvSpPr/>
              <p:nvPr/>
            </p:nvSpPr>
            <p:spPr>
              <a:xfrm>
                <a:off x="2135832" y="5911592"/>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37" name="Oval 136">
                <a:extLst>
                  <a:ext uri="{FF2B5EF4-FFF2-40B4-BE49-F238E27FC236}">
                    <a16:creationId xmlns:a16="http://schemas.microsoft.com/office/drawing/2014/main" id="{F1F98F72-8C92-4592-A9F1-E7DD8129B9FA}"/>
                  </a:ext>
                </a:extLst>
              </p:cNvPr>
              <p:cNvSpPr/>
              <p:nvPr/>
            </p:nvSpPr>
            <p:spPr>
              <a:xfrm>
                <a:off x="2429650" y="5909115"/>
                <a:ext cx="99934" cy="97733"/>
              </a:xfrm>
              <a:prstGeom prst="ellipse">
                <a:avLst/>
              </a:prstGeom>
              <a:solidFill>
                <a:srgbClr val="0098C7">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sp>
            <p:nvSpPr>
              <p:cNvPr id="138" name="Freeform 91">
                <a:extLst>
                  <a:ext uri="{FF2B5EF4-FFF2-40B4-BE49-F238E27FC236}">
                    <a16:creationId xmlns:a16="http://schemas.microsoft.com/office/drawing/2014/main" id="{F838E92F-C67C-4292-A142-8DFFD370C67C}"/>
                  </a:ext>
                </a:extLst>
              </p:cNvPr>
              <p:cNvSpPr/>
              <p:nvPr/>
            </p:nvSpPr>
            <p:spPr>
              <a:xfrm>
                <a:off x="2167072" y="5911082"/>
                <a:ext cx="332211" cy="77841"/>
              </a:xfrm>
              <a:custGeom>
                <a:avLst/>
                <a:gdLst>
                  <a:gd name="connsiteX0" fmla="*/ 104775 w 2228850"/>
                  <a:gd name="connsiteY0" fmla="*/ 19050 h 257175"/>
                  <a:gd name="connsiteX1" fmla="*/ 2085975 w 2228850"/>
                  <a:gd name="connsiteY1" fmla="*/ 0 h 257175"/>
                  <a:gd name="connsiteX2" fmla="*/ 2228850 w 2228850"/>
                  <a:gd name="connsiteY2" fmla="*/ 133350 h 257175"/>
                  <a:gd name="connsiteX3" fmla="*/ 2095500 w 2228850"/>
                  <a:gd name="connsiteY3" fmla="*/ 257175 h 257175"/>
                  <a:gd name="connsiteX4" fmla="*/ 2009775 w 2228850"/>
                  <a:gd name="connsiteY4" fmla="*/ 219075 h 257175"/>
                  <a:gd name="connsiteX5" fmla="*/ 238125 w 2228850"/>
                  <a:gd name="connsiteY5" fmla="*/ 209550 h 257175"/>
                  <a:gd name="connsiteX6" fmla="*/ 85725 w 2228850"/>
                  <a:gd name="connsiteY6" fmla="*/ 257175 h 257175"/>
                  <a:gd name="connsiteX7" fmla="*/ 0 w 2228850"/>
                  <a:gd name="connsiteY7" fmla="*/ 104775 h 257175"/>
                  <a:gd name="connsiteX8" fmla="*/ 104775 w 2228850"/>
                  <a:gd name="connsiteY8" fmla="*/ 19050 h 257175"/>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00831"/>
                  <a:gd name="connsiteX1" fmla="*/ 2085975 w 2228850"/>
                  <a:gd name="connsiteY1" fmla="*/ 43656 h 300831"/>
                  <a:gd name="connsiteX2" fmla="*/ 2228850 w 2228850"/>
                  <a:gd name="connsiteY2" fmla="*/ 177006 h 300831"/>
                  <a:gd name="connsiteX3" fmla="*/ 2095500 w 2228850"/>
                  <a:gd name="connsiteY3" fmla="*/ 300831 h 300831"/>
                  <a:gd name="connsiteX4" fmla="*/ 2009775 w 2228850"/>
                  <a:gd name="connsiteY4" fmla="*/ 262731 h 300831"/>
                  <a:gd name="connsiteX5" fmla="*/ 238125 w 2228850"/>
                  <a:gd name="connsiteY5" fmla="*/ 253206 h 300831"/>
                  <a:gd name="connsiteX6" fmla="*/ 85725 w 2228850"/>
                  <a:gd name="connsiteY6" fmla="*/ 300831 h 300831"/>
                  <a:gd name="connsiteX7" fmla="*/ 0 w 2228850"/>
                  <a:gd name="connsiteY7" fmla="*/ 148431 h 300831"/>
                  <a:gd name="connsiteX8" fmla="*/ 104775 w 2228850"/>
                  <a:gd name="connsiteY8" fmla="*/ 62706 h 300831"/>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4775 w 2228850"/>
                  <a:gd name="connsiteY0" fmla="*/ 62706 h 326270"/>
                  <a:gd name="connsiteX1" fmla="*/ 2085975 w 2228850"/>
                  <a:gd name="connsiteY1" fmla="*/ 43656 h 326270"/>
                  <a:gd name="connsiteX2" fmla="*/ 2228850 w 2228850"/>
                  <a:gd name="connsiteY2" fmla="*/ 177006 h 326270"/>
                  <a:gd name="connsiteX3" fmla="*/ 2095500 w 2228850"/>
                  <a:gd name="connsiteY3" fmla="*/ 300831 h 326270"/>
                  <a:gd name="connsiteX4" fmla="*/ 2009775 w 2228850"/>
                  <a:gd name="connsiteY4" fmla="*/ 262731 h 326270"/>
                  <a:gd name="connsiteX5" fmla="*/ 238125 w 2228850"/>
                  <a:gd name="connsiteY5" fmla="*/ 253206 h 326270"/>
                  <a:gd name="connsiteX6" fmla="*/ 85725 w 2228850"/>
                  <a:gd name="connsiteY6" fmla="*/ 300831 h 326270"/>
                  <a:gd name="connsiteX7" fmla="*/ 0 w 2228850"/>
                  <a:gd name="connsiteY7" fmla="*/ 148431 h 326270"/>
                  <a:gd name="connsiteX8" fmla="*/ 104775 w 2228850"/>
                  <a:gd name="connsiteY8" fmla="*/ 62706 h 326270"/>
                  <a:gd name="connsiteX0" fmla="*/ 100012 w 2224087"/>
                  <a:gd name="connsiteY0" fmla="*/ 62706 h 326270"/>
                  <a:gd name="connsiteX1" fmla="*/ 2081212 w 2224087"/>
                  <a:gd name="connsiteY1" fmla="*/ 43656 h 326270"/>
                  <a:gd name="connsiteX2" fmla="*/ 2224087 w 2224087"/>
                  <a:gd name="connsiteY2" fmla="*/ 177006 h 326270"/>
                  <a:gd name="connsiteX3" fmla="*/ 2090737 w 2224087"/>
                  <a:gd name="connsiteY3" fmla="*/ 300831 h 326270"/>
                  <a:gd name="connsiteX4" fmla="*/ 2005012 w 2224087"/>
                  <a:gd name="connsiteY4" fmla="*/ 262731 h 326270"/>
                  <a:gd name="connsiteX5" fmla="*/ 233362 w 2224087"/>
                  <a:gd name="connsiteY5" fmla="*/ 253206 h 326270"/>
                  <a:gd name="connsiteX6" fmla="*/ 80962 w 2224087"/>
                  <a:gd name="connsiteY6" fmla="*/ 300831 h 326270"/>
                  <a:gd name="connsiteX7" fmla="*/ 0 w 2224087"/>
                  <a:gd name="connsiteY7" fmla="*/ 169902 h 326270"/>
                  <a:gd name="connsiteX8" fmla="*/ 100012 w 222408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03982 w 2228057"/>
                  <a:gd name="connsiteY0" fmla="*/ 62706 h 326270"/>
                  <a:gd name="connsiteX1" fmla="*/ 2085182 w 2228057"/>
                  <a:gd name="connsiteY1" fmla="*/ 43656 h 326270"/>
                  <a:gd name="connsiteX2" fmla="*/ 2228057 w 2228057"/>
                  <a:gd name="connsiteY2" fmla="*/ 177006 h 326270"/>
                  <a:gd name="connsiteX3" fmla="*/ 2094707 w 2228057"/>
                  <a:gd name="connsiteY3" fmla="*/ 300831 h 326270"/>
                  <a:gd name="connsiteX4" fmla="*/ 2008982 w 2228057"/>
                  <a:gd name="connsiteY4" fmla="*/ 262731 h 326270"/>
                  <a:gd name="connsiteX5" fmla="*/ 237332 w 2228057"/>
                  <a:gd name="connsiteY5" fmla="*/ 253206 h 326270"/>
                  <a:gd name="connsiteX6" fmla="*/ 84932 w 2228057"/>
                  <a:gd name="connsiteY6" fmla="*/ 300831 h 326270"/>
                  <a:gd name="connsiteX7" fmla="*/ 3970 w 2228057"/>
                  <a:gd name="connsiteY7" fmla="*/ 169902 h 326270"/>
                  <a:gd name="connsiteX8" fmla="*/ 103982 w 2228057"/>
                  <a:gd name="connsiteY8" fmla="*/ 62706 h 326270"/>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5416 w 2228057"/>
                  <a:gd name="connsiteY0" fmla="*/ 57904 h 328571"/>
                  <a:gd name="connsiteX1" fmla="*/ 2085182 w 2228057"/>
                  <a:gd name="connsiteY1" fmla="*/ 45957 h 328571"/>
                  <a:gd name="connsiteX2" fmla="*/ 2228057 w 2228057"/>
                  <a:gd name="connsiteY2" fmla="*/ 179307 h 328571"/>
                  <a:gd name="connsiteX3" fmla="*/ 2094707 w 2228057"/>
                  <a:gd name="connsiteY3" fmla="*/ 303132 h 328571"/>
                  <a:gd name="connsiteX4" fmla="*/ 2008982 w 2228057"/>
                  <a:gd name="connsiteY4" fmla="*/ 265032 h 328571"/>
                  <a:gd name="connsiteX5" fmla="*/ 237332 w 2228057"/>
                  <a:gd name="connsiteY5" fmla="*/ 255507 h 328571"/>
                  <a:gd name="connsiteX6" fmla="*/ 84932 w 2228057"/>
                  <a:gd name="connsiteY6" fmla="*/ 303132 h 328571"/>
                  <a:gd name="connsiteX7" fmla="*/ 3970 w 2228057"/>
                  <a:gd name="connsiteY7" fmla="*/ 172203 h 328571"/>
                  <a:gd name="connsiteX8" fmla="*/ 125416 w 2228057"/>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57904 h 328571"/>
                  <a:gd name="connsiteX1" fmla="*/ 2085971 w 2228846"/>
                  <a:gd name="connsiteY1" fmla="*/ 45957 h 328571"/>
                  <a:gd name="connsiteX2" fmla="*/ 2228846 w 2228846"/>
                  <a:gd name="connsiteY2" fmla="*/ 179307 h 328571"/>
                  <a:gd name="connsiteX3" fmla="*/ 2095496 w 2228846"/>
                  <a:gd name="connsiteY3" fmla="*/ 303132 h 328571"/>
                  <a:gd name="connsiteX4" fmla="*/ 2009771 w 2228846"/>
                  <a:gd name="connsiteY4" fmla="*/ 265032 h 328571"/>
                  <a:gd name="connsiteX5" fmla="*/ 238121 w 2228846"/>
                  <a:gd name="connsiteY5" fmla="*/ 255507 h 328571"/>
                  <a:gd name="connsiteX6" fmla="*/ 85721 w 2228846"/>
                  <a:gd name="connsiteY6" fmla="*/ 303132 h 328571"/>
                  <a:gd name="connsiteX7" fmla="*/ 4759 w 2228846"/>
                  <a:gd name="connsiteY7" fmla="*/ 172203 h 328571"/>
                  <a:gd name="connsiteX8" fmla="*/ 126205 w 2228846"/>
                  <a:gd name="connsiteY8" fmla="*/ 57904 h 328571"/>
                  <a:gd name="connsiteX0" fmla="*/ 126205 w 2228846"/>
                  <a:gd name="connsiteY0" fmla="*/ 78622 h 349289"/>
                  <a:gd name="connsiteX1" fmla="*/ 2085971 w 2228846"/>
                  <a:gd name="connsiteY1" fmla="*/ 66675 h 349289"/>
                  <a:gd name="connsiteX2" fmla="*/ 2228846 w 2228846"/>
                  <a:gd name="connsiteY2" fmla="*/ 200025 h 349289"/>
                  <a:gd name="connsiteX3" fmla="*/ 2095496 w 2228846"/>
                  <a:gd name="connsiteY3" fmla="*/ 323850 h 349289"/>
                  <a:gd name="connsiteX4" fmla="*/ 2009771 w 2228846"/>
                  <a:gd name="connsiteY4" fmla="*/ 285750 h 349289"/>
                  <a:gd name="connsiteX5" fmla="*/ 238121 w 2228846"/>
                  <a:gd name="connsiteY5" fmla="*/ 276225 h 349289"/>
                  <a:gd name="connsiteX6" fmla="*/ 85721 w 2228846"/>
                  <a:gd name="connsiteY6" fmla="*/ 323850 h 349289"/>
                  <a:gd name="connsiteX7" fmla="*/ 4759 w 2228846"/>
                  <a:gd name="connsiteY7" fmla="*/ 192921 h 349289"/>
                  <a:gd name="connsiteX8" fmla="*/ 126205 w 2228846"/>
                  <a:gd name="connsiteY8" fmla="*/ 78622 h 349289"/>
                  <a:gd name="connsiteX0" fmla="*/ 126205 w 2228846"/>
                  <a:gd name="connsiteY0" fmla="*/ 78622 h 356472"/>
                  <a:gd name="connsiteX1" fmla="*/ 2085971 w 2228846"/>
                  <a:gd name="connsiteY1" fmla="*/ 66675 h 356472"/>
                  <a:gd name="connsiteX2" fmla="*/ 2228846 w 2228846"/>
                  <a:gd name="connsiteY2" fmla="*/ 200025 h 356472"/>
                  <a:gd name="connsiteX3" fmla="*/ 2095496 w 2228846"/>
                  <a:gd name="connsiteY3" fmla="*/ 323850 h 356472"/>
                  <a:gd name="connsiteX4" fmla="*/ 2009771 w 2228846"/>
                  <a:gd name="connsiteY4" fmla="*/ 285750 h 356472"/>
                  <a:gd name="connsiteX5" fmla="*/ 242885 w 2228846"/>
                  <a:gd name="connsiteY5" fmla="*/ 283408 h 356472"/>
                  <a:gd name="connsiteX6" fmla="*/ 85721 w 2228846"/>
                  <a:gd name="connsiteY6" fmla="*/ 323850 h 356472"/>
                  <a:gd name="connsiteX7" fmla="*/ 4759 w 2228846"/>
                  <a:gd name="connsiteY7" fmla="*/ 192921 h 356472"/>
                  <a:gd name="connsiteX8" fmla="*/ 126205 w 2228846"/>
                  <a:gd name="connsiteY8" fmla="*/ 78622 h 356472"/>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095496 w 2228846"/>
                  <a:gd name="connsiteY3" fmla="*/ 323850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28846"/>
                  <a:gd name="connsiteY0" fmla="*/ 78622 h 345280"/>
                  <a:gd name="connsiteX1" fmla="*/ 2085971 w 2228846"/>
                  <a:gd name="connsiteY1" fmla="*/ 66675 h 345280"/>
                  <a:gd name="connsiteX2" fmla="*/ 2228846 w 2228846"/>
                  <a:gd name="connsiteY2" fmla="*/ 200025 h 345280"/>
                  <a:gd name="connsiteX3" fmla="*/ 2138347 w 2228846"/>
                  <a:gd name="connsiteY3" fmla="*/ 311944 h 345280"/>
                  <a:gd name="connsiteX4" fmla="*/ 2009771 w 2228846"/>
                  <a:gd name="connsiteY4" fmla="*/ 285750 h 345280"/>
                  <a:gd name="connsiteX5" fmla="*/ 242885 w 2228846"/>
                  <a:gd name="connsiteY5" fmla="*/ 283408 h 345280"/>
                  <a:gd name="connsiteX6" fmla="*/ 85721 w 2228846"/>
                  <a:gd name="connsiteY6" fmla="*/ 323850 h 345280"/>
                  <a:gd name="connsiteX7" fmla="*/ 4759 w 2228846"/>
                  <a:gd name="connsiteY7" fmla="*/ 192921 h 345280"/>
                  <a:gd name="connsiteX8" fmla="*/ 126205 w 2228846"/>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85971 w 2216940"/>
                  <a:gd name="connsiteY1" fmla="*/ 66675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38347 w 2216940"/>
                  <a:gd name="connsiteY3" fmla="*/ 311944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5280"/>
                  <a:gd name="connsiteX1" fmla="*/ 2071673 w 2216940"/>
                  <a:gd name="connsiteY1" fmla="*/ 76240 h 345280"/>
                  <a:gd name="connsiteX2" fmla="*/ 2216940 w 2216940"/>
                  <a:gd name="connsiteY2" fmla="*/ 195302 h 345280"/>
                  <a:gd name="connsiteX3" fmla="*/ 2164529 w 2216940"/>
                  <a:gd name="connsiteY3" fmla="*/ 304839 h 345280"/>
                  <a:gd name="connsiteX4" fmla="*/ 2009771 w 2216940"/>
                  <a:gd name="connsiteY4" fmla="*/ 285750 h 345280"/>
                  <a:gd name="connsiteX5" fmla="*/ 242885 w 2216940"/>
                  <a:gd name="connsiteY5" fmla="*/ 283408 h 345280"/>
                  <a:gd name="connsiteX6" fmla="*/ 85721 w 2216940"/>
                  <a:gd name="connsiteY6" fmla="*/ 323850 h 345280"/>
                  <a:gd name="connsiteX7" fmla="*/ 4759 w 2216940"/>
                  <a:gd name="connsiteY7" fmla="*/ 192921 h 345280"/>
                  <a:gd name="connsiteX8" fmla="*/ 126205 w 2216940"/>
                  <a:gd name="connsiteY8" fmla="*/ 78622 h 345280"/>
                  <a:gd name="connsiteX0" fmla="*/ 126205 w 2216940"/>
                  <a:gd name="connsiteY0" fmla="*/ 78622 h 347042"/>
                  <a:gd name="connsiteX1" fmla="*/ 2071673 w 2216940"/>
                  <a:gd name="connsiteY1" fmla="*/ 76240 h 347042"/>
                  <a:gd name="connsiteX2" fmla="*/ 2216940 w 2216940"/>
                  <a:gd name="connsiteY2" fmla="*/ 195302 h 347042"/>
                  <a:gd name="connsiteX3" fmla="*/ 2164529 w 2216940"/>
                  <a:gd name="connsiteY3" fmla="*/ 304839 h 347042"/>
                  <a:gd name="connsiteX4" fmla="*/ 2009771 w 2216940"/>
                  <a:gd name="connsiteY4" fmla="*/ 285750 h 347042"/>
                  <a:gd name="connsiteX5" fmla="*/ 267238 w 2216940"/>
                  <a:gd name="connsiteY5" fmla="*/ 285170 h 347042"/>
                  <a:gd name="connsiteX6" fmla="*/ 85721 w 2216940"/>
                  <a:gd name="connsiteY6" fmla="*/ 323850 h 347042"/>
                  <a:gd name="connsiteX7" fmla="*/ 4759 w 2216940"/>
                  <a:gd name="connsiteY7" fmla="*/ 192921 h 347042"/>
                  <a:gd name="connsiteX8" fmla="*/ 126205 w 2216940"/>
                  <a:gd name="connsiteY8" fmla="*/ 78622 h 347042"/>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5721 w 2216940"/>
                  <a:gd name="connsiteY6" fmla="*/ 323850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78622 h 340214"/>
                  <a:gd name="connsiteX1" fmla="*/ 2071673 w 2216940"/>
                  <a:gd name="connsiteY1" fmla="*/ 76240 h 340214"/>
                  <a:gd name="connsiteX2" fmla="*/ 2216940 w 2216940"/>
                  <a:gd name="connsiteY2" fmla="*/ 195302 h 340214"/>
                  <a:gd name="connsiteX3" fmla="*/ 2164529 w 2216940"/>
                  <a:gd name="connsiteY3" fmla="*/ 304839 h 340214"/>
                  <a:gd name="connsiteX4" fmla="*/ 2009771 w 2216940"/>
                  <a:gd name="connsiteY4" fmla="*/ 285750 h 340214"/>
                  <a:gd name="connsiteX5" fmla="*/ 267238 w 2216940"/>
                  <a:gd name="connsiteY5" fmla="*/ 285170 h 340214"/>
                  <a:gd name="connsiteX6" fmla="*/ 82759 w 2216940"/>
                  <a:gd name="connsiteY6" fmla="*/ 314526 h 340214"/>
                  <a:gd name="connsiteX7" fmla="*/ 4759 w 2216940"/>
                  <a:gd name="connsiteY7" fmla="*/ 192921 h 340214"/>
                  <a:gd name="connsiteX8" fmla="*/ 126205 w 2216940"/>
                  <a:gd name="connsiteY8" fmla="*/ 78622 h 340214"/>
                  <a:gd name="connsiteX0" fmla="*/ 126205 w 2216940"/>
                  <a:gd name="connsiteY0" fmla="*/ 89725 h 351317"/>
                  <a:gd name="connsiteX1" fmla="*/ 2071673 w 2216940"/>
                  <a:gd name="connsiteY1" fmla="*/ 87343 h 351317"/>
                  <a:gd name="connsiteX2" fmla="*/ 2216940 w 2216940"/>
                  <a:gd name="connsiteY2" fmla="*/ 206405 h 351317"/>
                  <a:gd name="connsiteX3" fmla="*/ 2164529 w 2216940"/>
                  <a:gd name="connsiteY3" fmla="*/ 315942 h 351317"/>
                  <a:gd name="connsiteX4" fmla="*/ 2009771 w 2216940"/>
                  <a:gd name="connsiteY4" fmla="*/ 296853 h 351317"/>
                  <a:gd name="connsiteX5" fmla="*/ 267238 w 2216940"/>
                  <a:gd name="connsiteY5" fmla="*/ 296273 h 351317"/>
                  <a:gd name="connsiteX6" fmla="*/ 82759 w 2216940"/>
                  <a:gd name="connsiteY6" fmla="*/ 325629 h 351317"/>
                  <a:gd name="connsiteX7" fmla="*/ 4759 w 2216940"/>
                  <a:gd name="connsiteY7" fmla="*/ 204024 h 351317"/>
                  <a:gd name="connsiteX8" fmla="*/ 126205 w 2216940"/>
                  <a:gd name="connsiteY8" fmla="*/ 89725 h 351317"/>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16940"/>
                  <a:gd name="connsiteY0" fmla="*/ 89725 h 346035"/>
                  <a:gd name="connsiteX1" fmla="*/ 2071673 w 2216940"/>
                  <a:gd name="connsiteY1" fmla="*/ 87343 h 346035"/>
                  <a:gd name="connsiteX2" fmla="*/ 2216940 w 2216940"/>
                  <a:gd name="connsiteY2" fmla="*/ 206405 h 346035"/>
                  <a:gd name="connsiteX3" fmla="*/ 2164529 w 2216940"/>
                  <a:gd name="connsiteY3" fmla="*/ 315942 h 346035"/>
                  <a:gd name="connsiteX4" fmla="*/ 2009771 w 2216940"/>
                  <a:gd name="connsiteY4" fmla="*/ 296853 h 346035"/>
                  <a:gd name="connsiteX5" fmla="*/ 286247 w 2216940"/>
                  <a:gd name="connsiteY5" fmla="*/ 290991 h 346035"/>
                  <a:gd name="connsiteX6" fmla="*/ 82759 w 2216940"/>
                  <a:gd name="connsiteY6" fmla="*/ 325629 h 346035"/>
                  <a:gd name="connsiteX7" fmla="*/ 4759 w 2216940"/>
                  <a:gd name="connsiteY7" fmla="*/ 204024 h 346035"/>
                  <a:gd name="connsiteX8" fmla="*/ 126205 w 2216940"/>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2009771 w 2233661"/>
                  <a:gd name="connsiteY4" fmla="*/ 296853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64529 w 2233661"/>
                  <a:gd name="connsiteY3" fmla="*/ 315942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33661"/>
                  <a:gd name="connsiteY0" fmla="*/ 89725 h 346035"/>
                  <a:gd name="connsiteX1" fmla="*/ 2071673 w 2233661"/>
                  <a:gd name="connsiteY1" fmla="*/ 87343 h 346035"/>
                  <a:gd name="connsiteX2" fmla="*/ 2233661 w 2233661"/>
                  <a:gd name="connsiteY2" fmla="*/ 208606 h 346035"/>
                  <a:gd name="connsiteX3" fmla="*/ 2184118 w 2233661"/>
                  <a:gd name="connsiteY3" fmla="*/ 304935 h 346035"/>
                  <a:gd name="connsiteX4" fmla="*/ 1992544 w 2233661"/>
                  <a:gd name="connsiteY4" fmla="*/ 291571 h 346035"/>
                  <a:gd name="connsiteX5" fmla="*/ 286247 w 2233661"/>
                  <a:gd name="connsiteY5" fmla="*/ 290991 h 346035"/>
                  <a:gd name="connsiteX6" fmla="*/ 82759 w 2233661"/>
                  <a:gd name="connsiteY6" fmla="*/ 325629 h 346035"/>
                  <a:gd name="connsiteX7" fmla="*/ 4759 w 2233661"/>
                  <a:gd name="connsiteY7" fmla="*/ 204024 h 346035"/>
                  <a:gd name="connsiteX8" fmla="*/ 126205 w 2233661"/>
                  <a:gd name="connsiteY8" fmla="*/ 89725 h 346035"/>
                  <a:gd name="connsiteX0" fmla="*/ 126205 w 2240787"/>
                  <a:gd name="connsiteY0" fmla="*/ 89725 h 346035"/>
                  <a:gd name="connsiteX1" fmla="*/ 2071673 w 2240787"/>
                  <a:gd name="connsiteY1" fmla="*/ 87343 h 346035"/>
                  <a:gd name="connsiteX2" fmla="*/ 2240787 w 2240787"/>
                  <a:gd name="connsiteY2" fmla="*/ 207285 h 346035"/>
                  <a:gd name="connsiteX3" fmla="*/ 2184118 w 2240787"/>
                  <a:gd name="connsiteY3" fmla="*/ 304935 h 346035"/>
                  <a:gd name="connsiteX4" fmla="*/ 1992544 w 2240787"/>
                  <a:gd name="connsiteY4" fmla="*/ 291571 h 346035"/>
                  <a:gd name="connsiteX5" fmla="*/ 286247 w 2240787"/>
                  <a:gd name="connsiteY5" fmla="*/ 290991 h 346035"/>
                  <a:gd name="connsiteX6" fmla="*/ 82759 w 2240787"/>
                  <a:gd name="connsiteY6" fmla="*/ 325629 h 346035"/>
                  <a:gd name="connsiteX7" fmla="*/ 4759 w 2240787"/>
                  <a:gd name="connsiteY7" fmla="*/ 204024 h 346035"/>
                  <a:gd name="connsiteX8" fmla="*/ 126205 w 2240787"/>
                  <a:gd name="connsiteY8" fmla="*/ 89725 h 3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7" h="346035">
                    <a:moveTo>
                      <a:pt x="126205" y="89725"/>
                    </a:moveTo>
                    <a:cubicBezTo>
                      <a:pt x="615121" y="0"/>
                      <a:pt x="1411260" y="27017"/>
                      <a:pt x="2071673" y="87343"/>
                    </a:cubicBezTo>
                    <a:cubicBezTo>
                      <a:pt x="2152722" y="102129"/>
                      <a:pt x="2235219" y="116824"/>
                      <a:pt x="2240787" y="207285"/>
                    </a:cubicBezTo>
                    <a:cubicBezTo>
                      <a:pt x="2231258" y="291449"/>
                      <a:pt x="2212685" y="287524"/>
                      <a:pt x="2184118" y="304935"/>
                    </a:cubicBezTo>
                    <a:cubicBezTo>
                      <a:pt x="2138201" y="340249"/>
                      <a:pt x="2047267" y="313511"/>
                      <a:pt x="1992544" y="291571"/>
                    </a:cubicBezTo>
                    <a:cubicBezTo>
                      <a:pt x="1616288" y="243455"/>
                      <a:pt x="583901" y="227569"/>
                      <a:pt x="286247" y="290991"/>
                    </a:cubicBezTo>
                    <a:cubicBezTo>
                      <a:pt x="196782" y="346035"/>
                      <a:pt x="107368" y="326461"/>
                      <a:pt x="82759" y="325629"/>
                    </a:cubicBezTo>
                    <a:cubicBezTo>
                      <a:pt x="39106" y="320125"/>
                      <a:pt x="789" y="281043"/>
                      <a:pt x="4759" y="204024"/>
                    </a:cubicBezTo>
                    <a:cubicBezTo>
                      <a:pt x="0" y="180251"/>
                      <a:pt x="35754" y="110387"/>
                      <a:pt x="126205" y="89725"/>
                    </a:cubicBezTo>
                    <a:close/>
                  </a:path>
                </a:pathLst>
              </a:custGeom>
              <a:solidFill>
                <a:srgbClr val="998C85"/>
              </a:solidFill>
              <a:ln w="3175" cap="flat" cmpd="sng" algn="ctr">
                <a:solidFill>
                  <a:srgbClr val="998C8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3147"/>
                  </a:solidFill>
                  <a:effectLst/>
                  <a:uLnTx/>
                  <a:uFillTx/>
                  <a:latin typeface="Arial"/>
                  <a:cs typeface="+mn-cs"/>
                </a:endParaRPr>
              </a:p>
            </p:txBody>
          </p:sp>
        </p:grpSp>
      </p:grpSp>
    </p:spTree>
    <p:extLst>
      <p:ext uri="{BB962C8B-B14F-4D97-AF65-F5344CB8AC3E}">
        <p14:creationId xmlns:p14="http://schemas.microsoft.com/office/powerpoint/2010/main" val="65127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Castaliaz Offers Services Covering the Complete Application Services Lifecycle</a:t>
            </a:r>
            <a:endParaRPr lang="en-IN" sz="2400" b="0" dirty="0"/>
          </a:p>
        </p:txBody>
      </p:sp>
      <p:grpSp>
        <p:nvGrpSpPr>
          <p:cNvPr id="3" name="Group 2">
            <a:extLst>
              <a:ext uri="{FF2B5EF4-FFF2-40B4-BE49-F238E27FC236}">
                <a16:creationId xmlns:a16="http://schemas.microsoft.com/office/drawing/2014/main" id="{1D70D01C-5A0A-4C06-89F9-10914907D7FE}"/>
              </a:ext>
            </a:extLst>
          </p:cNvPr>
          <p:cNvGrpSpPr/>
          <p:nvPr/>
        </p:nvGrpSpPr>
        <p:grpSpPr>
          <a:xfrm>
            <a:off x="1409888" y="1335678"/>
            <a:ext cx="9197158" cy="4758676"/>
            <a:chOff x="1409888" y="1335678"/>
            <a:chExt cx="9197158" cy="4758676"/>
          </a:xfrm>
        </p:grpSpPr>
        <p:sp>
          <p:nvSpPr>
            <p:cNvPr id="93" name="AutoShape 15">
              <a:extLst>
                <a:ext uri="{FF2B5EF4-FFF2-40B4-BE49-F238E27FC236}">
                  <a16:creationId xmlns:a16="http://schemas.microsoft.com/office/drawing/2014/main" id="{B4EE314E-B280-4800-AF24-DA34ECC8527A}"/>
                </a:ext>
              </a:extLst>
            </p:cNvPr>
            <p:cNvSpPr>
              <a:spLocks noChangeArrowheads="1"/>
            </p:cNvSpPr>
            <p:nvPr/>
          </p:nvSpPr>
          <p:spPr bwMode="auto">
            <a:xfrm>
              <a:off x="1409888" y="4743390"/>
              <a:ext cx="9188451" cy="277837"/>
            </a:xfrm>
            <a:prstGeom prst="roundRect">
              <a:avLst/>
            </a:prstGeom>
            <a:solidFill>
              <a:sysClr val="window" lastClr="FFFFFF">
                <a:lumMod val="50000"/>
              </a:sysClr>
            </a:solidFill>
            <a:ln w="9525" algn="ctr">
              <a:noFill/>
              <a:round/>
              <a:headEnd/>
              <a:tailEnd/>
            </a:ln>
            <a:effectLst/>
            <a:scene3d>
              <a:camera prst="orthographicFront">
                <a:rot lat="0" lon="0" rev="0"/>
              </a:camera>
              <a:lightRig rig="balanced" dir="t">
                <a:rot lat="0" lon="0" rev="8700000"/>
              </a:lightRig>
            </a:scene3d>
            <a:sp3d/>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rPr>
                <a:t>T o o l s</a:t>
              </a:r>
            </a:p>
          </p:txBody>
        </p:sp>
        <p:sp>
          <p:nvSpPr>
            <p:cNvPr id="94" name="AutoShape 16">
              <a:extLst>
                <a:ext uri="{FF2B5EF4-FFF2-40B4-BE49-F238E27FC236}">
                  <a16:creationId xmlns:a16="http://schemas.microsoft.com/office/drawing/2014/main" id="{8F5AEDE1-1A3B-4C13-8B92-54002107616D}"/>
                </a:ext>
              </a:extLst>
            </p:cNvPr>
            <p:cNvSpPr>
              <a:spLocks noChangeArrowheads="1"/>
            </p:cNvSpPr>
            <p:nvPr/>
          </p:nvSpPr>
          <p:spPr bwMode="auto">
            <a:xfrm>
              <a:off x="1409888" y="5101099"/>
              <a:ext cx="9188451" cy="277837"/>
            </a:xfrm>
            <a:prstGeom prst="roundRect">
              <a:avLst/>
            </a:prstGeom>
            <a:solidFill>
              <a:srgbClr val="998C85"/>
            </a:solidFill>
            <a:ln w="9525" algn="ctr">
              <a:noFill/>
              <a:round/>
              <a:headEnd/>
              <a:tailEnd/>
            </a:ln>
            <a:effectLst/>
            <a:scene3d>
              <a:camera prst="orthographicFront">
                <a:rot lat="0" lon="0" rev="0"/>
              </a:camera>
              <a:lightRig rig="balanced" dir="t">
                <a:rot lat="0" lon="0" rev="8700000"/>
              </a:lightRig>
            </a:scene3d>
            <a:sp3d/>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rPr>
                <a:t>P r o c e s s e s</a:t>
              </a:r>
            </a:p>
          </p:txBody>
        </p:sp>
        <p:sp>
          <p:nvSpPr>
            <p:cNvPr id="95" name="AutoShape 17">
              <a:extLst>
                <a:ext uri="{FF2B5EF4-FFF2-40B4-BE49-F238E27FC236}">
                  <a16:creationId xmlns:a16="http://schemas.microsoft.com/office/drawing/2014/main" id="{A6CF5FBF-AB6D-4392-A2D0-6DB54893150F}"/>
                </a:ext>
              </a:extLst>
            </p:cNvPr>
            <p:cNvSpPr>
              <a:spLocks noChangeArrowheads="1"/>
            </p:cNvSpPr>
            <p:nvPr/>
          </p:nvSpPr>
          <p:spPr bwMode="auto">
            <a:xfrm>
              <a:off x="1409888" y="5458808"/>
              <a:ext cx="9188451" cy="277837"/>
            </a:xfrm>
            <a:prstGeom prst="roundRect">
              <a:avLst/>
            </a:prstGeom>
            <a:solidFill>
              <a:sysClr val="window" lastClr="FFFFFF">
                <a:lumMod val="65000"/>
              </a:sysClr>
            </a:solidFill>
            <a:ln w="9525" algn="ctr">
              <a:noFill/>
              <a:round/>
              <a:headEnd/>
              <a:tailEnd/>
            </a:ln>
            <a:effectLst/>
            <a:scene3d>
              <a:camera prst="orthographicFront">
                <a:rot lat="0" lon="0" rev="0"/>
              </a:camera>
              <a:lightRig rig="balanced" dir="t">
                <a:rot lat="0" lon="0" rev="8700000"/>
              </a:lightRig>
            </a:scene3d>
            <a:sp3d/>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rPr>
                <a:t>M e t r i c s</a:t>
              </a:r>
            </a:p>
          </p:txBody>
        </p:sp>
        <p:sp>
          <p:nvSpPr>
            <p:cNvPr id="96" name="AutoShape 18">
              <a:extLst>
                <a:ext uri="{FF2B5EF4-FFF2-40B4-BE49-F238E27FC236}">
                  <a16:creationId xmlns:a16="http://schemas.microsoft.com/office/drawing/2014/main" id="{D78DBBD8-6186-40E1-B1F9-C1D06CB9E25B}"/>
                </a:ext>
              </a:extLst>
            </p:cNvPr>
            <p:cNvSpPr>
              <a:spLocks noChangeArrowheads="1"/>
            </p:cNvSpPr>
            <p:nvPr/>
          </p:nvSpPr>
          <p:spPr bwMode="auto">
            <a:xfrm>
              <a:off x="1409888" y="5816517"/>
              <a:ext cx="9188451" cy="277837"/>
            </a:xfrm>
            <a:prstGeom prst="roundRect">
              <a:avLst/>
            </a:prstGeom>
            <a:solidFill>
              <a:sysClr val="window" lastClr="FFFFFF">
                <a:lumMod val="85000"/>
              </a:sysClr>
            </a:solidFill>
            <a:ln w="9525" algn="ctr">
              <a:noFill/>
              <a:round/>
              <a:headEnd/>
              <a:tailEnd/>
            </a:ln>
            <a:effectLst/>
            <a:scene3d>
              <a:camera prst="orthographicFront">
                <a:rot lat="0" lon="0" rev="0"/>
              </a:camera>
              <a:lightRig rig="balanced" dir="t">
                <a:rot lat="0" lon="0" rev="8700000"/>
              </a:lightRig>
            </a:scene3d>
            <a:sp3d/>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998C85">
                      <a:lumMod val="50000"/>
                    </a:srgbClr>
                  </a:solidFill>
                  <a:effectLst/>
                  <a:uLnTx/>
                  <a:uFillTx/>
                  <a:latin typeface="Arial"/>
                </a:rPr>
                <a:t>T e m p l a t e s</a:t>
              </a:r>
            </a:p>
          </p:txBody>
        </p:sp>
        <p:sp>
          <p:nvSpPr>
            <p:cNvPr id="97" name="AutoShape 7">
              <a:extLst>
                <a:ext uri="{FF2B5EF4-FFF2-40B4-BE49-F238E27FC236}">
                  <a16:creationId xmlns:a16="http://schemas.microsoft.com/office/drawing/2014/main" id="{93CB7A68-F9A3-421E-A632-FF6198D0CECA}"/>
                </a:ext>
              </a:extLst>
            </p:cNvPr>
            <p:cNvSpPr>
              <a:spLocks noChangeArrowheads="1"/>
            </p:cNvSpPr>
            <p:nvPr/>
          </p:nvSpPr>
          <p:spPr bwMode="auto">
            <a:xfrm>
              <a:off x="1415481" y="1335679"/>
              <a:ext cx="1721632" cy="472552"/>
            </a:xfrm>
            <a:prstGeom prst="round2SameRect">
              <a:avLst>
                <a:gd name="adj1" fmla="val 30682"/>
                <a:gd name="adj2" fmla="val 0"/>
              </a:avLst>
            </a:prstGeom>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5400000" scaled="1"/>
              <a:tileRect/>
            </a:gradFill>
            <a:ln w="9525">
              <a:noFill/>
              <a:miter lim="800000"/>
              <a:headEnd/>
              <a:tailEnd/>
            </a:ln>
            <a:effectLst/>
            <a:scene3d>
              <a:camera prst="orthographicFront">
                <a:rot lat="0" lon="0" rev="0"/>
              </a:camera>
              <a:lightRig rig="soft" dir="t">
                <a:rot lat="0" lon="0" rev="0"/>
              </a:lightRig>
            </a:scene3d>
            <a:sp3d contourW="44450" prstMaterial="matte">
              <a:contourClr>
                <a:srgbClr val="FFFFFF"/>
              </a:contourClr>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cs typeface="+mn-cs"/>
                </a:rPr>
                <a:t>Transition</a:t>
              </a:r>
            </a:p>
          </p:txBody>
        </p:sp>
        <p:sp>
          <p:nvSpPr>
            <p:cNvPr id="98" name="AutoShape 6">
              <a:extLst>
                <a:ext uri="{FF2B5EF4-FFF2-40B4-BE49-F238E27FC236}">
                  <a16:creationId xmlns:a16="http://schemas.microsoft.com/office/drawing/2014/main" id="{34E63C10-B2A9-43FD-A4AB-8F31FF4F0AD2}"/>
                </a:ext>
              </a:extLst>
            </p:cNvPr>
            <p:cNvSpPr>
              <a:spLocks noChangeArrowheads="1"/>
            </p:cNvSpPr>
            <p:nvPr/>
          </p:nvSpPr>
          <p:spPr bwMode="auto">
            <a:xfrm>
              <a:off x="3206483" y="1335678"/>
              <a:ext cx="5296118" cy="472552"/>
            </a:xfrm>
            <a:prstGeom prst="round2SameRect">
              <a:avLst>
                <a:gd name="adj1" fmla="val 32732"/>
                <a:gd name="adj2" fmla="val 0"/>
              </a:avLst>
            </a:prstGeom>
            <a:gradFill flip="none" rotWithShape="1">
              <a:gsLst>
                <a:gs pos="16000">
                  <a:srgbClr val="FF9900"/>
                </a:gs>
                <a:gs pos="100000">
                  <a:srgbClr val="0098C7">
                    <a:shade val="100000"/>
                    <a:satMod val="115000"/>
                  </a:srgbClr>
                </a:gs>
              </a:gsLst>
              <a:lin ang="2700000" scaled="1"/>
              <a:tileRect/>
            </a:gradFill>
            <a:ln w="9525">
              <a:noFill/>
              <a:miter lim="800000"/>
              <a:headEnd/>
              <a:tailEnd/>
            </a:ln>
            <a:effectLst/>
            <a:scene3d>
              <a:camera prst="orthographicFront">
                <a:rot lat="0" lon="0" rev="0"/>
              </a:camera>
              <a:lightRig rig="soft" dir="t">
                <a:rot lat="0" lon="0" rev="0"/>
              </a:lightRig>
            </a:scene3d>
            <a:sp3d contourW="44450" prstMaterial="matte">
              <a:contourClr>
                <a:srgbClr val="FFFFFF"/>
              </a:contourClr>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cs typeface="+mn-cs"/>
                </a:rPr>
                <a:t>Development &amp; Maintenance</a:t>
              </a:r>
            </a:p>
          </p:txBody>
        </p:sp>
        <p:sp>
          <p:nvSpPr>
            <p:cNvPr id="99" name="AutoShape 2">
              <a:extLst>
                <a:ext uri="{FF2B5EF4-FFF2-40B4-BE49-F238E27FC236}">
                  <a16:creationId xmlns:a16="http://schemas.microsoft.com/office/drawing/2014/main" id="{B68766A2-43B7-424E-803F-2B8C891BA7D4}"/>
                </a:ext>
              </a:extLst>
            </p:cNvPr>
            <p:cNvSpPr>
              <a:spLocks noChangeArrowheads="1"/>
            </p:cNvSpPr>
            <p:nvPr/>
          </p:nvSpPr>
          <p:spPr bwMode="auto">
            <a:xfrm>
              <a:off x="8579482" y="1335678"/>
              <a:ext cx="1626650" cy="472552"/>
            </a:xfrm>
            <a:prstGeom prst="round2SameRect">
              <a:avLst>
                <a:gd name="adj1" fmla="val 31939"/>
                <a:gd name="adj2" fmla="val 0"/>
              </a:avLst>
            </a:prstGeom>
            <a:solidFill>
              <a:srgbClr val="003366">
                <a:alpha val="81000"/>
              </a:srgbClr>
            </a:solidFill>
            <a:ln w="9525">
              <a:noFill/>
              <a:miter lim="800000"/>
              <a:headEnd/>
              <a:tailEnd/>
            </a:ln>
            <a:effectLst/>
            <a:scene3d>
              <a:camera prst="orthographicFront">
                <a:rot lat="0" lon="0" rev="0"/>
              </a:camera>
              <a:lightRig rig="soft" dir="t">
                <a:rot lat="0" lon="0" rev="0"/>
              </a:lightRig>
            </a:scene3d>
            <a:sp3d contourW="44450" prstMaterial="matte">
              <a:contourClr>
                <a:srgbClr val="FFFFFF"/>
              </a:contourClr>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cs typeface="+mn-cs"/>
                </a:rPr>
                <a:t>Transformation</a:t>
              </a:r>
            </a:p>
          </p:txBody>
        </p:sp>
        <p:grpSp>
          <p:nvGrpSpPr>
            <p:cNvPr id="100" name="Group 24">
              <a:extLst>
                <a:ext uri="{FF2B5EF4-FFF2-40B4-BE49-F238E27FC236}">
                  <a16:creationId xmlns:a16="http://schemas.microsoft.com/office/drawing/2014/main" id="{F2E411DE-B0D2-49C9-9185-941B57A1831F}"/>
                </a:ext>
              </a:extLst>
            </p:cNvPr>
            <p:cNvGrpSpPr/>
            <p:nvPr/>
          </p:nvGrpSpPr>
          <p:grpSpPr>
            <a:xfrm>
              <a:off x="1415481" y="1916832"/>
              <a:ext cx="9191565" cy="2717957"/>
              <a:chOff x="351667" y="1983975"/>
              <a:chExt cx="9191565" cy="2717957"/>
            </a:xfrm>
          </p:grpSpPr>
          <p:sp>
            <p:nvSpPr>
              <p:cNvPr id="101" name="Text Box 9">
                <a:extLst>
                  <a:ext uri="{FF2B5EF4-FFF2-40B4-BE49-F238E27FC236}">
                    <a16:creationId xmlns:a16="http://schemas.microsoft.com/office/drawing/2014/main" id="{7381467A-F8BB-495D-A3E9-625B7C3AED7A}"/>
                  </a:ext>
                </a:extLst>
              </p:cNvPr>
              <p:cNvSpPr txBox="1">
                <a:spLocks noChangeArrowheads="1"/>
              </p:cNvSpPr>
              <p:nvPr/>
            </p:nvSpPr>
            <p:spPr bwMode="auto">
              <a:xfrm>
                <a:off x="351667" y="2941958"/>
                <a:ext cx="1705893" cy="1759974"/>
              </a:xfrm>
              <a:prstGeom prst="rect">
                <a:avLst/>
              </a:prstGeom>
              <a:solidFill>
                <a:sysClr val="window" lastClr="FFFFFF"/>
              </a:solidFill>
              <a:ln w="9525" algn="ctr">
                <a:solidFill>
                  <a:srgbClr val="0098C7"/>
                </a:solidFill>
                <a:miter lim="800000"/>
                <a:headEnd/>
                <a:tailEnd/>
              </a:ln>
              <a:effectLst/>
            </p:spPr>
            <p:txBody>
              <a:bodyPr/>
              <a:lstStyle/>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Transition Planning</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Knowledge Acquisition</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Knowledge Assessment</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Gap Analysis</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Knowledge Retention</a:t>
                </a:r>
                <a:endParaRPr kumimoji="0" lang="en-US" sz="1200" b="0" i="0" u="none" strike="noStrike" kern="0" cap="none" spc="0" normalizeH="0" baseline="0" noProof="0" dirty="0">
                  <a:ln>
                    <a:noFill/>
                  </a:ln>
                  <a:solidFill>
                    <a:srgbClr val="998C85">
                      <a:lumMod val="50000"/>
                    </a:srgbClr>
                  </a:solidFill>
                  <a:effectLst/>
                  <a:uLnTx/>
                  <a:uFillTx/>
                  <a:latin typeface="Arial"/>
                </a:endParaRPr>
              </a:p>
            </p:txBody>
          </p:sp>
          <p:sp>
            <p:nvSpPr>
              <p:cNvPr id="102" name="Text Box 10">
                <a:extLst>
                  <a:ext uri="{FF2B5EF4-FFF2-40B4-BE49-F238E27FC236}">
                    <a16:creationId xmlns:a16="http://schemas.microsoft.com/office/drawing/2014/main" id="{70F37E0A-AA16-47C7-A1CB-FBFE4D8BB2F3}"/>
                  </a:ext>
                </a:extLst>
              </p:cNvPr>
              <p:cNvSpPr txBox="1">
                <a:spLocks noChangeArrowheads="1"/>
              </p:cNvSpPr>
              <p:nvPr/>
            </p:nvSpPr>
            <p:spPr bwMode="auto">
              <a:xfrm>
                <a:off x="2142667" y="2941958"/>
                <a:ext cx="1723831" cy="1759974"/>
              </a:xfrm>
              <a:prstGeom prst="rect">
                <a:avLst/>
              </a:prstGeom>
              <a:solidFill>
                <a:sysClr val="window" lastClr="FFFFFF"/>
              </a:solidFill>
              <a:ln w="9525" algn="ctr">
                <a:solidFill>
                  <a:srgbClr val="0098C7"/>
                </a:solidFill>
                <a:miter lim="800000"/>
                <a:headEnd/>
                <a:tailEnd/>
              </a:ln>
              <a:effectLst/>
            </p:spPr>
            <p:txBody>
              <a:bodyPr/>
              <a:lstStyle/>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Day to day maintenance of the system</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Enhancements</a:t>
                </a:r>
                <a:endParaRPr kumimoji="0" lang="en-US" sz="1200" b="0" i="0" u="none" strike="noStrike" kern="0" cap="none" spc="0" normalizeH="0" baseline="0" noProof="0" dirty="0">
                  <a:ln>
                    <a:noFill/>
                  </a:ln>
                  <a:solidFill>
                    <a:srgbClr val="998C85">
                      <a:lumMod val="50000"/>
                    </a:srgbClr>
                  </a:solidFill>
                  <a:effectLst/>
                  <a:uLnTx/>
                  <a:uFillTx/>
                  <a:latin typeface="Arial"/>
                </a:endParaRPr>
              </a:p>
            </p:txBody>
          </p:sp>
          <p:sp>
            <p:nvSpPr>
              <p:cNvPr id="103" name="Text Box 11">
                <a:extLst>
                  <a:ext uri="{FF2B5EF4-FFF2-40B4-BE49-F238E27FC236}">
                    <a16:creationId xmlns:a16="http://schemas.microsoft.com/office/drawing/2014/main" id="{F8ACE83C-D9BF-4F2C-8E5F-0D1469BB8963}"/>
                  </a:ext>
                </a:extLst>
              </p:cNvPr>
              <p:cNvSpPr txBox="1">
                <a:spLocks noChangeArrowheads="1"/>
              </p:cNvSpPr>
              <p:nvPr/>
            </p:nvSpPr>
            <p:spPr bwMode="auto">
              <a:xfrm>
                <a:off x="3933668" y="2941958"/>
                <a:ext cx="1723831" cy="1759974"/>
              </a:xfrm>
              <a:prstGeom prst="rect">
                <a:avLst/>
              </a:prstGeom>
              <a:solidFill>
                <a:sysClr val="window" lastClr="FFFFFF"/>
              </a:solidFill>
              <a:ln w="9525" algn="ctr">
                <a:solidFill>
                  <a:srgbClr val="0098C7"/>
                </a:solidFill>
                <a:miter lim="800000"/>
                <a:headEnd/>
                <a:tailEnd/>
              </a:ln>
              <a:effectLst/>
            </p:spPr>
            <p:txBody>
              <a:bodyPr/>
              <a:lstStyle/>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Patches</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Upgrades</a:t>
                </a:r>
                <a:endParaRPr kumimoji="0" lang="en-US" sz="1200" b="0" i="0" u="none" strike="noStrike" kern="0" cap="none" spc="0" normalizeH="0" baseline="0" noProof="0" dirty="0">
                  <a:ln>
                    <a:noFill/>
                  </a:ln>
                  <a:solidFill>
                    <a:srgbClr val="998C85">
                      <a:lumMod val="50000"/>
                    </a:srgbClr>
                  </a:solidFill>
                  <a:effectLst/>
                  <a:uLnTx/>
                  <a:uFillTx/>
                  <a:latin typeface="Arial"/>
                </a:endParaRPr>
              </a:p>
            </p:txBody>
          </p:sp>
          <p:sp>
            <p:nvSpPr>
              <p:cNvPr id="104" name="Text Box 12">
                <a:extLst>
                  <a:ext uri="{FF2B5EF4-FFF2-40B4-BE49-F238E27FC236}">
                    <a16:creationId xmlns:a16="http://schemas.microsoft.com/office/drawing/2014/main" id="{2DA7C670-9B1D-4616-9EC6-8864806AD2E3}"/>
                  </a:ext>
                </a:extLst>
              </p:cNvPr>
              <p:cNvSpPr txBox="1">
                <a:spLocks noChangeArrowheads="1"/>
              </p:cNvSpPr>
              <p:nvPr/>
            </p:nvSpPr>
            <p:spPr bwMode="auto">
              <a:xfrm>
                <a:off x="5724667" y="2941958"/>
                <a:ext cx="1723831" cy="1759974"/>
              </a:xfrm>
              <a:prstGeom prst="rect">
                <a:avLst/>
              </a:prstGeom>
              <a:solidFill>
                <a:sysClr val="window" lastClr="FFFFFF"/>
              </a:solidFill>
              <a:ln w="9525" algn="ctr">
                <a:solidFill>
                  <a:srgbClr val="0098C7"/>
                </a:solidFill>
                <a:miter lim="800000"/>
                <a:headEnd/>
                <a:tailEnd/>
              </a:ln>
              <a:effectLst/>
            </p:spPr>
            <p:txBody>
              <a:bodyPr/>
              <a:lstStyle/>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Continuous Improvements through Delivery Accelerators</a:t>
                </a:r>
                <a:endParaRPr kumimoji="0" lang="en-US" sz="1200" b="0" i="0" u="none" strike="noStrike" kern="0" cap="none" spc="0" normalizeH="0" baseline="0" noProof="0" dirty="0">
                  <a:ln>
                    <a:noFill/>
                  </a:ln>
                  <a:solidFill>
                    <a:srgbClr val="998C85">
                      <a:lumMod val="50000"/>
                    </a:srgbClr>
                  </a:solidFill>
                  <a:effectLst/>
                  <a:uLnTx/>
                  <a:uFillTx/>
                  <a:latin typeface="Arial"/>
                </a:endParaRPr>
              </a:p>
            </p:txBody>
          </p:sp>
          <p:sp>
            <p:nvSpPr>
              <p:cNvPr id="105" name="Text Box 13">
                <a:extLst>
                  <a:ext uri="{FF2B5EF4-FFF2-40B4-BE49-F238E27FC236}">
                    <a16:creationId xmlns:a16="http://schemas.microsoft.com/office/drawing/2014/main" id="{516107C9-AF23-4C12-88B9-8F71AADF370D}"/>
                  </a:ext>
                </a:extLst>
              </p:cNvPr>
              <p:cNvSpPr txBox="1">
                <a:spLocks noChangeArrowheads="1"/>
              </p:cNvSpPr>
              <p:nvPr/>
            </p:nvSpPr>
            <p:spPr bwMode="auto">
              <a:xfrm>
                <a:off x="7515668" y="2941958"/>
                <a:ext cx="1645920" cy="1759974"/>
              </a:xfrm>
              <a:prstGeom prst="rect">
                <a:avLst/>
              </a:prstGeom>
              <a:solidFill>
                <a:sysClr val="window" lastClr="FFFFFF"/>
              </a:solidFill>
              <a:ln w="9525" algn="ctr">
                <a:solidFill>
                  <a:srgbClr val="0098C7"/>
                </a:solidFill>
                <a:miter lim="800000"/>
                <a:headEnd/>
                <a:tailEnd/>
              </a:ln>
              <a:effectLst/>
            </p:spPr>
            <p:txBody>
              <a:bodyPr/>
              <a:lstStyle/>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Technology</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Functionality</a:t>
                </a:r>
              </a:p>
              <a:p>
                <a:pPr marL="182880" marR="0" lvl="0" indent="-182880" defTabSz="957756" eaLnBrk="1" fontAlgn="auto" latinLnBrk="0" hangingPunct="1">
                  <a:lnSpc>
                    <a:spcPct val="100000"/>
                  </a:lnSpc>
                  <a:spcBef>
                    <a:spcPts val="200"/>
                  </a:spcBef>
                  <a:spcAft>
                    <a:spcPts val="200"/>
                  </a:spcAft>
                  <a:buSzTx/>
                  <a:buFont typeface="Wingdings" pitchFamily="2" charset="2"/>
                  <a:buChar char="§"/>
                  <a:tabLst/>
                  <a:defRPr/>
                </a:pPr>
                <a:r>
                  <a:rPr kumimoji="0" lang="en-US" sz="1200" b="0" i="0" u="none" strike="noStrike" kern="0" cap="none" spc="0" normalizeH="0" baseline="0" noProof="0">
                    <a:ln>
                      <a:noFill/>
                    </a:ln>
                    <a:solidFill>
                      <a:srgbClr val="998C85">
                        <a:lumMod val="50000"/>
                      </a:srgbClr>
                    </a:solidFill>
                    <a:effectLst/>
                    <a:uLnTx/>
                    <a:uFillTx/>
                    <a:latin typeface="Arial"/>
                  </a:rPr>
                  <a:t>Regional vs. Global</a:t>
                </a:r>
                <a:endParaRPr kumimoji="0" lang="en-US" sz="1200" b="0" i="0" u="none" strike="noStrike" kern="0" cap="none" spc="0" normalizeH="0" baseline="0" noProof="0" dirty="0">
                  <a:ln>
                    <a:noFill/>
                  </a:ln>
                  <a:solidFill>
                    <a:srgbClr val="998C85">
                      <a:lumMod val="50000"/>
                    </a:srgbClr>
                  </a:solidFill>
                  <a:effectLst/>
                  <a:uLnTx/>
                  <a:uFillTx/>
                  <a:latin typeface="Arial"/>
                </a:endParaRPr>
              </a:p>
            </p:txBody>
          </p:sp>
          <p:sp>
            <p:nvSpPr>
              <p:cNvPr id="106" name="AutoShape 4">
                <a:extLst>
                  <a:ext uri="{FF2B5EF4-FFF2-40B4-BE49-F238E27FC236}">
                    <a16:creationId xmlns:a16="http://schemas.microsoft.com/office/drawing/2014/main" id="{FA6DEC1D-B14A-486C-B41E-6711165CCAC0}"/>
                  </a:ext>
                </a:extLst>
              </p:cNvPr>
              <p:cNvSpPr>
                <a:spLocks noChangeArrowheads="1"/>
              </p:cNvSpPr>
              <p:nvPr/>
            </p:nvSpPr>
            <p:spPr bwMode="auto">
              <a:xfrm>
                <a:off x="360086" y="1983975"/>
                <a:ext cx="2101588" cy="955882"/>
              </a:xfrm>
              <a:prstGeom prst="chevron">
                <a:avLst>
                  <a:gd name="adj" fmla="val 41275"/>
                </a:avLst>
              </a:prstGeom>
              <a:solidFill>
                <a:srgbClr val="FFCC66"/>
              </a:solidFill>
              <a:ln w="9525">
                <a:noFill/>
                <a:miter lim="800000"/>
                <a:headEnd/>
                <a:tailEnd/>
              </a:ln>
              <a:effectLst/>
              <a:scene3d>
                <a:camera prst="orthographicFront">
                  <a:rot lat="0" lon="0" rev="0"/>
                </a:camera>
                <a:lightRig rig="balanced" dir="t">
                  <a:rot lat="0" lon="0" rev="8700000"/>
                </a:lightRig>
              </a:scene3d>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Arial"/>
                  </a:rPr>
                  <a:t>Transition</a:t>
                </a:r>
              </a:p>
            </p:txBody>
          </p:sp>
          <p:sp>
            <p:nvSpPr>
              <p:cNvPr id="107" name="AutoShape 5">
                <a:extLst>
                  <a:ext uri="{FF2B5EF4-FFF2-40B4-BE49-F238E27FC236}">
                    <a16:creationId xmlns:a16="http://schemas.microsoft.com/office/drawing/2014/main" id="{EC6443F1-8788-4744-8928-D286C5ECC925}"/>
                  </a:ext>
                </a:extLst>
              </p:cNvPr>
              <p:cNvSpPr>
                <a:spLocks noChangeArrowheads="1"/>
              </p:cNvSpPr>
              <p:nvPr/>
            </p:nvSpPr>
            <p:spPr bwMode="auto">
              <a:xfrm>
                <a:off x="2151085" y="1983975"/>
                <a:ext cx="2101588" cy="955882"/>
              </a:xfrm>
              <a:prstGeom prst="chevron">
                <a:avLst>
                  <a:gd name="adj" fmla="val 41317"/>
                </a:avLst>
              </a:prstGeom>
              <a:solidFill>
                <a:srgbClr val="FF9900"/>
              </a:solidFill>
              <a:ln w="9525">
                <a:noFill/>
                <a:miter lim="800000"/>
                <a:headEnd/>
                <a:tailEnd/>
              </a:ln>
              <a:effectLst/>
              <a:scene3d>
                <a:camera prst="orthographicFront">
                  <a:rot lat="0" lon="0" rev="0"/>
                </a:camera>
                <a:lightRig rig="balanced" dir="t">
                  <a:rot lat="0" lon="0" rev="8700000"/>
                </a:lightRig>
              </a:scene3d>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rPr>
                  <a:t>Corrective Maintenance &amp; Application Enhancement </a:t>
                </a:r>
                <a:endParaRPr kumimoji="0" lang="en-US" sz="1200" b="0" i="0" u="none" strike="noStrike" kern="0" cap="none" spc="0" normalizeH="0" baseline="0" noProof="0" dirty="0">
                  <a:ln>
                    <a:noFill/>
                  </a:ln>
                  <a:solidFill>
                    <a:prstClr val="white"/>
                  </a:solidFill>
                  <a:effectLst/>
                  <a:uLnTx/>
                  <a:uFillTx/>
                  <a:latin typeface="Arial"/>
                </a:endParaRPr>
              </a:p>
            </p:txBody>
          </p:sp>
          <p:sp>
            <p:nvSpPr>
              <p:cNvPr id="108" name="AutoShape 6">
                <a:extLst>
                  <a:ext uri="{FF2B5EF4-FFF2-40B4-BE49-F238E27FC236}">
                    <a16:creationId xmlns:a16="http://schemas.microsoft.com/office/drawing/2014/main" id="{B52F9C77-93D9-4C11-83E1-705C7ED276C1}"/>
                  </a:ext>
                </a:extLst>
              </p:cNvPr>
              <p:cNvSpPr>
                <a:spLocks noChangeArrowheads="1"/>
              </p:cNvSpPr>
              <p:nvPr/>
            </p:nvSpPr>
            <p:spPr bwMode="auto">
              <a:xfrm>
                <a:off x="3942088" y="1983975"/>
                <a:ext cx="2101588" cy="955882"/>
              </a:xfrm>
              <a:prstGeom prst="chevron">
                <a:avLst>
                  <a:gd name="adj" fmla="val 41386"/>
                </a:avLst>
              </a:prstGeom>
              <a:solidFill>
                <a:srgbClr val="003366">
                  <a:alpha val="60000"/>
                </a:srgbClr>
              </a:solidFill>
              <a:ln w="9525" algn="ctr">
                <a:noFill/>
                <a:miter lim="800000"/>
                <a:headEnd/>
                <a:tailEnd/>
              </a:ln>
              <a:effectLst/>
              <a:scene3d>
                <a:camera prst="orthographicFront">
                  <a:rot lat="0" lon="0" rev="0"/>
                </a:camera>
                <a:lightRig rig="balanced" dir="t">
                  <a:rot lat="0" lon="0" rev="8700000"/>
                </a:lightRig>
              </a:scene3d>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rPr>
                  <a:t>Adaptive Maintenance</a:t>
                </a:r>
              </a:p>
            </p:txBody>
          </p:sp>
          <p:sp>
            <p:nvSpPr>
              <p:cNvPr id="181" name="AutoShape 7">
                <a:extLst>
                  <a:ext uri="{FF2B5EF4-FFF2-40B4-BE49-F238E27FC236}">
                    <a16:creationId xmlns:a16="http://schemas.microsoft.com/office/drawing/2014/main" id="{2738BFE3-697E-46B8-BF17-FBAD45228A95}"/>
                  </a:ext>
                </a:extLst>
              </p:cNvPr>
              <p:cNvSpPr>
                <a:spLocks noChangeArrowheads="1"/>
              </p:cNvSpPr>
              <p:nvPr/>
            </p:nvSpPr>
            <p:spPr bwMode="auto">
              <a:xfrm>
                <a:off x="5733087" y="1983975"/>
                <a:ext cx="2101588" cy="955882"/>
              </a:xfrm>
              <a:prstGeom prst="chevron">
                <a:avLst>
                  <a:gd name="adj" fmla="val 41991"/>
                </a:avLst>
              </a:prstGeom>
              <a:solidFill>
                <a:srgbClr val="003366">
                  <a:alpha val="70000"/>
                </a:srgbClr>
              </a:solidFill>
              <a:ln w="9525" algn="ctr">
                <a:noFill/>
                <a:miter lim="800000"/>
                <a:headEnd/>
                <a:tailEnd/>
              </a:ln>
              <a:effectLst/>
              <a:scene3d>
                <a:camera prst="orthographicFront">
                  <a:rot lat="0" lon="0" rev="0"/>
                </a:camera>
                <a:lightRig rig="balanced" dir="t">
                  <a:rot lat="0" lon="0" rev="8700000"/>
                </a:lightRig>
              </a:scene3d>
              <a:sp3d/>
            </p:spPr>
            <p:txBody>
              <a:bodyPr wrap="square" lIns="18288" tIns="36576" rIns="18288" bIns="36576"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rPr>
                  <a:t>Application Renovation</a:t>
                </a:r>
                <a:endParaRPr kumimoji="0" lang="en-US" sz="1200" b="0" i="0" u="none" strike="noStrike" kern="0" cap="none" spc="0" normalizeH="0" baseline="0" noProof="0" dirty="0">
                  <a:ln>
                    <a:noFill/>
                  </a:ln>
                  <a:solidFill>
                    <a:prstClr val="white"/>
                  </a:solidFill>
                  <a:effectLst/>
                  <a:uLnTx/>
                  <a:uFillTx/>
                  <a:latin typeface="Arial"/>
                </a:endParaRPr>
              </a:p>
            </p:txBody>
          </p:sp>
          <p:sp>
            <p:nvSpPr>
              <p:cNvPr id="182" name="AutoShape 8">
                <a:extLst>
                  <a:ext uri="{FF2B5EF4-FFF2-40B4-BE49-F238E27FC236}">
                    <a16:creationId xmlns:a16="http://schemas.microsoft.com/office/drawing/2014/main" id="{D8D23D79-2F68-49D1-99B5-73E692953B7B}"/>
                  </a:ext>
                </a:extLst>
              </p:cNvPr>
              <p:cNvSpPr>
                <a:spLocks noChangeArrowheads="1"/>
              </p:cNvSpPr>
              <p:nvPr/>
            </p:nvSpPr>
            <p:spPr bwMode="auto">
              <a:xfrm>
                <a:off x="7524086" y="1983975"/>
                <a:ext cx="2019146" cy="955882"/>
              </a:xfrm>
              <a:prstGeom prst="chevron">
                <a:avLst>
                  <a:gd name="adj" fmla="val 40597"/>
                </a:avLst>
              </a:prstGeom>
              <a:solidFill>
                <a:srgbClr val="003366">
                  <a:alpha val="80000"/>
                </a:srgbClr>
              </a:solidFill>
              <a:ln w="9525" algn="ctr">
                <a:noFill/>
                <a:miter lim="800000"/>
                <a:headEnd/>
                <a:tailEnd/>
              </a:ln>
              <a:effectLst/>
              <a:scene3d>
                <a:camera prst="orthographicFront">
                  <a:rot lat="0" lon="0" rev="0"/>
                </a:camera>
                <a:lightRig rig="balanced" dir="t">
                  <a:rot lat="0" lon="0" rev="8700000"/>
                </a:lightRig>
              </a:scene3d>
              <a:sp3d/>
            </p:spPr>
            <p:txBody>
              <a:bodyPr wrap="square" lIns="0" tIns="36576" rIns="0" bIns="36576" anchor="ctr" anchorCtr="0">
                <a:noAutofit/>
              </a:bodyPr>
              <a:lstStyle/>
              <a:p>
                <a:pPr marL="58738"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a:rPr>
                  <a:t>Transformation</a:t>
                </a:r>
                <a:endParaRPr kumimoji="0" lang="en-US" sz="1200" b="0" i="0" u="none" strike="noStrike" kern="0" cap="none" spc="0" normalizeH="0" baseline="0" noProof="0" dirty="0">
                  <a:ln>
                    <a:noFill/>
                  </a:ln>
                  <a:solidFill>
                    <a:prstClr val="white"/>
                  </a:solidFill>
                  <a:effectLst/>
                  <a:uLnTx/>
                  <a:uFillTx/>
                  <a:latin typeface="Arial"/>
                </a:endParaRPr>
              </a:p>
            </p:txBody>
          </p:sp>
        </p:grpSp>
      </p:grpSp>
    </p:spTree>
    <p:extLst>
      <p:ext uri="{BB962C8B-B14F-4D97-AF65-F5344CB8AC3E}">
        <p14:creationId xmlns:p14="http://schemas.microsoft.com/office/powerpoint/2010/main" val="303397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dirty="0">
                <a:solidFill>
                  <a:srgbClr val="003366"/>
                </a:solidFill>
                <a:latin typeface="Arial"/>
                <a:cs typeface="+mn-cs"/>
              </a:rPr>
              <a:t>Our Understanding of the Requirements</a:t>
            </a: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a:solidFill>
                  <a:schemeClr val="bg2">
                    <a:lumMod val="60000"/>
                    <a:lumOff val="40000"/>
                  </a:schemeClr>
                </a:solidFill>
                <a:latin typeface="Arial"/>
                <a:cs typeface="+mn-cs"/>
              </a:rPr>
              <a:t>Castaliaz Overview</a:t>
            </a:r>
            <a:endParaRPr lang="en-US" sz="1600" b="0" kern="0" dirty="0">
              <a:solidFill>
                <a:schemeClr val="bg2">
                  <a:lumMod val="60000"/>
                  <a:lumOff val="40000"/>
                </a:schemeClr>
              </a:solidFill>
              <a:latin typeface="Arial"/>
              <a:cs typeface="+mn-cs"/>
            </a:endParaRPr>
          </a:p>
        </p:txBody>
      </p:sp>
      <p:pic>
        <p:nvPicPr>
          <p:cNvPr id="8" name="Picture 7">
            <a:extLst>
              <a:ext uri="{FF2B5EF4-FFF2-40B4-BE49-F238E27FC236}">
                <a16:creationId xmlns:a16="http://schemas.microsoft.com/office/drawing/2014/main" id="{FED86463-9EE3-4D43-AAE7-8F0DC6937496}"/>
              </a:ext>
            </a:extLst>
          </p:cNvPr>
          <p:cNvPicPr>
            <a:picLocks noChangeAspect="1"/>
          </p:cNvPicPr>
          <p:nvPr/>
        </p:nvPicPr>
        <p:blipFill>
          <a:blip r:embed="rId2"/>
          <a:stretch>
            <a:fillRect/>
          </a:stretch>
        </p:blipFill>
        <p:spPr>
          <a:xfrm>
            <a:off x="398296" y="6237312"/>
            <a:ext cx="2924175" cy="438150"/>
          </a:xfrm>
          <a:prstGeom prst="rect">
            <a:avLst/>
          </a:prstGeom>
        </p:spPr>
      </p:pic>
      <p:sp>
        <p:nvSpPr>
          <p:cNvPr id="9" name="Round Diagonal Corner Rectangle 18">
            <a:extLst>
              <a:ext uri="{FF2B5EF4-FFF2-40B4-BE49-F238E27FC236}">
                <a16:creationId xmlns:a16="http://schemas.microsoft.com/office/drawing/2014/main" id="{BEC07C96-B276-4CBC-822E-988C5B851022}"/>
              </a:ext>
            </a:extLst>
          </p:cNvPr>
          <p:cNvSpPr/>
          <p:nvPr/>
        </p:nvSpPr>
        <p:spPr>
          <a:xfrm>
            <a:off x="3431704" y="5102433"/>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DCS Discussions and DEMO</a:t>
            </a:r>
          </a:p>
        </p:txBody>
      </p:sp>
    </p:spTree>
    <p:extLst>
      <p:ext uri="{BB962C8B-B14F-4D97-AF65-F5344CB8AC3E}">
        <p14:creationId xmlns:p14="http://schemas.microsoft.com/office/powerpoint/2010/main" val="161600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i="0" u="none" strike="noStrike" kern="0" cap="none" spc="0" normalizeH="0" baseline="0" noProof="0" dirty="0">
                <a:ln>
                  <a:noFill/>
                </a:ln>
                <a:solidFill>
                  <a:srgbClr val="003366"/>
                </a:solidFill>
                <a:effectLst/>
                <a:uLnTx/>
                <a:uFillTx/>
                <a:latin typeface="Arial"/>
                <a:cs typeface="+mn-cs"/>
              </a:rPr>
              <a:t>Our Understanding of the Requirements</a:t>
            </a: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i="0" u="none" strike="noStrike" kern="0" cap="none" spc="0" normalizeH="0" baseline="0" noProof="0" dirty="0">
                <a:ln>
                  <a:noFill/>
                </a:ln>
                <a:solidFill>
                  <a:srgbClr val="003366"/>
                </a:solidFill>
                <a:effectLst/>
                <a:uLnTx/>
                <a:uFillTx/>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i="0" u="none" strike="noStrike" kern="0" cap="none" spc="0" normalizeH="0" baseline="0" noProof="0" dirty="0">
                <a:ln>
                  <a:noFill/>
                </a:ln>
                <a:solidFill>
                  <a:srgbClr val="003366"/>
                </a:solidFill>
                <a:effectLst/>
                <a:uLnTx/>
                <a:uFillTx/>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i="0" u="none" strike="noStrike" kern="0" cap="none" spc="0" normalizeH="0" baseline="0" noProof="0" dirty="0">
                <a:ln>
                  <a:noFill/>
                </a:ln>
                <a:solidFill>
                  <a:srgbClr val="003366"/>
                </a:solidFill>
                <a:effectLst/>
                <a:uLnTx/>
                <a:uFillTx/>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i="0" u="none" strike="noStrike" kern="0" cap="none" spc="0" normalizeH="0" baseline="0" noProof="0" dirty="0">
                <a:ln>
                  <a:noFill/>
                </a:ln>
                <a:solidFill>
                  <a:srgbClr val="003366"/>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dirty="0">
                <a:solidFill>
                  <a:srgbClr val="003366"/>
                </a:solidFill>
                <a:latin typeface="Arial"/>
                <a:cs typeface="+mn-cs"/>
              </a:rPr>
              <a:t>Castaliaz Overview</a:t>
            </a:r>
          </a:p>
        </p:txBody>
      </p:sp>
    </p:spTree>
    <p:extLst>
      <p:ext uri="{BB962C8B-B14F-4D97-AF65-F5344CB8AC3E}">
        <p14:creationId xmlns:p14="http://schemas.microsoft.com/office/powerpoint/2010/main" val="264109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Our Understanding of the Requirements</a:t>
            </a:r>
            <a:endParaRPr lang="en-IN" sz="2400" b="0" dirty="0"/>
          </a:p>
        </p:txBody>
      </p:sp>
      <p:graphicFrame>
        <p:nvGraphicFramePr>
          <p:cNvPr id="4" name="Table 3">
            <a:extLst>
              <a:ext uri="{FF2B5EF4-FFF2-40B4-BE49-F238E27FC236}">
                <a16:creationId xmlns:a16="http://schemas.microsoft.com/office/drawing/2014/main" id="{9311D4D1-F5F5-4259-8678-34676403447E}"/>
              </a:ext>
            </a:extLst>
          </p:cNvPr>
          <p:cNvGraphicFramePr>
            <a:graphicFrameLocks noGrp="1"/>
          </p:cNvGraphicFramePr>
          <p:nvPr>
            <p:extLst>
              <p:ext uri="{D42A27DB-BD31-4B8C-83A1-F6EECF244321}">
                <p14:modId xmlns:p14="http://schemas.microsoft.com/office/powerpoint/2010/main" val="2550277887"/>
              </p:ext>
            </p:extLst>
          </p:nvPr>
        </p:nvGraphicFramePr>
        <p:xfrm>
          <a:off x="1199456" y="936039"/>
          <a:ext cx="8208912" cy="5072805"/>
        </p:xfrm>
        <a:graphic>
          <a:graphicData uri="http://schemas.openxmlformats.org/drawingml/2006/table">
            <a:tbl>
              <a:tblPr firstRow="1" bandRow="1"/>
              <a:tblGrid>
                <a:gridCol w="2908600">
                  <a:extLst>
                    <a:ext uri="{9D8B030D-6E8A-4147-A177-3AD203B41FA5}">
                      <a16:colId xmlns:a16="http://schemas.microsoft.com/office/drawing/2014/main" val="3638100612"/>
                    </a:ext>
                  </a:extLst>
                </a:gridCol>
                <a:gridCol w="5300312">
                  <a:extLst>
                    <a:ext uri="{9D8B030D-6E8A-4147-A177-3AD203B41FA5}">
                      <a16:colId xmlns:a16="http://schemas.microsoft.com/office/drawing/2014/main" val="8607186"/>
                    </a:ext>
                  </a:extLst>
                </a:gridCol>
              </a:tblGrid>
              <a:tr h="579377">
                <a:tc>
                  <a:txBody>
                    <a:bodyPr/>
                    <a:lstStyle/>
                    <a:p>
                      <a:pPr>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Organizational Structure Elements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0AB00"/>
                    </a:solidFill>
                  </a:tcPr>
                </a:tc>
                <a:tc>
                  <a:txBody>
                    <a:bodyPr/>
                    <a:lstStyle/>
                    <a:p>
                      <a:pPr algn="just">
                        <a:spcAft>
                          <a:spcPts val="6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Quantity</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0AB00"/>
                    </a:solidFill>
                  </a:tcPr>
                </a:tc>
                <a:extLst>
                  <a:ext uri="{0D108BD9-81ED-4DB2-BD59-A6C34878D82A}">
                    <a16:rowId xmlns:a16="http://schemas.microsoft.com/office/drawing/2014/main" val="3361400795"/>
                  </a:ext>
                </a:extLst>
              </a:tr>
              <a:tr h="833464">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Company Code</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600"/>
                        </a:spcAft>
                        <a:buFont typeface="Arial" panose="020B0604020202020204" pitchFamily="34" charset="0"/>
                        <a:buChar char="•"/>
                        <a:tabLst>
                          <a:tab pos="457200" algn="l"/>
                        </a:tabLst>
                      </a:pPr>
                      <a:r>
                        <a:rPr lang="en-IN"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Client Name </a:t>
                      </a: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10643"/>
                  </a:ext>
                </a:extLst>
              </a:tr>
              <a:tr h="332724">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Country </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India </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854445"/>
                  </a:ext>
                </a:extLst>
              </a:tr>
              <a:tr h="332724">
                <a:tc>
                  <a:txBody>
                    <a:bodyPr/>
                    <a:lstStyle/>
                    <a:p>
                      <a:pPr>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Geographical Scope</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IN" sz="1200" dirty="0">
                          <a:effectLst/>
                          <a:latin typeface="Arial" panose="020B0604020202020204" pitchFamily="34" charset="0"/>
                          <a:ea typeface="Times New Roman" panose="02020603050405020304" pitchFamily="18" charset="0"/>
                          <a:cs typeface="Times New Roman" panose="02020603050405020304" pitchFamily="18" charset="0"/>
                        </a:rPr>
                        <a:t>Pan India</a:t>
                      </a: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224644"/>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Purchasing Organization</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One Purchasing Organization per Division</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28591"/>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Sales Organization</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One Sales Organization per Division</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467113"/>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Controlling Area</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 Controlling Area per Division</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3652"/>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Operating Concern</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 Operating Concern per Division</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408720"/>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Chart of Account </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 Operating chart of account per Division</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089461"/>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Ledgers</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One Leading Ledger per Division</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267644"/>
                  </a:ext>
                </a:extLst>
              </a:tr>
              <a:tr h="332724">
                <a:tc>
                  <a:txBody>
                    <a:bodyPr/>
                    <a:lstStyle/>
                    <a:p>
                      <a:pPr>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Currencies</a:t>
                      </a:r>
                      <a:endParaRPr lang="en-IN" sz="14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INR</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91149"/>
                  </a:ext>
                </a:extLst>
              </a:tr>
              <a:tr h="332724">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Project Location (Onsite)</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India,</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761508"/>
                  </a:ext>
                </a:extLst>
              </a:tr>
              <a:tr h="332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Project Location (Offshore)</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IN" sz="1200" dirty="0">
                          <a:effectLst/>
                          <a:latin typeface="Arial" panose="020B0604020202020204" pitchFamily="34" charset="0"/>
                          <a:ea typeface="Times New Roman" panose="02020603050405020304" pitchFamily="18" charset="0"/>
                          <a:cs typeface="Times New Roman" panose="02020603050405020304" pitchFamily="18" charset="0"/>
                        </a:rPr>
                        <a:t>Castaliaz Office (Mumbai, Bengaluru and Chennai)</a:t>
                      </a: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182295"/>
                  </a:ext>
                </a:extLst>
              </a:tr>
            </a:tbl>
          </a:graphicData>
        </a:graphic>
      </p:graphicFrame>
      <p:sp>
        <p:nvSpPr>
          <p:cNvPr id="3" name="Rectangle: Rounded Corners 2">
            <a:extLst>
              <a:ext uri="{FF2B5EF4-FFF2-40B4-BE49-F238E27FC236}">
                <a16:creationId xmlns:a16="http://schemas.microsoft.com/office/drawing/2014/main" id="{CCD33188-A0E9-4C76-BF5B-EECA407CBD28}"/>
              </a:ext>
            </a:extLst>
          </p:cNvPr>
          <p:cNvSpPr/>
          <p:nvPr/>
        </p:nvSpPr>
        <p:spPr bwMode="auto">
          <a:xfrm>
            <a:off x="9984432" y="1700808"/>
            <a:ext cx="1800200" cy="1440160"/>
          </a:xfrm>
          <a:prstGeom prst="roundRect">
            <a:avLst/>
          </a:prstGeom>
          <a:solidFill>
            <a:schemeClr val="accent3">
              <a:lumMod val="7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800" b="1" i="0" u="none" strike="noStrike" cap="none" normalizeH="0" baseline="0" dirty="0">
                <a:ln>
                  <a:noFill/>
                </a:ln>
                <a:solidFill>
                  <a:schemeClr val="tx1"/>
                </a:solidFill>
                <a:effectLst/>
                <a:latin typeface="Arial" charset="0"/>
                <a:cs typeface="Arial" charset="0"/>
              </a:rPr>
              <a:t>This is a sample</a:t>
            </a:r>
          </a:p>
        </p:txBody>
      </p:sp>
    </p:spTree>
    <p:extLst>
      <p:ext uri="{BB962C8B-B14F-4D97-AF65-F5344CB8AC3E}">
        <p14:creationId xmlns:p14="http://schemas.microsoft.com/office/powerpoint/2010/main" val="332370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Our Understanding of the Requirements</a:t>
            </a:r>
            <a:endParaRPr lang="en-IN" sz="2400" b="0" dirty="0"/>
          </a:p>
        </p:txBody>
      </p:sp>
      <p:graphicFrame>
        <p:nvGraphicFramePr>
          <p:cNvPr id="4" name="Table 3">
            <a:extLst>
              <a:ext uri="{FF2B5EF4-FFF2-40B4-BE49-F238E27FC236}">
                <a16:creationId xmlns:a16="http://schemas.microsoft.com/office/drawing/2014/main" id="{9311D4D1-F5F5-4259-8678-34676403447E}"/>
              </a:ext>
            </a:extLst>
          </p:cNvPr>
          <p:cNvGraphicFramePr>
            <a:graphicFrameLocks noGrp="1"/>
          </p:cNvGraphicFramePr>
          <p:nvPr>
            <p:extLst>
              <p:ext uri="{D42A27DB-BD31-4B8C-83A1-F6EECF244321}">
                <p14:modId xmlns:p14="http://schemas.microsoft.com/office/powerpoint/2010/main" val="876563673"/>
              </p:ext>
            </p:extLst>
          </p:nvPr>
        </p:nvGraphicFramePr>
        <p:xfrm>
          <a:off x="1199456" y="936039"/>
          <a:ext cx="8208912" cy="5603449"/>
        </p:xfrm>
        <a:graphic>
          <a:graphicData uri="http://schemas.openxmlformats.org/drawingml/2006/table">
            <a:tbl>
              <a:tblPr firstRow="1" bandRow="1"/>
              <a:tblGrid>
                <a:gridCol w="2880320">
                  <a:extLst>
                    <a:ext uri="{9D8B030D-6E8A-4147-A177-3AD203B41FA5}">
                      <a16:colId xmlns:a16="http://schemas.microsoft.com/office/drawing/2014/main" val="3638100612"/>
                    </a:ext>
                  </a:extLst>
                </a:gridCol>
                <a:gridCol w="5328592">
                  <a:extLst>
                    <a:ext uri="{9D8B030D-6E8A-4147-A177-3AD203B41FA5}">
                      <a16:colId xmlns:a16="http://schemas.microsoft.com/office/drawing/2014/main" val="8607186"/>
                    </a:ext>
                  </a:extLst>
                </a:gridCol>
              </a:tblGrid>
              <a:tr h="579377">
                <a:tc>
                  <a:txBody>
                    <a:bodyPr/>
                    <a:lstStyle/>
                    <a:p>
                      <a:pPr>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Organizational Structure Elements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0AB00"/>
                    </a:solidFill>
                  </a:tcPr>
                </a:tc>
                <a:tc>
                  <a:txBody>
                    <a:bodyPr/>
                    <a:lstStyle/>
                    <a:p>
                      <a:pPr algn="just">
                        <a:spcAft>
                          <a:spcPts val="6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Quantity</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0AB00"/>
                    </a:solidFill>
                  </a:tcPr>
                </a:tc>
                <a:extLst>
                  <a:ext uri="{0D108BD9-81ED-4DB2-BD59-A6C34878D82A}">
                    <a16:rowId xmlns:a16="http://schemas.microsoft.com/office/drawing/2014/main" val="3361400795"/>
                  </a:ext>
                </a:extLst>
              </a:tr>
              <a:tr h="1565988">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Modules Implemented </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600"/>
                        </a:spcAft>
                        <a:buFont typeface="Arial" panose="020B0604020202020204" pitchFamily="34" charset="0"/>
                        <a:buChar char="•"/>
                        <a:tabLst>
                          <a:tab pos="457200" algn="l"/>
                        </a:tabLst>
                      </a:pPr>
                      <a:r>
                        <a:rPr lang="en-IN" sz="1200" dirty="0">
                          <a:effectLst/>
                          <a:latin typeface="Arial" panose="020B0604020202020204" pitchFamily="34" charset="0"/>
                          <a:ea typeface="Calibri" panose="020F0502020204030204" pitchFamily="34" charset="0"/>
                          <a:cs typeface="Times New Roman" panose="02020603050405020304" pitchFamily="18" charset="0"/>
                        </a:rPr>
                        <a:t>Financial Accounting </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Controlling</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Sales &amp; Distribution</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Materials Management </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Production</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Quality Management</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Human Resource</a:t>
                      </a:r>
                    </a:p>
                    <a:p>
                      <a:pPr marL="342900" lvl="0"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India Payroll</a:t>
                      </a:r>
                      <a:endParaRPr lang="en-IN"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10643"/>
                  </a:ext>
                </a:extLst>
              </a:tr>
              <a:tr h="332724">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Analytics </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defTabSz="914400" rtl="0" eaLnBrk="1" latinLnBrk="0" hangingPunct="1">
                        <a:spcAft>
                          <a:spcPts val="600"/>
                        </a:spcAft>
                        <a:buFont typeface="Arial" panose="020B0604020202020204" pitchFamily="34" charset="0"/>
                        <a:buChar char="•"/>
                        <a:tabLst>
                          <a:tab pos="457200" algn="l"/>
                        </a:tabLst>
                      </a:pPr>
                      <a:r>
                        <a:rPr lang="en-US"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 / BO</a:t>
                      </a:r>
                      <a:endParaRPr lang="en-IN"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854445"/>
                  </a:ext>
                </a:extLst>
              </a:tr>
              <a:tr h="332724">
                <a:tc>
                  <a:txBody>
                    <a:bodyPr/>
                    <a:lstStyle/>
                    <a:p>
                      <a:pPr>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GST Compliance </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defTabSz="914400" rtl="0" eaLnBrk="1" latinLnBrk="0" hangingPunct="1">
                        <a:spcAft>
                          <a:spcPts val="600"/>
                        </a:spcAft>
                        <a:buFont typeface="Arial" panose="020B0604020202020204" pitchFamily="34" charset="0"/>
                        <a:buChar char="•"/>
                        <a:tabLst>
                          <a:tab pos="457200" algn="l"/>
                        </a:tabLst>
                      </a:pPr>
                      <a:r>
                        <a:rPr lang="en-IN"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SAP DCS (Not yet Live)</a:t>
                      </a: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224644"/>
                  </a:ext>
                </a:extLst>
              </a:tr>
              <a:tr h="332724">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Scope</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defTabSz="914400" rtl="0" eaLnBrk="1" latinLnBrk="0" hangingPunct="1">
                        <a:spcAft>
                          <a:spcPts val="600"/>
                        </a:spcAft>
                        <a:buFont typeface="Arial" panose="020B0604020202020204" pitchFamily="34" charset="0"/>
                        <a:buChar char="•"/>
                        <a:tabLst>
                          <a:tab pos="457200" algn="l"/>
                        </a:tabLst>
                      </a:pPr>
                      <a:r>
                        <a:rPr lang="en-US"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Level 2, Level 3 and Level 4 issue Resolution</a:t>
                      </a:r>
                      <a:endParaRPr lang="en-IN"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28591"/>
                  </a:ext>
                </a:extLst>
              </a:tr>
              <a:tr h="332724">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Activities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IN" sz="1200" kern="1200" dirty="0">
                          <a:solidFill>
                            <a:srgbClr val="000000"/>
                          </a:solidFill>
                          <a:effectLst/>
                          <a:latin typeface="Arial" panose="020B0604020202020204" pitchFamily="34" charset="0"/>
                          <a:ea typeface="+mn-ea"/>
                          <a:cs typeface="Times New Roman" panose="02020603050405020304" pitchFamily="18" charset="0"/>
                        </a:rPr>
                        <a:t>Help Desk ticket logging and Resolution of User Queries</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IN" sz="1200" u="sng" kern="1200" dirty="0">
                          <a:solidFill>
                            <a:srgbClr val="000000"/>
                          </a:solidFill>
                          <a:effectLst/>
                          <a:latin typeface="Arial" panose="020B0604020202020204" pitchFamily="34" charset="0"/>
                          <a:ea typeface="+mn-ea"/>
                          <a:cs typeface="Times New Roman" panose="02020603050405020304" pitchFamily="18" charset="0"/>
                        </a:rPr>
                        <a:t>SAP Techno-Functional Support</a:t>
                      </a:r>
                    </a:p>
                    <a:p>
                      <a:pPr marL="800100" marR="0" lvl="1"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IN" sz="1200" kern="1200" dirty="0">
                          <a:solidFill>
                            <a:srgbClr val="000000"/>
                          </a:solidFill>
                          <a:effectLst/>
                          <a:latin typeface="Arial" panose="020B0604020202020204" pitchFamily="34" charset="0"/>
                          <a:ea typeface="+mn-ea"/>
                          <a:cs typeface="Times New Roman" panose="02020603050405020304" pitchFamily="18" charset="0"/>
                        </a:rPr>
                        <a:t>Resolution of Bugs</a:t>
                      </a:r>
                    </a:p>
                    <a:p>
                      <a:pPr marL="800100" marR="0" lvl="1"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IN" sz="1200" kern="1200" dirty="0">
                          <a:solidFill>
                            <a:srgbClr val="000000"/>
                          </a:solidFill>
                          <a:effectLst/>
                          <a:latin typeface="Arial" panose="020B0604020202020204" pitchFamily="34" charset="0"/>
                          <a:ea typeface="+mn-ea"/>
                          <a:cs typeface="Times New Roman" panose="02020603050405020304" pitchFamily="18" charset="0"/>
                        </a:rPr>
                        <a:t>Coordination with SAP for Bug Fixing, Issue Resolution</a:t>
                      </a:r>
                    </a:p>
                    <a:p>
                      <a:pPr marL="800100" marR="0" lvl="1"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IN" sz="1200" kern="1200" dirty="0">
                          <a:solidFill>
                            <a:srgbClr val="000000"/>
                          </a:solidFill>
                          <a:effectLst/>
                          <a:latin typeface="Arial" panose="020B0604020202020204" pitchFamily="34" charset="0"/>
                          <a:ea typeface="+mn-ea"/>
                          <a:cs typeface="Times New Roman" panose="02020603050405020304" pitchFamily="18" charset="0"/>
                        </a:rPr>
                        <a:t>Statutory Note application</a:t>
                      </a:r>
                    </a:p>
                    <a:p>
                      <a:pPr marL="800100" marR="0" lvl="1"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IN" sz="1200" kern="1200" dirty="0">
                          <a:solidFill>
                            <a:srgbClr val="000000"/>
                          </a:solidFill>
                          <a:effectLst/>
                          <a:latin typeface="Arial" panose="020B0604020202020204" pitchFamily="34" charset="0"/>
                          <a:ea typeface="+mn-ea"/>
                          <a:cs typeface="Times New Roman" panose="02020603050405020304" pitchFamily="18" charset="0"/>
                        </a:rPr>
                        <a:t>Documentation for Issues resolved</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endParaRPr lang="en-IN" sz="1200" kern="1200" dirty="0">
                        <a:solidFill>
                          <a:srgbClr val="000000"/>
                        </a:solidFill>
                        <a:effectLst/>
                        <a:latin typeface="Arial" panose="020B0604020202020204" pitchFamily="34" charset="0"/>
                        <a:ea typeface="+mn-ea"/>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467113"/>
                  </a:ext>
                </a:extLst>
              </a:tr>
            </a:tbl>
          </a:graphicData>
        </a:graphic>
      </p:graphicFrame>
    </p:spTree>
    <p:extLst>
      <p:ext uri="{BB962C8B-B14F-4D97-AF65-F5344CB8AC3E}">
        <p14:creationId xmlns:p14="http://schemas.microsoft.com/office/powerpoint/2010/main" val="348334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Our Understanding of the Requirements</a:t>
            </a:r>
            <a:endParaRPr lang="en-IN" sz="2400" b="0" dirty="0"/>
          </a:p>
        </p:txBody>
      </p:sp>
      <p:graphicFrame>
        <p:nvGraphicFramePr>
          <p:cNvPr id="4" name="Table 3">
            <a:extLst>
              <a:ext uri="{FF2B5EF4-FFF2-40B4-BE49-F238E27FC236}">
                <a16:creationId xmlns:a16="http://schemas.microsoft.com/office/drawing/2014/main" id="{9311D4D1-F5F5-4259-8678-34676403447E}"/>
              </a:ext>
            </a:extLst>
          </p:cNvPr>
          <p:cNvGraphicFramePr>
            <a:graphicFrameLocks noGrp="1"/>
          </p:cNvGraphicFramePr>
          <p:nvPr>
            <p:extLst>
              <p:ext uri="{D42A27DB-BD31-4B8C-83A1-F6EECF244321}">
                <p14:modId xmlns:p14="http://schemas.microsoft.com/office/powerpoint/2010/main" val="1239383556"/>
              </p:ext>
            </p:extLst>
          </p:nvPr>
        </p:nvGraphicFramePr>
        <p:xfrm>
          <a:off x="1199456" y="936039"/>
          <a:ext cx="8208912" cy="5373627"/>
        </p:xfrm>
        <a:graphic>
          <a:graphicData uri="http://schemas.openxmlformats.org/drawingml/2006/table">
            <a:tbl>
              <a:tblPr firstRow="1" bandRow="1"/>
              <a:tblGrid>
                <a:gridCol w="2880320">
                  <a:extLst>
                    <a:ext uri="{9D8B030D-6E8A-4147-A177-3AD203B41FA5}">
                      <a16:colId xmlns:a16="http://schemas.microsoft.com/office/drawing/2014/main" val="3638100612"/>
                    </a:ext>
                  </a:extLst>
                </a:gridCol>
                <a:gridCol w="5328592">
                  <a:extLst>
                    <a:ext uri="{9D8B030D-6E8A-4147-A177-3AD203B41FA5}">
                      <a16:colId xmlns:a16="http://schemas.microsoft.com/office/drawing/2014/main" val="8607186"/>
                    </a:ext>
                  </a:extLst>
                </a:gridCol>
              </a:tblGrid>
              <a:tr h="579377">
                <a:tc>
                  <a:txBody>
                    <a:bodyPr/>
                    <a:lstStyle/>
                    <a:p>
                      <a:pPr>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Organizational Structure Elements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0AB00"/>
                    </a:solidFill>
                  </a:tcPr>
                </a:tc>
                <a:tc>
                  <a:txBody>
                    <a:bodyPr/>
                    <a:lstStyle/>
                    <a:p>
                      <a:pPr algn="just">
                        <a:spcAft>
                          <a:spcPts val="6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Quantity</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0AB00"/>
                    </a:solidFill>
                  </a:tcPr>
                </a:tc>
                <a:extLst>
                  <a:ext uri="{0D108BD9-81ED-4DB2-BD59-A6C34878D82A}">
                    <a16:rowId xmlns:a16="http://schemas.microsoft.com/office/drawing/2014/main" val="3361400795"/>
                  </a:ext>
                </a:extLst>
              </a:tr>
              <a:tr h="1565988">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Activities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just">
                        <a:spcAft>
                          <a:spcPts val="600"/>
                        </a:spcAft>
                        <a:buFont typeface="Arial" panose="020B0604020202020204" pitchFamily="34" charset="0"/>
                        <a:buChar char="•"/>
                        <a:tabLst>
                          <a:tab pos="457200" algn="l"/>
                        </a:tabLst>
                      </a:pPr>
                      <a:r>
                        <a:rPr lang="en-IN" sz="1200" u="sng" dirty="0">
                          <a:effectLst/>
                          <a:latin typeface="Arial" panose="020B0604020202020204" pitchFamily="34" charset="0"/>
                          <a:ea typeface="Calibri" panose="020F0502020204030204" pitchFamily="34" charset="0"/>
                          <a:cs typeface="Times New Roman" panose="02020603050405020304" pitchFamily="18" charset="0"/>
                        </a:rPr>
                        <a:t>SAP Functional Support</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Existing Enhancements, Existing Report Development, Training on enhanced scenarios and User Manual for enhanced processes.</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Configuration Modification as per Business Need or due to changes with respect to statutory requirements</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Enhancements of new processes in modules implemented</a:t>
                      </a:r>
                      <a:endParaRPr lang="en-IN"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defTabSz="914400" rtl="0" eaLnBrk="1" latinLnBrk="0" hangingPunct="1">
                        <a:spcAft>
                          <a:spcPts val="600"/>
                        </a:spcAft>
                        <a:buFont typeface="Arial" panose="020B0604020202020204" pitchFamily="34" charset="0"/>
                        <a:buChar char="•"/>
                        <a:tabLst>
                          <a:tab pos="457200" algn="l"/>
                        </a:tabLst>
                      </a:pPr>
                      <a:r>
                        <a:rPr lang="en-IN" sz="1200" u="sng"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Minor Enhancements</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 functional enhancements, New Report Development</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SAP General Notes and Patch Application as required </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 user support and training if required</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Month end and Year end support for Dispatches, Accounts closing, Payroll processing etc</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SAP BI Integration with ECC</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SAP Integration with other business applications</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Email &amp; SMS integration</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SAP Solution Manager Support &amp; EWA Reporting (SAP Health Check including Patch update, Reports performance)</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Implementation of Budgetary changes proposed by the Government</a:t>
                      </a: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10643"/>
                  </a:ext>
                </a:extLst>
              </a:tr>
            </a:tbl>
          </a:graphicData>
        </a:graphic>
      </p:graphicFrame>
    </p:spTree>
    <p:extLst>
      <p:ext uri="{BB962C8B-B14F-4D97-AF65-F5344CB8AC3E}">
        <p14:creationId xmlns:p14="http://schemas.microsoft.com/office/powerpoint/2010/main" val="327144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Our Understanding of the Requirements</a:t>
            </a:r>
            <a:endParaRPr lang="en-IN" sz="2400" b="0" dirty="0"/>
          </a:p>
        </p:txBody>
      </p:sp>
      <p:graphicFrame>
        <p:nvGraphicFramePr>
          <p:cNvPr id="4" name="Table 3">
            <a:extLst>
              <a:ext uri="{FF2B5EF4-FFF2-40B4-BE49-F238E27FC236}">
                <a16:creationId xmlns:a16="http://schemas.microsoft.com/office/drawing/2014/main" id="{9311D4D1-F5F5-4259-8678-34676403447E}"/>
              </a:ext>
            </a:extLst>
          </p:cNvPr>
          <p:cNvGraphicFramePr>
            <a:graphicFrameLocks noGrp="1"/>
          </p:cNvGraphicFramePr>
          <p:nvPr>
            <p:extLst>
              <p:ext uri="{D42A27DB-BD31-4B8C-83A1-F6EECF244321}">
                <p14:modId xmlns:p14="http://schemas.microsoft.com/office/powerpoint/2010/main" val="222207631"/>
              </p:ext>
            </p:extLst>
          </p:nvPr>
        </p:nvGraphicFramePr>
        <p:xfrm>
          <a:off x="1199456" y="936039"/>
          <a:ext cx="8208912" cy="4879597"/>
        </p:xfrm>
        <a:graphic>
          <a:graphicData uri="http://schemas.openxmlformats.org/drawingml/2006/table">
            <a:tbl>
              <a:tblPr firstRow="1" bandRow="1"/>
              <a:tblGrid>
                <a:gridCol w="2880320">
                  <a:extLst>
                    <a:ext uri="{9D8B030D-6E8A-4147-A177-3AD203B41FA5}">
                      <a16:colId xmlns:a16="http://schemas.microsoft.com/office/drawing/2014/main" val="3638100612"/>
                    </a:ext>
                  </a:extLst>
                </a:gridCol>
                <a:gridCol w="5328592">
                  <a:extLst>
                    <a:ext uri="{9D8B030D-6E8A-4147-A177-3AD203B41FA5}">
                      <a16:colId xmlns:a16="http://schemas.microsoft.com/office/drawing/2014/main" val="8607186"/>
                    </a:ext>
                  </a:extLst>
                </a:gridCol>
              </a:tblGrid>
              <a:tr h="579377">
                <a:tc>
                  <a:txBody>
                    <a:bodyPr/>
                    <a:lstStyle/>
                    <a:p>
                      <a:pPr>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Organizational Structure Elements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0AB00"/>
                    </a:solidFill>
                  </a:tcPr>
                </a:tc>
                <a:tc>
                  <a:txBody>
                    <a:bodyPr/>
                    <a:lstStyle/>
                    <a:p>
                      <a:pPr algn="just">
                        <a:spcAft>
                          <a:spcPts val="6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Quantity</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0AB00"/>
                    </a:solidFill>
                  </a:tcPr>
                </a:tc>
                <a:extLst>
                  <a:ext uri="{0D108BD9-81ED-4DB2-BD59-A6C34878D82A}">
                    <a16:rowId xmlns:a16="http://schemas.microsoft.com/office/drawing/2014/main" val="3361400795"/>
                  </a:ext>
                </a:extLst>
              </a:tr>
              <a:tr h="1565988">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Activities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just">
                        <a:spcAft>
                          <a:spcPts val="600"/>
                        </a:spcAft>
                        <a:buFont typeface="Arial" panose="020B0604020202020204" pitchFamily="34" charset="0"/>
                        <a:buChar char="•"/>
                        <a:tabLst>
                          <a:tab pos="457200" algn="l"/>
                        </a:tabLst>
                      </a:pPr>
                      <a:r>
                        <a:rPr lang="en-IN" sz="1200" u="sng" dirty="0">
                          <a:effectLst/>
                          <a:latin typeface="Arial" panose="020B0604020202020204" pitchFamily="34" charset="0"/>
                          <a:ea typeface="Calibri" panose="020F0502020204030204" pitchFamily="34" charset="0"/>
                          <a:cs typeface="Times New Roman" panose="02020603050405020304" pitchFamily="18" charset="0"/>
                        </a:rPr>
                        <a:t>SAP Technical </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support will be ABAP &amp; BASIS </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ABAP, the activities will be:</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 the requirements, detail out the technical-specification, develop and unit-test the programs and release for production after users’ acceptance</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Review the existing programs (key ones) and wherever required optimize the codes/logics to improve the performance and users’ experience </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Basis Activities </a:t>
                      </a:r>
                    </a:p>
                    <a:p>
                      <a:pPr marL="800100" lvl="1" indent="-342900" algn="just">
                        <a:spcAft>
                          <a:spcPts val="600"/>
                        </a:spcAft>
                        <a:buFont typeface="Arial" panose="020B0604020202020204" pitchFamily="34" charset="0"/>
                        <a:buChar char="•"/>
                        <a:tabLst>
                          <a:tab pos="457200" algn="l"/>
                        </a:tabLst>
                      </a:pPr>
                      <a:r>
                        <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SAP Support on BI/BOBJ issues</a:t>
                      </a: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10643"/>
                  </a:ext>
                </a:extLst>
              </a:tr>
              <a:tr h="1565988">
                <a:tc>
                  <a:txBody>
                    <a:bodyPr/>
                    <a:lstStyle/>
                    <a:p>
                      <a:pPr>
                        <a:spcAft>
                          <a:spcPts val="0"/>
                        </a:spcAft>
                      </a:pPr>
                      <a:r>
                        <a:rPr lang="en-IN" sz="1200" dirty="0">
                          <a:effectLst/>
                          <a:latin typeface="Arial" panose="020B0604020202020204" pitchFamily="34" charset="0"/>
                          <a:ea typeface="Times New Roman" panose="02020603050405020304" pitchFamily="18" charset="0"/>
                          <a:cs typeface="Times New Roman" panose="02020603050405020304" pitchFamily="18" charset="0"/>
                        </a:rPr>
                        <a:t>Scope Exclusions</a:t>
                      </a: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00100" marR="0" lvl="1"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57200" algn="l"/>
                        </a:tabLst>
                        <a:defRPr/>
                      </a:pPr>
                      <a:r>
                        <a:rPr lang="en-US" sz="1200" dirty="0">
                          <a:solidFill>
                            <a:schemeClr val="tx2">
                              <a:lumMod val="50000"/>
                            </a:schemeClr>
                          </a:solidFill>
                          <a:latin typeface="Arial" panose="020B0604020202020204" pitchFamily="34" charset="0"/>
                          <a:cs typeface="Arial" panose="020B0604020202020204" pitchFamily="34" charset="0"/>
                        </a:rPr>
                        <a:t>Any major enhancements/Roll-outs including Upgrades; Major Enhancements (&gt;80 </a:t>
                      </a:r>
                      <a:r>
                        <a:rPr lang="en-US" sz="1200" dirty="0" err="1">
                          <a:solidFill>
                            <a:schemeClr val="tx2">
                              <a:lumMod val="50000"/>
                            </a:schemeClr>
                          </a:solidFill>
                          <a:latin typeface="Arial" panose="020B0604020202020204" pitchFamily="34" charset="0"/>
                          <a:cs typeface="Arial" panose="020B0604020202020204" pitchFamily="34" charset="0"/>
                        </a:rPr>
                        <a:t>hrs</a:t>
                      </a:r>
                      <a:r>
                        <a:rPr lang="en-US" sz="1200" dirty="0">
                          <a:solidFill>
                            <a:schemeClr val="tx2">
                              <a:lumMod val="50000"/>
                            </a:schemeClr>
                          </a:solidFill>
                          <a:latin typeface="Arial" panose="020B0604020202020204" pitchFamily="34" charset="0"/>
                          <a:cs typeface="Arial" panose="020B0604020202020204" pitchFamily="34" charset="0"/>
                        </a:rPr>
                        <a:t>) Such activity will be taken up through Change Control Procedure. Change Control Procedure will detail out enhancement, the implementation options and their impacts, recommended option along with additional efforts and related cost; the actual implementation will be taken up after appropriate approvals and mutual agreement </a:t>
                      </a:r>
                    </a:p>
                    <a:p>
                      <a:pPr marL="800100" lvl="1" indent="-342900" algn="just">
                        <a:spcAft>
                          <a:spcPts val="600"/>
                        </a:spcAft>
                        <a:buFont typeface="Arial" panose="020B0604020202020204" pitchFamily="34" charset="0"/>
                        <a:buChar char="•"/>
                        <a:tabLst>
                          <a:tab pos="457200" algn="l"/>
                        </a:tabLst>
                      </a:pP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920752"/>
                  </a:ext>
                </a:extLst>
              </a:tr>
            </a:tbl>
          </a:graphicData>
        </a:graphic>
      </p:graphicFrame>
    </p:spTree>
    <p:extLst>
      <p:ext uri="{BB962C8B-B14F-4D97-AF65-F5344CB8AC3E}">
        <p14:creationId xmlns:p14="http://schemas.microsoft.com/office/powerpoint/2010/main" val="40669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Our Understanding of the Requirements</a:t>
            </a:r>
            <a:endParaRPr lang="en-IN" sz="2400" b="0" dirty="0"/>
          </a:p>
        </p:txBody>
      </p:sp>
      <p:graphicFrame>
        <p:nvGraphicFramePr>
          <p:cNvPr id="4" name="Table 3">
            <a:extLst>
              <a:ext uri="{FF2B5EF4-FFF2-40B4-BE49-F238E27FC236}">
                <a16:creationId xmlns:a16="http://schemas.microsoft.com/office/drawing/2014/main" id="{9311D4D1-F5F5-4259-8678-34676403447E}"/>
              </a:ext>
            </a:extLst>
          </p:cNvPr>
          <p:cNvGraphicFramePr>
            <a:graphicFrameLocks noGrp="1"/>
          </p:cNvGraphicFramePr>
          <p:nvPr>
            <p:extLst>
              <p:ext uri="{D42A27DB-BD31-4B8C-83A1-F6EECF244321}">
                <p14:modId xmlns:p14="http://schemas.microsoft.com/office/powerpoint/2010/main" val="3900477424"/>
              </p:ext>
            </p:extLst>
          </p:nvPr>
        </p:nvGraphicFramePr>
        <p:xfrm>
          <a:off x="1199456" y="936039"/>
          <a:ext cx="8208912" cy="3482885"/>
        </p:xfrm>
        <a:graphic>
          <a:graphicData uri="http://schemas.openxmlformats.org/drawingml/2006/table">
            <a:tbl>
              <a:tblPr firstRow="1" bandRow="1"/>
              <a:tblGrid>
                <a:gridCol w="2880320">
                  <a:extLst>
                    <a:ext uri="{9D8B030D-6E8A-4147-A177-3AD203B41FA5}">
                      <a16:colId xmlns:a16="http://schemas.microsoft.com/office/drawing/2014/main" val="3638100612"/>
                    </a:ext>
                  </a:extLst>
                </a:gridCol>
                <a:gridCol w="5328592">
                  <a:extLst>
                    <a:ext uri="{9D8B030D-6E8A-4147-A177-3AD203B41FA5}">
                      <a16:colId xmlns:a16="http://schemas.microsoft.com/office/drawing/2014/main" val="8607186"/>
                    </a:ext>
                  </a:extLst>
                </a:gridCol>
              </a:tblGrid>
              <a:tr h="579377">
                <a:tc>
                  <a:txBody>
                    <a:bodyPr/>
                    <a:lstStyle/>
                    <a:p>
                      <a:pPr>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Organizational Structure Elements</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0AB00"/>
                    </a:solidFill>
                  </a:tcPr>
                </a:tc>
                <a:tc>
                  <a:txBody>
                    <a:bodyPr/>
                    <a:lstStyle/>
                    <a:p>
                      <a:pPr algn="just">
                        <a:spcAft>
                          <a:spcPts val="6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Quantity</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0AB00"/>
                    </a:solidFill>
                  </a:tcPr>
                </a:tc>
                <a:extLst>
                  <a:ext uri="{0D108BD9-81ED-4DB2-BD59-A6C34878D82A}">
                    <a16:rowId xmlns:a16="http://schemas.microsoft.com/office/drawing/2014/main" val="3361400795"/>
                  </a:ext>
                </a:extLst>
              </a:tr>
              <a:tr h="1337520">
                <a:tc>
                  <a:txBody>
                    <a:bodyPr/>
                    <a:lstStyle/>
                    <a:p>
                      <a:pP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Window</a:t>
                      </a:r>
                      <a:endParaRPr lang="en-IN"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just">
                        <a:spcAft>
                          <a:spcPts val="600"/>
                        </a:spcAft>
                        <a:buFont typeface="Arial" panose="020B0604020202020204" pitchFamily="34" charset="0"/>
                        <a:buChar char="•"/>
                        <a:tabLst>
                          <a:tab pos="457200" algn="l"/>
                        </a:tabLst>
                      </a:pPr>
                      <a:r>
                        <a:rPr lang="en-IN" sz="1200" dirty="0">
                          <a:effectLst/>
                          <a:latin typeface="Arial" panose="020B0604020202020204" pitchFamily="34" charset="0"/>
                          <a:ea typeface="Calibri" panose="020F0502020204030204" pitchFamily="34" charset="0"/>
                          <a:cs typeface="Times New Roman" panose="02020603050405020304" pitchFamily="18" charset="0"/>
                        </a:rPr>
                        <a:t>09:00 Hrs to 18:30 Hrs IST from Monday to Saturday</a:t>
                      </a:r>
                    </a:p>
                    <a:p>
                      <a:pPr marL="342900" lvl="0" indent="-342900" algn="just">
                        <a:spcAft>
                          <a:spcPts val="600"/>
                        </a:spcAft>
                        <a:buFont typeface="Arial" panose="020B0604020202020204" pitchFamily="34" charset="0"/>
                        <a:buChar char="•"/>
                        <a:tabLst>
                          <a:tab pos="457200" algn="l"/>
                        </a:tabLst>
                      </a:pPr>
                      <a:r>
                        <a:rPr lang="en-IN" sz="1200" dirty="0">
                          <a:effectLst/>
                          <a:latin typeface="Arial" panose="020B0604020202020204" pitchFamily="34" charset="0"/>
                          <a:ea typeface="Calibri" panose="020F0502020204030204" pitchFamily="34" charset="0"/>
                          <a:cs typeface="Times New Roman" panose="02020603050405020304" pitchFamily="18" charset="0"/>
                        </a:rPr>
                        <a:t>Emergency support on critical activities on Sundays &amp; holidays if required</a:t>
                      </a:r>
                    </a:p>
                    <a:p>
                      <a:pPr marL="342900" lvl="0" indent="-342900" algn="just">
                        <a:spcAft>
                          <a:spcPts val="600"/>
                        </a:spcAft>
                        <a:buFont typeface="Arial" panose="020B0604020202020204" pitchFamily="34" charset="0"/>
                        <a:buChar char="•"/>
                        <a:tabLst>
                          <a:tab pos="457200" algn="l"/>
                        </a:tabLst>
                      </a:pPr>
                      <a:r>
                        <a:rPr lang="en-IN" sz="1200" dirty="0">
                          <a:effectLst/>
                          <a:latin typeface="Arial" panose="020B0604020202020204" pitchFamily="34" charset="0"/>
                          <a:ea typeface="Calibri" panose="020F0502020204030204" pitchFamily="34" charset="0"/>
                          <a:cs typeface="Times New Roman" panose="02020603050405020304" pitchFamily="18" charset="0"/>
                        </a:rPr>
                        <a:t>Consultants to be available for on call support for after office-hours support and support on Public &amp; Bank Holidays</a:t>
                      </a: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10643"/>
                  </a:ext>
                </a:extLst>
              </a:tr>
              <a:tr h="1565988">
                <a:tc>
                  <a:txBody>
                    <a:bodyPr/>
                    <a:lstStyle/>
                    <a:p>
                      <a:pPr>
                        <a:spcAft>
                          <a:spcPts val="0"/>
                        </a:spcAft>
                      </a:pPr>
                      <a:r>
                        <a:rPr lang="en-IN" sz="1400" dirty="0">
                          <a:effectLst/>
                          <a:latin typeface="Arial" panose="020B0604020202020204" pitchFamily="34" charset="0"/>
                          <a:ea typeface="Times New Roman" panose="02020603050405020304" pitchFamily="18" charset="0"/>
                          <a:cs typeface="Times New Roman" panose="02020603050405020304" pitchFamily="18" charset="0"/>
                        </a:rPr>
                        <a:t>SLA</a:t>
                      </a:r>
                    </a:p>
                  </a:txBody>
                  <a:tcPr marL="73025" marR="73025" marT="73025" marB="73025">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00100" lvl="1" indent="-342900" algn="just">
                        <a:spcAft>
                          <a:spcPts val="600"/>
                        </a:spcAft>
                        <a:buFont typeface="Arial" panose="020B0604020202020204" pitchFamily="34" charset="0"/>
                        <a:buChar char="•"/>
                        <a:tabLst>
                          <a:tab pos="457200" algn="l"/>
                        </a:tabLst>
                      </a:pP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866630"/>
                  </a:ext>
                </a:extLst>
              </a:tr>
            </a:tbl>
          </a:graphicData>
        </a:graphic>
      </p:graphicFrame>
      <p:pic>
        <p:nvPicPr>
          <p:cNvPr id="3" name="Picture 2">
            <a:extLst>
              <a:ext uri="{FF2B5EF4-FFF2-40B4-BE49-F238E27FC236}">
                <a16:creationId xmlns:a16="http://schemas.microsoft.com/office/drawing/2014/main" id="{28AF6902-CE10-49F5-9F5A-A04EA03E9D6C}"/>
              </a:ext>
            </a:extLst>
          </p:cNvPr>
          <p:cNvPicPr>
            <a:picLocks noChangeAspect="1"/>
          </p:cNvPicPr>
          <p:nvPr/>
        </p:nvPicPr>
        <p:blipFill>
          <a:blip r:embed="rId2"/>
          <a:stretch>
            <a:fillRect/>
          </a:stretch>
        </p:blipFill>
        <p:spPr>
          <a:xfrm>
            <a:off x="4251671" y="3212976"/>
            <a:ext cx="5732761" cy="1277069"/>
          </a:xfrm>
          <a:prstGeom prst="rect">
            <a:avLst/>
          </a:prstGeom>
        </p:spPr>
      </p:pic>
    </p:spTree>
    <p:extLst>
      <p:ext uri="{BB962C8B-B14F-4D97-AF65-F5344CB8AC3E}">
        <p14:creationId xmlns:p14="http://schemas.microsoft.com/office/powerpoint/2010/main" val="74674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Our Understanding of </a:t>
            </a:r>
            <a:r>
              <a:rPr lang="en-US" sz="1600" b="0" kern="0">
                <a:solidFill>
                  <a:schemeClr val="bg2">
                    <a:lumMod val="60000"/>
                    <a:lumOff val="40000"/>
                  </a:schemeClr>
                </a:solidFill>
                <a:latin typeface="Arial"/>
                <a:cs typeface="+mn-cs"/>
              </a:rPr>
              <a:t>the Requirements</a:t>
            </a:r>
            <a:endParaRPr lang="en-US" sz="1600" b="0" kern="0" dirty="0">
              <a:solidFill>
                <a:schemeClr val="bg2">
                  <a:lumMod val="60000"/>
                  <a:lumOff val="40000"/>
                </a:schemeClr>
              </a:solidFill>
              <a:latin typeface="Arial"/>
              <a:cs typeface="+mn-cs"/>
            </a:endParaRP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a:solidFill>
                  <a:srgbClr val="003366"/>
                </a:solidFill>
                <a:latin typeface="Arial"/>
                <a:cs typeface="+mn-cs"/>
              </a:rPr>
              <a:t>SAP Support Methodology &amp; Delivery Framework</a:t>
            </a:r>
            <a:endParaRPr lang="en-US" sz="1600" kern="0" dirty="0">
              <a:solidFill>
                <a:srgbClr val="003366"/>
              </a:solidFill>
              <a:latin typeface="Arial"/>
              <a:cs typeface="+mn-cs"/>
            </a:endParaRP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Castaliaz Overview</a:t>
            </a:r>
          </a:p>
        </p:txBody>
      </p:sp>
      <p:pic>
        <p:nvPicPr>
          <p:cNvPr id="8" name="Picture 7">
            <a:extLst>
              <a:ext uri="{FF2B5EF4-FFF2-40B4-BE49-F238E27FC236}">
                <a16:creationId xmlns:a16="http://schemas.microsoft.com/office/drawing/2014/main" id="{6EB98418-E976-4ED8-8513-385B142AF6AD}"/>
              </a:ext>
            </a:extLst>
          </p:cNvPr>
          <p:cNvPicPr>
            <a:picLocks noChangeAspect="1"/>
          </p:cNvPicPr>
          <p:nvPr/>
        </p:nvPicPr>
        <p:blipFill>
          <a:blip r:embed="rId2"/>
          <a:stretch>
            <a:fillRect/>
          </a:stretch>
        </p:blipFill>
        <p:spPr>
          <a:xfrm>
            <a:off x="398296" y="6237312"/>
            <a:ext cx="2924175" cy="438150"/>
          </a:xfrm>
          <a:prstGeom prst="rect">
            <a:avLst/>
          </a:prstGeom>
        </p:spPr>
      </p:pic>
      <p:sp>
        <p:nvSpPr>
          <p:cNvPr id="9" name="Round Diagonal Corner Rectangle 18">
            <a:extLst>
              <a:ext uri="{FF2B5EF4-FFF2-40B4-BE49-F238E27FC236}">
                <a16:creationId xmlns:a16="http://schemas.microsoft.com/office/drawing/2014/main" id="{14EE46B1-21E7-4993-8DD5-35761C4B19C1}"/>
              </a:ext>
            </a:extLst>
          </p:cNvPr>
          <p:cNvSpPr/>
          <p:nvPr/>
        </p:nvSpPr>
        <p:spPr>
          <a:xfrm>
            <a:off x="3431704" y="5102433"/>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DCS Discussions and DEMO</a:t>
            </a:r>
          </a:p>
        </p:txBody>
      </p:sp>
    </p:spTree>
    <p:extLst>
      <p:ext uri="{BB962C8B-B14F-4D97-AF65-F5344CB8AC3E}">
        <p14:creationId xmlns:p14="http://schemas.microsoft.com/office/powerpoint/2010/main" val="106357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Support Solution Delivery Phases</a:t>
            </a:r>
            <a:endParaRPr lang="en-IN" sz="2400" b="0" dirty="0"/>
          </a:p>
        </p:txBody>
      </p:sp>
      <p:sp>
        <p:nvSpPr>
          <p:cNvPr id="23" name="TextBox 22">
            <a:extLst>
              <a:ext uri="{FF2B5EF4-FFF2-40B4-BE49-F238E27FC236}">
                <a16:creationId xmlns:a16="http://schemas.microsoft.com/office/drawing/2014/main" id="{C8A19B09-8403-4583-8FB8-D2284CED03E3}"/>
              </a:ext>
            </a:extLst>
          </p:cNvPr>
          <p:cNvSpPr txBox="1"/>
          <p:nvPr/>
        </p:nvSpPr>
        <p:spPr>
          <a:xfrm>
            <a:off x="1187712" y="6282830"/>
            <a:ext cx="5837449" cy="138499"/>
          </a:xfrm>
          <a:prstGeom prst="rect">
            <a:avLst/>
          </a:prstGeom>
          <a:noFill/>
        </p:spPr>
        <p:txBody>
          <a:bodyPr wrap="square" lIns="0" tIns="0" rIns="0" bIns="0" rtlCol="0">
            <a:spAutoFit/>
          </a:bodyPr>
          <a:lstStyle/>
          <a:p>
            <a:pPr marL="0" lvl="1" defTabSz="914342" eaLnBrk="1" fontAlgn="auto" hangingPunct="1">
              <a:spcBef>
                <a:spcPts val="0"/>
              </a:spcBef>
              <a:spcAft>
                <a:spcPts val="600"/>
              </a:spcAft>
              <a:buClr>
                <a:srgbClr val="AC2B37"/>
              </a:buClr>
            </a:pPr>
            <a:r>
              <a:rPr lang="en-IN" sz="900" b="0" i="1" dirty="0">
                <a:solidFill>
                  <a:srgbClr val="998C85">
                    <a:lumMod val="50000"/>
                  </a:srgbClr>
                </a:solidFill>
                <a:latin typeface="Arial"/>
                <a:cs typeface="+mn-cs"/>
              </a:rPr>
              <a:t>* </a:t>
            </a:r>
            <a:r>
              <a:rPr lang="en-US" sz="900" dirty="0">
                <a:solidFill>
                  <a:srgbClr val="998C85">
                    <a:lumMod val="50000"/>
                  </a:srgbClr>
                </a:solidFill>
                <a:latin typeface="Arial"/>
                <a:cs typeface="+mn-cs"/>
              </a:rPr>
              <a:t>Considering </a:t>
            </a:r>
            <a:r>
              <a:rPr lang="en-US" sz="900" i="1" dirty="0">
                <a:solidFill>
                  <a:srgbClr val="FF0000"/>
                </a:solidFill>
                <a:latin typeface="Arial"/>
                <a:cs typeface="+mn-cs"/>
              </a:rPr>
              <a:t>Client</a:t>
            </a:r>
            <a:r>
              <a:rPr lang="en-US" sz="900" i="1" dirty="0">
                <a:solidFill>
                  <a:srgbClr val="998C85">
                    <a:lumMod val="50000"/>
                  </a:srgbClr>
                </a:solidFill>
                <a:latin typeface="Arial"/>
                <a:cs typeface="+mn-cs"/>
              </a:rPr>
              <a:t> </a:t>
            </a:r>
            <a:r>
              <a:rPr lang="en-US" sz="900" dirty="0">
                <a:solidFill>
                  <a:srgbClr val="998C85">
                    <a:lumMod val="50000"/>
                  </a:srgbClr>
                </a:solidFill>
                <a:latin typeface="Arial"/>
                <a:cs typeface="+mn-cs"/>
              </a:rPr>
              <a:t>SAP System as Medium Complex implementation.</a:t>
            </a:r>
            <a:endParaRPr lang="en-IN" sz="900" dirty="0">
              <a:solidFill>
                <a:srgbClr val="998C85">
                  <a:lumMod val="50000"/>
                </a:srgbClr>
              </a:solidFill>
              <a:latin typeface="Arial"/>
              <a:cs typeface="+mn-cs"/>
            </a:endParaRPr>
          </a:p>
        </p:txBody>
      </p:sp>
      <p:grpSp>
        <p:nvGrpSpPr>
          <p:cNvPr id="3" name="Group 2">
            <a:extLst>
              <a:ext uri="{FF2B5EF4-FFF2-40B4-BE49-F238E27FC236}">
                <a16:creationId xmlns:a16="http://schemas.microsoft.com/office/drawing/2014/main" id="{0A32C36D-C21A-4523-B8E7-7080248C3EB5}"/>
              </a:ext>
            </a:extLst>
          </p:cNvPr>
          <p:cNvGrpSpPr/>
          <p:nvPr/>
        </p:nvGrpSpPr>
        <p:grpSpPr>
          <a:xfrm>
            <a:off x="1187712" y="997002"/>
            <a:ext cx="9176381" cy="5168302"/>
            <a:chOff x="1187712" y="997002"/>
            <a:chExt cx="9176381" cy="5168302"/>
          </a:xfrm>
        </p:grpSpPr>
        <p:sp>
          <p:nvSpPr>
            <p:cNvPr id="22" name="Text Box 3">
              <a:extLst>
                <a:ext uri="{FF2B5EF4-FFF2-40B4-BE49-F238E27FC236}">
                  <a16:creationId xmlns:a16="http://schemas.microsoft.com/office/drawing/2014/main" id="{4667D06F-B50F-4637-92A6-DFC541C44ED4}"/>
                </a:ext>
              </a:extLst>
            </p:cNvPr>
            <p:cNvSpPr txBox="1">
              <a:spLocks noChangeArrowheads="1"/>
            </p:cNvSpPr>
            <p:nvPr/>
          </p:nvSpPr>
          <p:spPr bwMode="auto">
            <a:xfrm>
              <a:off x="1187712" y="997002"/>
              <a:ext cx="9176381" cy="5024430"/>
            </a:xfrm>
            <a:prstGeom prst="roundRect">
              <a:avLst>
                <a:gd name="adj" fmla="val 2358"/>
              </a:avLst>
            </a:prstGeom>
            <a:noFill/>
            <a:ln w="9525">
              <a:noFill/>
              <a:miter lim="800000"/>
              <a:headEnd/>
              <a:tailEnd/>
            </a:ln>
          </p:spPr>
          <p:txBody>
            <a:bodyPr wrap="square" lIns="82296" rIns="82296">
              <a:noAutofit/>
            </a:bodyPr>
            <a:lstStyle/>
            <a:p>
              <a:pPr marL="165100" indent="-165100" defTabSz="957756" eaLnBrk="1" fontAlgn="auto" hangingPunct="1">
                <a:lnSpc>
                  <a:spcPts val="1700"/>
                </a:lnSpc>
                <a:spcBef>
                  <a:spcPts val="200"/>
                </a:spcBef>
                <a:spcAft>
                  <a:spcPts val="200"/>
                </a:spcAft>
                <a:buClr>
                  <a:srgbClr val="0098C7"/>
                </a:buClr>
                <a:buSzPct val="100000"/>
              </a:pPr>
              <a:r>
                <a:rPr lang="en-US" sz="1400" dirty="0">
                  <a:solidFill>
                    <a:srgbClr val="998C85">
                      <a:lumMod val="50000"/>
                    </a:srgbClr>
                  </a:solidFill>
                </a:rPr>
                <a:t>SAP Application support will have 3 distinct phases:</a:t>
              </a:r>
            </a:p>
            <a:p>
              <a:pPr marL="165100" indent="-165100" defTabSz="957756" eaLnBrk="1" fontAlgn="auto" hangingPunct="1">
                <a:lnSpc>
                  <a:spcPts val="1700"/>
                </a:lnSpc>
                <a:spcBef>
                  <a:spcPts val="200"/>
                </a:spcBef>
                <a:spcAft>
                  <a:spcPts val="200"/>
                </a:spcAft>
                <a:buSzPct val="100000"/>
                <a:buFont typeface="Wingdings"/>
                <a:buChar char="§"/>
              </a:pPr>
              <a:r>
                <a:rPr lang="en-US" sz="1400" b="0" dirty="0">
                  <a:solidFill>
                    <a:srgbClr val="998C85">
                      <a:lumMod val="50000"/>
                    </a:srgbClr>
                  </a:solidFill>
                </a:rPr>
                <a:t>Transition Phase </a:t>
              </a:r>
              <a:r>
                <a:rPr lang="en-US" sz="1400" b="0" dirty="0">
                  <a:solidFill>
                    <a:srgbClr val="FF0000"/>
                  </a:solidFill>
                </a:rPr>
                <a:t>(2 Weeks)</a:t>
              </a:r>
            </a:p>
            <a:p>
              <a:pPr lvl="1" indent="-228600" defTabSz="714375">
                <a:lnSpc>
                  <a:spcPts val="1700"/>
                </a:lnSpc>
                <a:spcBef>
                  <a:spcPts val="0"/>
                </a:spcBef>
                <a:spcAft>
                  <a:spcPts val="0"/>
                </a:spcAft>
                <a:buClr>
                  <a:srgbClr val="AC2B37"/>
                </a:buClr>
                <a:buSzPct val="100000"/>
                <a:buFont typeface="Wingdings" pitchFamily="2" charset="2"/>
                <a:buChar char="§"/>
                <a:defRPr/>
              </a:pPr>
              <a:r>
                <a:rPr lang="en-US" sz="1400" b="0" dirty="0">
                  <a:solidFill>
                    <a:srgbClr val="998C85">
                      <a:lumMod val="50000"/>
                    </a:srgbClr>
                  </a:solidFill>
                  <a:ea typeface="Verdana" pitchFamily="34" charset="0"/>
                </a:rPr>
                <a:t>The Transition duration will be of 1 to 2 weeks which will focus on smooth transition</a:t>
              </a:r>
            </a:p>
            <a:p>
              <a:pPr lvl="1" indent="-228600" defTabSz="714375">
                <a:lnSpc>
                  <a:spcPts val="1700"/>
                </a:lnSpc>
                <a:spcBef>
                  <a:spcPts val="0"/>
                </a:spcBef>
                <a:spcAft>
                  <a:spcPts val="0"/>
                </a:spcAft>
                <a:buClr>
                  <a:srgbClr val="AC2B37"/>
                </a:buClr>
                <a:buSzPct val="100000"/>
                <a:buFont typeface="Wingdings" pitchFamily="2" charset="2"/>
                <a:buChar char="§"/>
                <a:defRPr/>
              </a:pPr>
              <a:r>
                <a:rPr lang="en-US" sz="1400" b="0" dirty="0">
                  <a:solidFill>
                    <a:srgbClr val="998C85">
                      <a:lumMod val="50000"/>
                    </a:srgbClr>
                  </a:solidFill>
                  <a:ea typeface="Verdana" pitchFamily="34" charset="0"/>
                </a:rPr>
                <a:t>Transition will be carried out from </a:t>
              </a:r>
              <a:r>
                <a:rPr lang="en-US" sz="1400" b="0" dirty="0">
                  <a:solidFill>
                    <a:srgbClr val="FF0000"/>
                  </a:solidFill>
                  <a:ea typeface="Verdana" pitchFamily="34" charset="0"/>
                </a:rPr>
                <a:t>Client</a:t>
              </a:r>
              <a:r>
                <a:rPr lang="en-US" sz="1400" b="0" dirty="0">
                  <a:solidFill>
                    <a:srgbClr val="998C85">
                      <a:lumMod val="50000"/>
                    </a:srgbClr>
                  </a:solidFill>
                  <a:ea typeface="Verdana" pitchFamily="34" charset="0"/>
                </a:rPr>
                <a:t> office in </a:t>
              </a:r>
              <a:r>
                <a:rPr lang="en-US" sz="1400" b="0" dirty="0" err="1">
                  <a:solidFill>
                    <a:srgbClr val="998C85">
                      <a:lumMod val="50000"/>
                    </a:srgbClr>
                  </a:solidFill>
                  <a:ea typeface="Verdana" pitchFamily="34" charset="0"/>
                </a:rPr>
                <a:t>Kalina</a:t>
              </a:r>
              <a:endParaRPr lang="en-US" sz="1400" b="0" dirty="0">
                <a:solidFill>
                  <a:srgbClr val="998C85">
                    <a:lumMod val="50000"/>
                  </a:srgbClr>
                </a:solidFill>
                <a:ea typeface="Verdana" pitchFamily="34" charset="0"/>
              </a:endParaRPr>
            </a:p>
            <a:p>
              <a:pPr marL="165100" indent="-165100" defTabSz="957756" eaLnBrk="1" fontAlgn="auto" hangingPunct="1">
                <a:lnSpc>
                  <a:spcPts val="1700"/>
                </a:lnSpc>
                <a:spcBef>
                  <a:spcPts val="200"/>
                </a:spcBef>
                <a:spcAft>
                  <a:spcPts val="200"/>
                </a:spcAft>
                <a:buSzPct val="100000"/>
                <a:buFont typeface="Wingdings"/>
                <a:buChar char="§"/>
              </a:pPr>
              <a:r>
                <a:rPr lang="en-US" sz="1400" b="0" dirty="0">
                  <a:solidFill>
                    <a:srgbClr val="998C85">
                      <a:lumMod val="50000"/>
                    </a:srgbClr>
                  </a:solidFill>
                </a:rPr>
                <a:t>Base-lining Phase </a:t>
              </a:r>
              <a:r>
                <a:rPr lang="en-US" sz="1400" b="0" dirty="0">
                  <a:solidFill>
                    <a:srgbClr val="FF0000"/>
                  </a:solidFill>
                </a:rPr>
                <a:t>(</a:t>
              </a:r>
              <a:r>
                <a:rPr lang="en-US" sz="1400" b="0" i="1" dirty="0">
                  <a:solidFill>
                    <a:srgbClr val="FF0000"/>
                  </a:solidFill>
                </a:rPr>
                <a:t>1 Month)</a:t>
              </a:r>
              <a:endParaRPr lang="en-US" sz="1400" b="0" dirty="0">
                <a:solidFill>
                  <a:srgbClr val="FF0000"/>
                </a:solidFill>
              </a:endParaRPr>
            </a:p>
            <a:p>
              <a:pPr lvl="1" indent="-228600" defTabSz="714375">
                <a:lnSpc>
                  <a:spcPts val="1700"/>
                </a:lnSpc>
                <a:spcBef>
                  <a:spcPts val="200"/>
                </a:spcBef>
                <a:spcAft>
                  <a:spcPts val="200"/>
                </a:spcAft>
                <a:buClr>
                  <a:srgbClr val="AC2B37"/>
                </a:buClr>
                <a:buSzPct val="100000"/>
                <a:buFont typeface="Wingdings" pitchFamily="2" charset="2"/>
                <a:buChar char="§"/>
                <a:defRPr/>
              </a:pPr>
              <a:r>
                <a:rPr lang="en-US" sz="1400" b="0" dirty="0">
                  <a:solidFill>
                    <a:srgbClr val="998C85">
                      <a:lumMod val="50000"/>
                    </a:srgbClr>
                  </a:solidFill>
                  <a:ea typeface="Verdana" pitchFamily="34" charset="0"/>
                </a:rPr>
                <a:t>Base-lining Phase will ensure stabilizing on established tools, procedures and processes along with re-alignment of SAP applications to steady-state support. SLAs will be established during this period</a:t>
              </a:r>
            </a:p>
            <a:p>
              <a:pPr marL="165100" indent="-165100" defTabSz="957756" eaLnBrk="1" fontAlgn="auto" hangingPunct="1">
                <a:lnSpc>
                  <a:spcPts val="1700"/>
                </a:lnSpc>
                <a:spcBef>
                  <a:spcPts val="200"/>
                </a:spcBef>
                <a:spcAft>
                  <a:spcPts val="200"/>
                </a:spcAft>
                <a:buSzPct val="100000"/>
                <a:buFont typeface="Wingdings"/>
                <a:buChar char="§"/>
              </a:pPr>
              <a:r>
                <a:rPr lang="en-US" sz="1400" b="0" dirty="0">
                  <a:solidFill>
                    <a:srgbClr val="998C85">
                      <a:lumMod val="50000"/>
                    </a:srgbClr>
                  </a:solidFill>
                </a:rPr>
                <a:t>Steady-state support Phase </a:t>
              </a:r>
              <a:r>
                <a:rPr lang="en-US" sz="1400" b="0" dirty="0">
                  <a:solidFill>
                    <a:srgbClr val="FF0000"/>
                  </a:solidFill>
                </a:rPr>
                <a:t>(</a:t>
              </a:r>
              <a:r>
                <a:rPr lang="en-US" sz="1400" b="0" i="1" dirty="0">
                  <a:solidFill>
                    <a:srgbClr val="FF0000"/>
                  </a:solidFill>
                </a:rPr>
                <a:t>10.5 Months</a:t>
              </a:r>
              <a:r>
                <a:rPr lang="en-US" sz="1400" b="0" dirty="0">
                  <a:solidFill>
                    <a:srgbClr val="FF0000"/>
                  </a:solidFill>
                </a:rPr>
                <a:t>) </a:t>
              </a:r>
            </a:p>
            <a:p>
              <a:pPr lvl="1" indent="-228600" defTabSz="714375">
                <a:lnSpc>
                  <a:spcPts val="1700"/>
                </a:lnSpc>
                <a:spcBef>
                  <a:spcPts val="200"/>
                </a:spcBef>
                <a:spcAft>
                  <a:spcPts val="200"/>
                </a:spcAft>
                <a:buClr>
                  <a:srgbClr val="AC2B37"/>
                </a:buClr>
                <a:buSzPct val="100000"/>
                <a:buFont typeface="Wingdings" pitchFamily="2" charset="2"/>
                <a:buChar char="§"/>
                <a:defRPr/>
              </a:pPr>
              <a:r>
                <a:rPr lang="en-US" sz="1400" b="0" dirty="0">
                  <a:solidFill>
                    <a:srgbClr val="998C85">
                      <a:lumMod val="50000"/>
                    </a:srgbClr>
                  </a:solidFill>
                  <a:ea typeface="Verdana" pitchFamily="34" charset="0"/>
                </a:rPr>
                <a:t>Weekly/Monthly reports and quarterly reviews </a:t>
              </a:r>
            </a:p>
            <a:p>
              <a:pPr lvl="1" indent="-228600" defTabSz="714375">
                <a:lnSpc>
                  <a:spcPts val="1700"/>
                </a:lnSpc>
                <a:spcBef>
                  <a:spcPts val="200"/>
                </a:spcBef>
                <a:spcAft>
                  <a:spcPts val="200"/>
                </a:spcAft>
                <a:buClr>
                  <a:srgbClr val="AC2B37"/>
                </a:buClr>
                <a:buSzPct val="100000"/>
                <a:buFont typeface="Wingdings" pitchFamily="2" charset="2"/>
                <a:buChar char="§"/>
                <a:defRPr/>
              </a:pPr>
              <a:r>
                <a:rPr lang="en-US" sz="1400" b="0" dirty="0">
                  <a:solidFill>
                    <a:srgbClr val="998C85">
                      <a:lumMod val="50000"/>
                    </a:srgbClr>
                  </a:solidFill>
                  <a:ea typeface="Verdana" pitchFamily="34" charset="0"/>
                </a:rPr>
                <a:t>Steady-state Phase will focus on productivity gains, improvements and innovation-led transformation</a:t>
              </a:r>
            </a:p>
            <a:p>
              <a:pPr marL="165100" indent="-165100" defTabSz="957756" eaLnBrk="1" fontAlgn="auto" hangingPunct="1">
                <a:lnSpc>
                  <a:spcPts val="1700"/>
                </a:lnSpc>
                <a:spcBef>
                  <a:spcPts val="200"/>
                </a:spcBef>
                <a:spcAft>
                  <a:spcPts val="200"/>
                </a:spcAft>
                <a:buClr>
                  <a:srgbClr val="0098C7"/>
                </a:buClr>
                <a:buSzPct val="100000"/>
              </a:pPr>
              <a:r>
                <a:rPr lang="en-US" sz="1400" dirty="0">
                  <a:solidFill>
                    <a:srgbClr val="998C85">
                      <a:lumMod val="50000"/>
                    </a:srgbClr>
                  </a:solidFill>
                </a:rPr>
                <a:t>Castaliaz proposes the following approach to reach the steady-state of supporting the applicatio</a:t>
              </a:r>
              <a:r>
                <a:rPr lang="en-US" sz="1200" dirty="0">
                  <a:solidFill>
                    <a:srgbClr val="998C85">
                      <a:lumMod val="50000"/>
                    </a:srgbClr>
                  </a:solidFill>
                </a:rPr>
                <a:t>n:</a:t>
              </a:r>
            </a:p>
          </p:txBody>
        </p:sp>
        <p:sp>
          <p:nvSpPr>
            <p:cNvPr id="25" name="Rounded Rectangle 56">
              <a:extLst>
                <a:ext uri="{FF2B5EF4-FFF2-40B4-BE49-F238E27FC236}">
                  <a16:creationId xmlns:a16="http://schemas.microsoft.com/office/drawing/2014/main" id="{69AA75FB-1074-4452-A203-76574563D9B1}"/>
                </a:ext>
              </a:extLst>
            </p:cNvPr>
            <p:cNvSpPr/>
            <p:nvPr/>
          </p:nvSpPr>
          <p:spPr>
            <a:xfrm>
              <a:off x="1288389" y="4066121"/>
              <a:ext cx="3082108" cy="304800"/>
            </a:xfrm>
            <a:prstGeom prst="roundRect">
              <a:avLst/>
            </a:prstGeom>
            <a:solidFill>
              <a:srgbClr val="0098C7">
                <a:lumMod val="75000"/>
              </a:srgbClr>
            </a:solidFill>
            <a:ln w="25400" cap="flat" cmpd="sng" algn="ctr">
              <a:solidFill>
                <a:sysClr val="window" lastClr="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cs typeface="+mn-cs"/>
                </a:rPr>
                <a:t>Transition Phase (2 Weeks) </a:t>
              </a:r>
              <a:endParaRPr kumimoji="0" lang="en-US" sz="1000" b="0" i="0" u="none" strike="noStrike" kern="0" cap="none" spc="0" normalizeH="0" baseline="0" noProof="0" dirty="0">
                <a:ln>
                  <a:noFill/>
                </a:ln>
                <a:solidFill>
                  <a:prstClr val="white"/>
                </a:solidFill>
                <a:effectLst/>
                <a:uLnTx/>
                <a:uFillTx/>
                <a:latin typeface="Arial"/>
                <a:cs typeface="+mn-cs"/>
              </a:endParaRPr>
            </a:p>
          </p:txBody>
        </p:sp>
        <p:sp>
          <p:nvSpPr>
            <p:cNvPr id="26" name="Rounded Rectangle 57">
              <a:extLst>
                <a:ext uri="{FF2B5EF4-FFF2-40B4-BE49-F238E27FC236}">
                  <a16:creationId xmlns:a16="http://schemas.microsoft.com/office/drawing/2014/main" id="{031AA6A4-B809-44EC-A798-EA21A6EE259B}"/>
                </a:ext>
              </a:extLst>
            </p:cNvPr>
            <p:cNvSpPr/>
            <p:nvPr/>
          </p:nvSpPr>
          <p:spPr>
            <a:xfrm>
              <a:off x="4375332" y="4079976"/>
              <a:ext cx="2732049" cy="256497"/>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200" dirty="0">
                  <a:latin typeface="Myriad Pro" panose="020B0503030403020204" pitchFamily="34" charset="0"/>
                  <a:cs typeface="Arial" charset="0"/>
                </a:rPr>
                <a:t>Base Lining Phase (1 – 2 month*) </a:t>
              </a:r>
            </a:p>
          </p:txBody>
        </p:sp>
        <p:sp>
          <p:nvSpPr>
            <p:cNvPr id="27" name="Rounded Rectangle 58">
              <a:extLst>
                <a:ext uri="{FF2B5EF4-FFF2-40B4-BE49-F238E27FC236}">
                  <a16:creationId xmlns:a16="http://schemas.microsoft.com/office/drawing/2014/main" id="{38F63AA3-D899-4CF9-A390-169972E94960}"/>
                </a:ext>
              </a:extLst>
            </p:cNvPr>
            <p:cNvSpPr/>
            <p:nvPr/>
          </p:nvSpPr>
          <p:spPr>
            <a:xfrm>
              <a:off x="7149803" y="4066121"/>
              <a:ext cx="3125355" cy="303163"/>
            </a:xfrm>
            <a:prstGeom prst="roundRect">
              <a:avLst/>
            </a:prstGeom>
            <a:solidFill>
              <a:srgbClr val="998C85">
                <a:lumMod val="60000"/>
                <a:lumOff val="40000"/>
              </a:srgbClr>
            </a:solidFill>
            <a:ln w="25400" cap="flat" cmpd="sng" algn="ctr">
              <a:solidFill>
                <a:sysClr val="window" lastClr="FFFFFF"/>
              </a:solid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060"/>
                  </a:solidFill>
                  <a:effectLst/>
                  <a:uLnTx/>
                  <a:uFillTx/>
                  <a:latin typeface="Arial"/>
                </a:rPr>
                <a:t>Steady Phase (2 – 12 months) </a:t>
              </a:r>
              <a:endParaRPr kumimoji="0" lang="en-US" sz="1000" b="0" i="0" u="none" strike="noStrike" kern="0" cap="none" spc="0" normalizeH="0" baseline="0" noProof="0" dirty="0">
                <a:ln>
                  <a:noFill/>
                </a:ln>
                <a:solidFill>
                  <a:srgbClr val="002060"/>
                </a:solidFill>
                <a:effectLst/>
                <a:uLnTx/>
                <a:uFillTx/>
                <a:latin typeface="Arial"/>
              </a:endParaRPr>
            </a:p>
          </p:txBody>
        </p:sp>
        <p:sp>
          <p:nvSpPr>
            <p:cNvPr id="35" name="Chevron 59">
              <a:extLst>
                <a:ext uri="{FF2B5EF4-FFF2-40B4-BE49-F238E27FC236}">
                  <a16:creationId xmlns:a16="http://schemas.microsoft.com/office/drawing/2014/main" id="{55ACE922-C056-43E4-A5EE-3D129B6D61AC}"/>
                </a:ext>
              </a:extLst>
            </p:cNvPr>
            <p:cNvSpPr/>
            <p:nvPr/>
          </p:nvSpPr>
          <p:spPr>
            <a:xfrm>
              <a:off x="3287687" y="4400193"/>
              <a:ext cx="6987471" cy="821440"/>
            </a:xfrm>
            <a:prstGeom prst="chevron">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dirty="0">
                  <a:solidFill>
                    <a:srgbClr val="FF9900"/>
                  </a:solidFill>
                  <a:latin typeface="Myriad Pro" panose="020B0503030403020204" pitchFamily="34" charset="0"/>
                </a:rPr>
                <a:t>Castaliaz Support</a:t>
              </a:r>
            </a:p>
          </p:txBody>
        </p:sp>
        <p:sp>
          <p:nvSpPr>
            <p:cNvPr id="36" name="Pentagon 60">
              <a:extLst>
                <a:ext uri="{FF2B5EF4-FFF2-40B4-BE49-F238E27FC236}">
                  <a16:creationId xmlns:a16="http://schemas.microsoft.com/office/drawing/2014/main" id="{2B180724-D574-4BE4-ADA5-2507851AA48D}"/>
                </a:ext>
              </a:extLst>
            </p:cNvPr>
            <p:cNvSpPr/>
            <p:nvPr/>
          </p:nvSpPr>
          <p:spPr>
            <a:xfrm>
              <a:off x="1288389" y="4400193"/>
              <a:ext cx="1047077" cy="821440"/>
            </a:xfrm>
            <a:prstGeom prst="homePlate">
              <a:avLst/>
            </a:prstGeom>
            <a:solidFill>
              <a:srgbClr val="0098C7">
                <a:lumMod val="75000"/>
              </a:srgbClr>
            </a:solidFill>
            <a:ln w="25400" cap="flat" cmpd="sng" algn="ctr">
              <a:solidFill>
                <a:sysClr val="window" lastClr="FFFFFF"/>
              </a:solidFill>
              <a:prstDash val="solid"/>
            </a:ln>
            <a:effectLst/>
            <a:ex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rPr>
                <a:t>Discovery &amp; Planning Phase </a:t>
              </a:r>
              <a:endParaRPr kumimoji="0" lang="en-US" sz="1000" b="0" i="0" u="none" strike="noStrike" kern="0" cap="none" spc="0" normalizeH="0" baseline="0" noProof="0" dirty="0">
                <a:ln>
                  <a:noFill/>
                </a:ln>
                <a:solidFill>
                  <a:prstClr val="white"/>
                </a:solidFill>
                <a:effectLst/>
                <a:uLnTx/>
                <a:uFillTx/>
                <a:latin typeface="Arial"/>
              </a:endParaRPr>
            </a:p>
          </p:txBody>
        </p:sp>
        <p:sp>
          <p:nvSpPr>
            <p:cNvPr id="37" name="Chevron 61">
              <a:extLst>
                <a:ext uri="{FF2B5EF4-FFF2-40B4-BE49-F238E27FC236}">
                  <a16:creationId xmlns:a16="http://schemas.microsoft.com/office/drawing/2014/main" id="{F8448F48-67E0-4C5F-AA8E-51F47DD3E1BD}"/>
                </a:ext>
              </a:extLst>
            </p:cNvPr>
            <p:cNvSpPr/>
            <p:nvPr/>
          </p:nvSpPr>
          <p:spPr>
            <a:xfrm>
              <a:off x="1939647" y="4400193"/>
              <a:ext cx="1729605" cy="821440"/>
            </a:xfrm>
            <a:prstGeom prst="chevron">
              <a:avLst/>
            </a:prstGeom>
            <a:solidFill>
              <a:srgbClr val="0098C7">
                <a:lumMod val="75000"/>
              </a:srgbClr>
            </a:solidFill>
            <a:ln w="25400" cap="flat" cmpd="sng" algn="ctr">
              <a:solidFill>
                <a:sysClr val="window" lastClr="FFFFFF"/>
              </a:solidFill>
              <a:prstDash val="solid"/>
            </a:ln>
            <a:effectLst/>
            <a:ex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rPr>
                <a:t>Transitioning of Support Activities </a:t>
              </a:r>
            </a:p>
          </p:txBody>
        </p:sp>
        <p:sp>
          <p:nvSpPr>
            <p:cNvPr id="29" name="Chevron 35">
              <a:extLst>
                <a:ext uri="{FF2B5EF4-FFF2-40B4-BE49-F238E27FC236}">
                  <a16:creationId xmlns:a16="http://schemas.microsoft.com/office/drawing/2014/main" id="{34C097A0-82A5-4443-8AFD-876F25BB30A4}"/>
                </a:ext>
              </a:extLst>
            </p:cNvPr>
            <p:cNvSpPr/>
            <p:nvPr/>
          </p:nvSpPr>
          <p:spPr>
            <a:xfrm>
              <a:off x="5859904" y="5250904"/>
              <a:ext cx="1672075" cy="914400"/>
            </a:xfrm>
            <a:prstGeom prst="chevron">
              <a:avLst>
                <a:gd name="adj" fmla="val 43070"/>
              </a:avLst>
            </a:prstGeom>
            <a:solidFill>
              <a:srgbClr val="FF9900"/>
            </a:solidFill>
            <a:ln w="25400" cap="flat" cmpd="sng" algn="ctr">
              <a:solidFill>
                <a:sysClr val="window" lastClr="FFFFFF"/>
              </a:solidFill>
              <a:prstDash val="solid"/>
            </a:ln>
            <a:effec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rPr>
                <a:t> Prepare</a:t>
              </a:r>
              <a:br>
                <a:rPr kumimoji="0" lang="en-US" sz="1000" b="0" i="0" u="none" strike="noStrike" kern="0" cap="none" spc="0" normalizeH="0" baseline="0" noProof="0">
                  <a:ln>
                    <a:noFill/>
                  </a:ln>
                  <a:solidFill>
                    <a:prstClr val="white"/>
                  </a:solidFill>
                  <a:effectLst/>
                  <a:uLnTx/>
                  <a:uFillTx/>
                  <a:latin typeface="Arial"/>
                </a:rPr>
              </a:br>
              <a:r>
                <a:rPr kumimoji="0" lang="en-US" sz="1000" b="0" i="0" u="none" strike="noStrike" kern="0" cap="none" spc="0" normalizeH="0" baseline="0" noProof="0">
                  <a:ln>
                    <a:noFill/>
                  </a:ln>
                  <a:solidFill>
                    <a:prstClr val="white"/>
                  </a:solidFill>
                  <a:effectLst/>
                  <a:uLnTx/>
                  <a:uFillTx/>
                  <a:latin typeface="Arial"/>
                </a:rPr>
                <a:t> for</a:t>
              </a:r>
              <a:br>
                <a:rPr kumimoji="0" lang="en-US" sz="1000" b="0" i="0" u="none" strike="noStrike" kern="0" cap="none" spc="0" normalizeH="0" baseline="0" noProof="0">
                  <a:ln>
                    <a:noFill/>
                  </a:ln>
                  <a:solidFill>
                    <a:prstClr val="white"/>
                  </a:solidFill>
                  <a:effectLst/>
                  <a:uLnTx/>
                  <a:uFillTx/>
                  <a:latin typeface="Arial"/>
                </a:rPr>
              </a:br>
              <a:r>
                <a:rPr kumimoji="0" lang="en-US" sz="1000" b="0" i="0" u="none" strike="noStrike" kern="0" cap="none" spc="0" normalizeH="0" baseline="0" noProof="0">
                  <a:ln>
                    <a:noFill/>
                  </a:ln>
                  <a:solidFill>
                    <a:prstClr val="white"/>
                  </a:solidFill>
                  <a:effectLst/>
                  <a:uLnTx/>
                  <a:uFillTx/>
                  <a:latin typeface="Arial"/>
                </a:rPr>
                <a:t> Steady State</a:t>
              </a:r>
              <a:endParaRPr kumimoji="0" lang="en-US" sz="1000" b="0" i="0" u="none" strike="noStrike" kern="0" cap="none" spc="0" normalizeH="0" baseline="0" noProof="0" dirty="0">
                <a:ln>
                  <a:noFill/>
                </a:ln>
                <a:solidFill>
                  <a:prstClr val="white"/>
                </a:solidFill>
                <a:effectLst/>
                <a:uLnTx/>
                <a:uFillTx/>
                <a:latin typeface="Arial"/>
              </a:endParaRPr>
            </a:p>
          </p:txBody>
        </p:sp>
        <p:sp>
          <p:nvSpPr>
            <p:cNvPr id="30" name="Chevron 36">
              <a:extLst>
                <a:ext uri="{FF2B5EF4-FFF2-40B4-BE49-F238E27FC236}">
                  <a16:creationId xmlns:a16="http://schemas.microsoft.com/office/drawing/2014/main" id="{57D5A2AB-48F6-47C5-8A17-FFDCE3FF92C9}"/>
                </a:ext>
              </a:extLst>
            </p:cNvPr>
            <p:cNvSpPr/>
            <p:nvPr/>
          </p:nvSpPr>
          <p:spPr>
            <a:xfrm>
              <a:off x="4885938" y="5250904"/>
              <a:ext cx="1475913" cy="914400"/>
            </a:xfrm>
            <a:prstGeom prst="chevron">
              <a:avLst>
                <a:gd name="adj" fmla="val 30626"/>
              </a:avLst>
            </a:prstGeom>
            <a:solidFill>
              <a:srgbClr val="FF9900"/>
            </a:solidFill>
            <a:ln w="25400" cap="flat" cmpd="sng" algn="ctr">
              <a:solidFill>
                <a:sysClr val="window" lastClr="FFFFFF"/>
              </a:solidFill>
              <a:prstDash val="solid"/>
            </a:ln>
            <a:effectLst/>
          </p:spPr>
          <p:txBody>
            <a:bodyPr lIns="91440" rIns="0" rtlCol="0" anchor="ctr"/>
            <a:lstStyle/>
            <a:p>
              <a:pPr marL="227013"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a:rPr>
                <a:t> Actionize Improve-ments</a:t>
              </a:r>
              <a:endParaRPr kumimoji="0" lang="en-US" sz="1000" b="0" i="0" u="none" strike="noStrike" kern="0" cap="none" spc="0" normalizeH="0" baseline="0" noProof="0" dirty="0">
                <a:ln>
                  <a:noFill/>
                </a:ln>
                <a:solidFill>
                  <a:prstClr val="white"/>
                </a:solidFill>
                <a:effectLst/>
                <a:uLnTx/>
                <a:uFillTx/>
                <a:latin typeface="Arial"/>
              </a:endParaRPr>
            </a:p>
          </p:txBody>
        </p:sp>
        <p:sp>
          <p:nvSpPr>
            <p:cNvPr id="31" name="Chevron 37">
              <a:extLst>
                <a:ext uri="{FF2B5EF4-FFF2-40B4-BE49-F238E27FC236}">
                  <a16:creationId xmlns:a16="http://schemas.microsoft.com/office/drawing/2014/main" id="{02B55CC6-4F34-430F-83A6-DCBEDD6FB35B}"/>
                </a:ext>
              </a:extLst>
            </p:cNvPr>
            <p:cNvSpPr/>
            <p:nvPr/>
          </p:nvSpPr>
          <p:spPr>
            <a:xfrm>
              <a:off x="7025161" y="5250904"/>
              <a:ext cx="1400374" cy="914400"/>
            </a:xfrm>
            <a:prstGeom prst="chevron">
              <a:avLst>
                <a:gd name="adj" fmla="val 28095"/>
              </a:avLst>
            </a:prstGeom>
            <a:solidFill>
              <a:srgbClr val="998C85">
                <a:lumMod val="60000"/>
                <a:lumOff val="40000"/>
              </a:srgbClr>
            </a:solidFill>
            <a:ln w="25400" cap="flat" cmpd="sng" algn="ctr">
              <a:solidFill>
                <a:sysClr val="window" lastClr="FFFFFF"/>
              </a:solidFill>
              <a:prstDash val="solid"/>
            </a:ln>
            <a:effec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latin typeface="Arial"/>
                </a:rPr>
                <a:t>Cost- </a:t>
              </a:r>
              <a:br>
                <a:rPr kumimoji="0" lang="en-US" sz="1000" b="0" i="0" u="none" strike="noStrike" kern="0" cap="none" spc="0" normalizeH="0" baseline="0" noProof="0" dirty="0">
                  <a:ln>
                    <a:noFill/>
                  </a:ln>
                  <a:solidFill>
                    <a:srgbClr val="002060"/>
                  </a:solidFill>
                  <a:effectLst/>
                  <a:uLnTx/>
                  <a:uFillTx/>
                  <a:latin typeface="Arial"/>
                </a:rPr>
              </a:br>
              <a:r>
                <a:rPr kumimoji="0" lang="en-US" sz="1000" b="0" i="0" u="none" strike="noStrike" kern="0" cap="none" spc="0" normalizeH="0" baseline="0" noProof="0" dirty="0">
                  <a:ln>
                    <a:noFill/>
                  </a:ln>
                  <a:solidFill>
                    <a:srgbClr val="002060"/>
                  </a:solidFill>
                  <a:effectLst/>
                  <a:uLnTx/>
                  <a:uFillTx/>
                  <a:latin typeface="Arial"/>
                </a:rPr>
                <a:t>Optimization</a:t>
              </a:r>
            </a:p>
          </p:txBody>
        </p:sp>
        <p:sp>
          <p:nvSpPr>
            <p:cNvPr id="32" name="Chevron 38">
              <a:extLst>
                <a:ext uri="{FF2B5EF4-FFF2-40B4-BE49-F238E27FC236}">
                  <a16:creationId xmlns:a16="http://schemas.microsoft.com/office/drawing/2014/main" id="{D1258B2F-0B23-4E76-8D76-3EC9B248839E}"/>
                </a:ext>
              </a:extLst>
            </p:cNvPr>
            <p:cNvSpPr/>
            <p:nvPr/>
          </p:nvSpPr>
          <p:spPr>
            <a:xfrm>
              <a:off x="7937756" y="5250904"/>
              <a:ext cx="1339667" cy="914400"/>
            </a:xfrm>
            <a:prstGeom prst="chevron">
              <a:avLst>
                <a:gd name="adj" fmla="val 30953"/>
              </a:avLst>
            </a:prstGeom>
            <a:solidFill>
              <a:srgbClr val="998C85">
                <a:lumMod val="60000"/>
                <a:lumOff val="40000"/>
              </a:srgbClr>
            </a:solidFill>
            <a:ln w="25400" cap="flat" cmpd="sng" algn="ctr">
              <a:solidFill>
                <a:sysClr val="window" lastClr="FFFFFF"/>
              </a:solidFill>
              <a:prstDash val="solid"/>
            </a:ln>
            <a:effec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060"/>
                  </a:solidFill>
                  <a:effectLst/>
                  <a:uLnTx/>
                  <a:uFillTx/>
                  <a:latin typeface="Arial"/>
                </a:rPr>
                <a:t>Ticket Reduction</a:t>
              </a:r>
              <a:endParaRPr kumimoji="0" lang="en-US" sz="1000" b="0" i="0" u="none" strike="noStrike" kern="0" cap="none" spc="0" normalizeH="0" baseline="0" noProof="0" dirty="0">
                <a:ln>
                  <a:noFill/>
                </a:ln>
                <a:solidFill>
                  <a:srgbClr val="002060"/>
                </a:solidFill>
                <a:effectLst/>
                <a:uLnTx/>
                <a:uFillTx/>
                <a:latin typeface="Arial"/>
              </a:endParaRPr>
            </a:p>
          </p:txBody>
        </p:sp>
        <p:sp>
          <p:nvSpPr>
            <p:cNvPr id="33" name="Chevron 39">
              <a:extLst>
                <a:ext uri="{FF2B5EF4-FFF2-40B4-BE49-F238E27FC236}">
                  <a16:creationId xmlns:a16="http://schemas.microsoft.com/office/drawing/2014/main" id="{B475FCCC-5B76-4049-A2D1-6BBB838B7920}"/>
                </a:ext>
              </a:extLst>
            </p:cNvPr>
            <p:cNvSpPr/>
            <p:nvPr/>
          </p:nvSpPr>
          <p:spPr>
            <a:xfrm>
              <a:off x="4027920" y="5250904"/>
              <a:ext cx="1441414" cy="914400"/>
            </a:xfrm>
            <a:prstGeom prst="chevron">
              <a:avLst>
                <a:gd name="adj" fmla="val 40476"/>
              </a:avLst>
            </a:prstGeom>
            <a:solidFill>
              <a:srgbClr val="FF9900"/>
            </a:solidFill>
            <a:ln w="25400" cap="flat" cmpd="sng" algn="ctr">
              <a:solidFill>
                <a:sysClr val="window" lastClr="FFFFFF"/>
              </a:solidFill>
              <a:prstDash val="solid"/>
            </a:ln>
            <a:effectLst/>
          </p:spPr>
          <p:txBody>
            <a:bodyPr lIns="0" tIns="0" rIns="0" b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rPr>
                <a:t>Identify Continuous Improve-</a:t>
              </a:r>
              <a:r>
                <a:rPr kumimoji="0" lang="en-US" sz="1000" b="0" i="0" u="none" strike="noStrike" kern="0" cap="none" spc="0" normalizeH="0" baseline="0" noProof="0" dirty="0" err="1">
                  <a:ln>
                    <a:noFill/>
                  </a:ln>
                  <a:solidFill>
                    <a:prstClr val="white"/>
                  </a:solidFill>
                  <a:effectLst/>
                  <a:uLnTx/>
                  <a:uFillTx/>
                  <a:latin typeface="Arial"/>
                </a:rPr>
                <a:t>ments</a:t>
              </a:r>
              <a:r>
                <a:rPr kumimoji="0" lang="en-US" sz="1000" b="0" i="0" u="none" strike="noStrike" kern="0" cap="none" spc="0" normalizeH="0" baseline="0" noProof="0" dirty="0">
                  <a:ln>
                    <a:noFill/>
                  </a:ln>
                  <a:solidFill>
                    <a:prstClr val="white"/>
                  </a:solidFill>
                  <a:effectLst/>
                  <a:uLnTx/>
                  <a:uFillTx/>
                  <a:latin typeface="Arial"/>
                </a:rPr>
                <a:t> </a:t>
              </a:r>
            </a:p>
          </p:txBody>
        </p:sp>
        <p:sp>
          <p:nvSpPr>
            <p:cNvPr id="34" name="Chevron 40">
              <a:extLst>
                <a:ext uri="{FF2B5EF4-FFF2-40B4-BE49-F238E27FC236}">
                  <a16:creationId xmlns:a16="http://schemas.microsoft.com/office/drawing/2014/main" id="{29E0FFE4-B84E-46D4-8770-6FCFCA5CF760}"/>
                </a:ext>
              </a:extLst>
            </p:cNvPr>
            <p:cNvSpPr/>
            <p:nvPr/>
          </p:nvSpPr>
          <p:spPr>
            <a:xfrm>
              <a:off x="8870682" y="5250904"/>
              <a:ext cx="1404477" cy="914400"/>
            </a:xfrm>
            <a:prstGeom prst="chevron">
              <a:avLst>
                <a:gd name="adj" fmla="val 31905"/>
              </a:avLst>
            </a:prstGeom>
            <a:solidFill>
              <a:srgbClr val="998C85">
                <a:lumMod val="60000"/>
                <a:lumOff val="40000"/>
              </a:srgbClr>
            </a:solidFill>
            <a:ln w="25400" cap="flat" cmpd="sng" algn="ctr">
              <a:solidFill>
                <a:sysClr val="window" lastClr="FFFFFF"/>
              </a:solidFill>
              <a:prstDash val="solid"/>
            </a:ln>
            <a:effectLst/>
          </p:spPr>
          <p:txBody>
            <a:bodyPr lIns="0" rIns="0"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2060"/>
                  </a:solidFill>
                  <a:effectLst/>
                  <a:uLnTx/>
                  <a:uFillTx/>
                  <a:latin typeface="Arial"/>
                </a:rPr>
                <a:t>Quarterly Review </a:t>
              </a:r>
              <a:endParaRPr kumimoji="0" lang="en-US" sz="1000" b="0" i="0" u="none" strike="noStrike" kern="0" cap="none" spc="0" normalizeH="0" baseline="0" noProof="0" dirty="0">
                <a:ln>
                  <a:noFill/>
                </a:ln>
                <a:solidFill>
                  <a:srgbClr val="002060"/>
                </a:solidFill>
                <a:effectLst/>
                <a:uLnTx/>
                <a:uFillTx/>
                <a:latin typeface="Arial"/>
              </a:endParaRPr>
            </a:p>
          </p:txBody>
        </p:sp>
      </p:grpSp>
    </p:spTree>
    <p:extLst>
      <p:ext uri="{BB962C8B-B14F-4D97-AF65-F5344CB8AC3E}">
        <p14:creationId xmlns:p14="http://schemas.microsoft.com/office/powerpoint/2010/main" val="174337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Castaliaz Support Solution – Transition Phase</a:t>
            </a:r>
            <a:endParaRPr lang="en-IN" sz="2400" b="0" dirty="0"/>
          </a:p>
        </p:txBody>
      </p:sp>
      <p:grpSp>
        <p:nvGrpSpPr>
          <p:cNvPr id="3" name="Group 2">
            <a:extLst>
              <a:ext uri="{FF2B5EF4-FFF2-40B4-BE49-F238E27FC236}">
                <a16:creationId xmlns:a16="http://schemas.microsoft.com/office/drawing/2014/main" id="{C7FE3BA0-EF7F-4337-A8D6-D8421D1332DE}"/>
              </a:ext>
            </a:extLst>
          </p:cNvPr>
          <p:cNvGrpSpPr/>
          <p:nvPr/>
        </p:nvGrpSpPr>
        <p:grpSpPr>
          <a:xfrm>
            <a:off x="1305517" y="1340768"/>
            <a:ext cx="9176155" cy="5246132"/>
            <a:chOff x="1305517" y="1340768"/>
            <a:chExt cx="9176155" cy="5246132"/>
          </a:xfrm>
        </p:grpSpPr>
        <p:grpSp>
          <p:nvGrpSpPr>
            <p:cNvPr id="56" name="Group 59">
              <a:extLst>
                <a:ext uri="{FF2B5EF4-FFF2-40B4-BE49-F238E27FC236}">
                  <a16:creationId xmlns:a16="http://schemas.microsoft.com/office/drawing/2014/main" id="{4EFCAD6E-234E-46BD-B476-94C761A78CD8}"/>
                </a:ext>
              </a:extLst>
            </p:cNvPr>
            <p:cNvGrpSpPr/>
            <p:nvPr/>
          </p:nvGrpSpPr>
          <p:grpSpPr>
            <a:xfrm>
              <a:off x="1330748" y="2038071"/>
              <a:ext cx="3738569" cy="1969895"/>
              <a:chOff x="369631" y="2216694"/>
              <a:chExt cx="4034094" cy="1969895"/>
            </a:xfrm>
          </p:grpSpPr>
          <p:sp>
            <p:nvSpPr>
              <p:cNvPr id="57" name="Rectangle 24">
                <a:extLst>
                  <a:ext uri="{FF2B5EF4-FFF2-40B4-BE49-F238E27FC236}">
                    <a16:creationId xmlns:a16="http://schemas.microsoft.com/office/drawing/2014/main" id="{27540332-7B5D-4CC4-B38F-DCA42F4C83AF}"/>
                  </a:ext>
                </a:extLst>
              </p:cNvPr>
              <p:cNvSpPr>
                <a:spLocks noChangeArrowheads="1"/>
              </p:cNvSpPr>
              <p:nvPr>
                <p:custDataLst>
                  <p:tags r:id="rId5"/>
                </p:custDataLst>
              </p:nvPr>
            </p:nvSpPr>
            <p:spPr bwMode="auto">
              <a:xfrm>
                <a:off x="369631" y="2504461"/>
                <a:ext cx="4034094" cy="1682128"/>
              </a:xfrm>
              <a:prstGeom prst="rect">
                <a:avLst/>
              </a:prstGeom>
              <a:solidFill>
                <a:srgbClr val="F9F9F9"/>
              </a:solidFill>
              <a:ln w="9525">
                <a:noFill/>
                <a:miter lim="800000"/>
                <a:headEnd/>
                <a:tailEnd/>
              </a:ln>
              <a:effectLst/>
            </p:spPr>
            <p:txBody>
              <a:bodyPr wrap="square" lIns="82296" tIns="46800" rIns="82296" bIns="46800">
                <a:spAutoFit/>
              </a:bodyPr>
              <a:lstStyle/>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On-board Transition-team, Meeting with </a:t>
                </a:r>
                <a:r>
                  <a:rPr kumimoji="0" lang="en-US" sz="1100" b="0" i="1" u="none" strike="noStrike" kern="0" cap="none" spc="0" normalizeH="0" baseline="0" noProof="0" dirty="0">
                    <a:ln>
                      <a:noFill/>
                    </a:ln>
                    <a:solidFill>
                      <a:srgbClr val="FF0000"/>
                    </a:solidFill>
                    <a:effectLst/>
                    <a:uLnTx/>
                    <a:uFillTx/>
                    <a:latin typeface="Arial"/>
                    <a:cs typeface="+mn-cs"/>
                  </a:rPr>
                  <a:t>Client</a:t>
                </a:r>
                <a:r>
                  <a:rPr kumimoji="0" lang="en-GB" sz="1100" b="0" i="0" u="none" strike="noStrike" kern="0" cap="none" spc="0" normalizeH="0" baseline="0" noProof="0" dirty="0">
                    <a:ln>
                      <a:noFill/>
                    </a:ln>
                    <a:solidFill>
                      <a:srgbClr val="998C85">
                        <a:lumMod val="50000"/>
                      </a:srgbClr>
                    </a:solidFill>
                    <a:effectLst/>
                    <a:uLnTx/>
                    <a:uFillTx/>
                    <a:latin typeface="Arial"/>
                    <a:cs typeface="+mn-cs"/>
                  </a:rPr>
                  <a:t> team</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US" sz="1100" b="0" i="1" u="none" strike="noStrike" kern="0" cap="none" spc="0" normalizeH="0" baseline="0" noProof="0" dirty="0">
                    <a:ln>
                      <a:noFill/>
                    </a:ln>
                    <a:solidFill>
                      <a:srgbClr val="FF0000"/>
                    </a:solidFill>
                    <a:effectLst/>
                    <a:uLnTx/>
                    <a:uFillTx/>
                    <a:latin typeface="Arial"/>
                    <a:cs typeface="+mn-cs"/>
                  </a:rPr>
                  <a:t>Client</a:t>
                </a:r>
                <a:r>
                  <a:rPr kumimoji="0" lang="en-US" sz="1100" b="0" i="1" u="none" strike="noStrike" kern="0" cap="none" spc="0" normalizeH="0" baseline="0" noProof="0" dirty="0">
                    <a:ln>
                      <a:noFill/>
                    </a:ln>
                    <a:solidFill>
                      <a:srgbClr val="998C85">
                        <a:lumMod val="50000"/>
                      </a:srgbClr>
                    </a:solidFill>
                    <a:effectLst/>
                    <a:uLnTx/>
                    <a:uFillTx/>
                    <a:latin typeface="Arial"/>
                    <a:cs typeface="+mn-cs"/>
                  </a:rPr>
                  <a:t> </a:t>
                </a:r>
                <a:r>
                  <a:rPr kumimoji="0" lang="en-GB" sz="1100" b="0" i="0" u="none" strike="noStrike" kern="0" cap="none" spc="0" normalizeH="0" baseline="0" noProof="0" dirty="0">
                    <a:ln>
                      <a:noFill/>
                    </a:ln>
                    <a:solidFill>
                      <a:srgbClr val="998C85">
                        <a:lumMod val="50000"/>
                      </a:srgbClr>
                    </a:solidFill>
                    <a:effectLst/>
                    <a:uLnTx/>
                    <a:uFillTx/>
                    <a:latin typeface="Arial"/>
                    <a:cs typeface="+mn-cs"/>
                  </a:rPr>
                  <a:t>to provide access to existing solution /configuration documents</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Understanding of implemented SAP solution, wherever required get trained and Identifying Complexities and Risks</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Analyse the issues </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Document the understandings </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Establish support procedures and methods</a:t>
                </a:r>
              </a:p>
            </p:txBody>
          </p:sp>
          <p:sp>
            <p:nvSpPr>
              <p:cNvPr id="58" name="Rectangle 23">
                <a:extLst>
                  <a:ext uri="{FF2B5EF4-FFF2-40B4-BE49-F238E27FC236}">
                    <a16:creationId xmlns:a16="http://schemas.microsoft.com/office/drawing/2014/main" id="{79FA110E-824E-49B6-9EDE-2B9CD5F47F29}"/>
                  </a:ext>
                </a:extLst>
              </p:cNvPr>
              <p:cNvSpPr>
                <a:spLocks noChangeArrowheads="1"/>
              </p:cNvSpPr>
              <p:nvPr>
                <p:custDataLst>
                  <p:tags r:id="rId6"/>
                </p:custDataLst>
              </p:nvPr>
            </p:nvSpPr>
            <p:spPr bwMode="auto">
              <a:xfrm>
                <a:off x="369631" y="2216694"/>
                <a:ext cx="4034094" cy="274320"/>
              </a:xfrm>
              <a:prstGeom prst="round2SameRect">
                <a:avLst/>
              </a:prstGeom>
              <a:solidFill>
                <a:srgbClr val="FF9900"/>
              </a:solidFill>
              <a:ln>
                <a:solidFill>
                  <a:srgbClr val="0098C7"/>
                </a:solidFill>
              </a:ln>
            </p:spPr>
            <p:txBody>
              <a:bodyPr wrap="square" anchor="ctr"/>
              <a:lstStyle/>
              <a:p>
                <a:pPr marR="0" lvl="0" algn="ctr" defTabSz="914400" eaLnBrk="1" fontAlgn="auto" latinLnBrk="0" hangingPunct="1">
                  <a:lnSpc>
                    <a:spcPct val="100000"/>
                  </a:lnSpc>
                  <a:spcBef>
                    <a:spcPts val="0"/>
                  </a:spcBef>
                  <a:spcAft>
                    <a:spcPts val="0"/>
                  </a:spcAft>
                  <a:buClrTx/>
                  <a:buSzTx/>
                  <a:tabLst/>
                  <a:defRPr sz="1800" b="1" i="0" u="none" strike="noStrike" kern="1200" baseline="0">
                    <a:solidFill>
                      <a:srgbClr val="000000"/>
                    </a:solidFill>
                    <a:latin typeface="+mn-lt"/>
                    <a:ea typeface="+mn-ea"/>
                    <a:cs typeface="+mn-cs"/>
                  </a:defRPr>
                </a:pPr>
                <a:r>
                  <a:rPr kumimoji="0" lang="en-GB" sz="1200" b="1" i="0" u="none" strike="noStrike" kern="1200" cap="none" spc="0" normalizeH="0" baseline="0" noProof="0" dirty="0">
                    <a:ln>
                      <a:noFill/>
                    </a:ln>
                    <a:solidFill>
                      <a:prstClr val="white"/>
                    </a:solidFill>
                    <a:effectLst/>
                    <a:uLnTx/>
                    <a:uFillTx/>
                    <a:latin typeface="Arial"/>
                    <a:cs typeface="+mn-cs"/>
                  </a:rPr>
                  <a:t>Planned Activities</a:t>
                </a:r>
              </a:p>
            </p:txBody>
          </p:sp>
        </p:grpSp>
        <p:grpSp>
          <p:nvGrpSpPr>
            <p:cNvPr id="59" name="Group 60">
              <a:extLst>
                <a:ext uri="{FF2B5EF4-FFF2-40B4-BE49-F238E27FC236}">
                  <a16:creationId xmlns:a16="http://schemas.microsoft.com/office/drawing/2014/main" id="{222E4203-C0A6-42C4-9145-D15FB85EDB4E}"/>
                </a:ext>
              </a:extLst>
            </p:cNvPr>
            <p:cNvGrpSpPr/>
            <p:nvPr/>
          </p:nvGrpSpPr>
          <p:grpSpPr>
            <a:xfrm>
              <a:off x="1330877" y="4049158"/>
              <a:ext cx="3738332" cy="1437823"/>
              <a:chOff x="369759" y="3891735"/>
              <a:chExt cx="4033838" cy="1437823"/>
            </a:xfrm>
          </p:grpSpPr>
          <p:sp>
            <p:nvSpPr>
              <p:cNvPr id="60" name="Rectangle 26">
                <a:extLst>
                  <a:ext uri="{FF2B5EF4-FFF2-40B4-BE49-F238E27FC236}">
                    <a16:creationId xmlns:a16="http://schemas.microsoft.com/office/drawing/2014/main" id="{EF38134E-2DB5-440E-8EA8-3CEEB83072F5}"/>
                  </a:ext>
                </a:extLst>
              </p:cNvPr>
              <p:cNvSpPr>
                <a:spLocks noChangeArrowheads="1"/>
              </p:cNvSpPr>
              <p:nvPr>
                <p:custDataLst>
                  <p:tags r:id="rId3"/>
                </p:custDataLst>
              </p:nvPr>
            </p:nvSpPr>
            <p:spPr bwMode="auto">
              <a:xfrm>
                <a:off x="369759" y="4155261"/>
                <a:ext cx="4033838" cy="1174297"/>
              </a:xfrm>
              <a:prstGeom prst="rect">
                <a:avLst/>
              </a:prstGeom>
              <a:solidFill>
                <a:srgbClr val="F9F9F9"/>
              </a:solidFill>
              <a:ln w="9525" algn="ctr">
                <a:noFill/>
                <a:miter lim="800000"/>
                <a:headEnd/>
                <a:tailEnd/>
              </a:ln>
            </p:spPr>
            <p:txBody>
              <a:bodyPr lIns="82296" tIns="46800" rIns="82296" bIns="46800">
                <a:spAutoFit/>
              </a:bodyPr>
              <a:lstStyle/>
              <a:p>
                <a:pPr marL="182880" marR="0" lvl="2" indent="-182880" defTabSz="957756" eaLnBrk="1" fontAlgn="auto" latinLnBrk="0" hangingPunct="1">
                  <a:lnSpc>
                    <a:spcPct val="100000"/>
                  </a:lnSpc>
                  <a:spcBef>
                    <a:spcPts val="100"/>
                  </a:spcBef>
                  <a:spcAft>
                    <a:spcPts val="0"/>
                  </a:spcAft>
                  <a:buSzTx/>
                  <a:buFont typeface="Wingdings" panose="05000000000000000000"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Transition Methodology </a:t>
                </a:r>
              </a:p>
              <a:p>
                <a:pPr marL="354012" marR="0" lvl="3" indent="-17145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Due Diligence</a:t>
                </a:r>
              </a:p>
              <a:p>
                <a:pPr marL="354012" marR="0" lvl="3" indent="-17145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Discover</a:t>
                </a:r>
              </a:p>
              <a:p>
                <a:pPr marL="354012" marR="0" lvl="3" indent="-17145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Transition Execution</a:t>
                </a:r>
              </a:p>
              <a:p>
                <a:pPr marL="354012" marR="0" lvl="3" indent="-17145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Handover to ongoing delivery</a:t>
                </a:r>
              </a:p>
              <a:p>
                <a:pPr marL="354012" marR="0" lvl="3" indent="-17145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Transition Closure</a:t>
                </a:r>
              </a:p>
            </p:txBody>
          </p:sp>
          <p:sp>
            <p:nvSpPr>
              <p:cNvPr id="61" name="Rectangle 25">
                <a:extLst>
                  <a:ext uri="{FF2B5EF4-FFF2-40B4-BE49-F238E27FC236}">
                    <a16:creationId xmlns:a16="http://schemas.microsoft.com/office/drawing/2014/main" id="{BF174D94-9235-4E1E-BF16-E11F2712B731}"/>
                  </a:ext>
                </a:extLst>
              </p:cNvPr>
              <p:cNvSpPr>
                <a:spLocks noChangeArrowheads="1"/>
              </p:cNvSpPr>
              <p:nvPr>
                <p:custDataLst>
                  <p:tags r:id="rId4"/>
                </p:custDataLst>
              </p:nvPr>
            </p:nvSpPr>
            <p:spPr bwMode="auto">
              <a:xfrm>
                <a:off x="369759" y="3891735"/>
                <a:ext cx="4033838" cy="274320"/>
              </a:xfrm>
              <a:prstGeom prst="round2SameRect">
                <a:avLst/>
              </a:prstGeom>
              <a:solidFill>
                <a:srgbClr val="FF9900"/>
              </a:solidFill>
              <a:ln>
                <a:solidFill>
                  <a:srgbClr val="0098C7"/>
                </a:solidFill>
              </a:ln>
            </p:spPr>
            <p:txBody>
              <a:bodyPr wrap="square" anchor="ctr"/>
              <a:lstStyle/>
              <a:p>
                <a:pPr marR="0" lvl="0" algn="ctr" defTabSz="914400" eaLnBrk="1" fontAlgn="auto" latinLnBrk="0" hangingPunct="1">
                  <a:lnSpc>
                    <a:spcPct val="100000"/>
                  </a:lnSpc>
                  <a:spcBef>
                    <a:spcPts val="0"/>
                  </a:spcBef>
                  <a:spcAft>
                    <a:spcPts val="0"/>
                  </a:spcAft>
                  <a:buClrTx/>
                  <a:buSzTx/>
                  <a:tabLst/>
                  <a:defRPr sz="1800" b="1" i="0" u="none" strike="noStrike" kern="1200" baseline="0">
                    <a:solidFill>
                      <a:srgbClr val="000000"/>
                    </a:solidFill>
                    <a:latin typeface="+mn-lt"/>
                    <a:ea typeface="+mn-ea"/>
                    <a:cs typeface="+mn-cs"/>
                  </a:defRPr>
                </a:pPr>
                <a:r>
                  <a:rPr kumimoji="0" lang="en-GB" sz="1200" b="1" i="0" u="none" strike="noStrike" kern="1200" cap="none" spc="0" normalizeH="0" baseline="0" noProof="0" dirty="0">
                    <a:ln>
                      <a:noFill/>
                    </a:ln>
                    <a:solidFill>
                      <a:prstClr val="white"/>
                    </a:solidFill>
                    <a:effectLst/>
                    <a:uLnTx/>
                    <a:uFillTx/>
                    <a:latin typeface="Arial"/>
                    <a:cs typeface="+mn-cs"/>
                  </a:rPr>
                  <a:t>Methodology/Best Practice</a:t>
                </a:r>
              </a:p>
            </p:txBody>
          </p:sp>
        </p:grpSp>
        <p:grpSp>
          <p:nvGrpSpPr>
            <p:cNvPr id="62" name="Group 61">
              <a:extLst>
                <a:ext uri="{FF2B5EF4-FFF2-40B4-BE49-F238E27FC236}">
                  <a16:creationId xmlns:a16="http://schemas.microsoft.com/office/drawing/2014/main" id="{36BC58BA-9FDB-4A9E-B128-707E0045572E}"/>
                </a:ext>
              </a:extLst>
            </p:cNvPr>
            <p:cNvGrpSpPr/>
            <p:nvPr/>
          </p:nvGrpSpPr>
          <p:grpSpPr>
            <a:xfrm>
              <a:off x="1330878" y="5526103"/>
              <a:ext cx="3738330" cy="1060797"/>
              <a:chOff x="369760" y="5263335"/>
              <a:chExt cx="4033836" cy="1060797"/>
            </a:xfrm>
          </p:grpSpPr>
          <p:sp>
            <p:nvSpPr>
              <p:cNvPr id="63" name="Rectangle 30">
                <a:extLst>
                  <a:ext uri="{FF2B5EF4-FFF2-40B4-BE49-F238E27FC236}">
                    <a16:creationId xmlns:a16="http://schemas.microsoft.com/office/drawing/2014/main" id="{5F07C0A6-DA27-4DEE-99FC-037E8196CCAF}"/>
                  </a:ext>
                </a:extLst>
              </p:cNvPr>
              <p:cNvSpPr>
                <a:spLocks noChangeArrowheads="1"/>
              </p:cNvSpPr>
              <p:nvPr>
                <p:custDataLst>
                  <p:tags r:id="rId1"/>
                </p:custDataLst>
              </p:nvPr>
            </p:nvSpPr>
            <p:spPr bwMode="auto">
              <a:xfrm>
                <a:off x="369760" y="5526861"/>
                <a:ext cx="4033836" cy="797271"/>
              </a:xfrm>
              <a:prstGeom prst="rect">
                <a:avLst/>
              </a:prstGeom>
              <a:solidFill>
                <a:srgbClr val="F9F9F9"/>
              </a:solidFill>
              <a:ln w="9525">
                <a:noFill/>
                <a:miter lim="800000"/>
                <a:headEnd/>
                <a:tailEnd/>
              </a:ln>
            </p:spPr>
            <p:txBody>
              <a:bodyPr lIns="82296" tIns="46800" rIns="82296" bIns="46800">
                <a:spAutoFit/>
              </a:bodyPr>
              <a:lstStyle/>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Provision of access to the documentation </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Arranging meeting with core-team and current support partner for Knowledge sharing sessions</a:t>
                </a:r>
              </a:p>
              <a:p>
                <a:pPr marL="182880" marR="0" lvl="2" indent="-182880" defTabSz="957756" eaLnBrk="1" fontAlgn="auto" latinLnBrk="0" hangingPunct="1">
                  <a:lnSpc>
                    <a:spcPct val="100000"/>
                  </a:lnSpc>
                  <a:spcBef>
                    <a:spcPts val="100"/>
                  </a:spcBef>
                  <a:spcAft>
                    <a:spcPts val="0"/>
                  </a:spcAft>
                  <a:buSzTx/>
                  <a:buFont typeface="Wingdings" pitchFamily="2" charset="2"/>
                  <a:buChar char="§"/>
                  <a:tabLst/>
                  <a:defRPr/>
                </a:pPr>
                <a:r>
                  <a:rPr kumimoji="0" lang="en-GB" sz="1100" b="0" i="0" u="none" strike="noStrike" kern="0" cap="none" spc="0" normalizeH="0" baseline="0" noProof="0" dirty="0">
                    <a:ln>
                      <a:noFill/>
                    </a:ln>
                    <a:solidFill>
                      <a:srgbClr val="998C85">
                        <a:lumMod val="50000"/>
                      </a:srgbClr>
                    </a:solidFill>
                    <a:effectLst/>
                    <a:uLnTx/>
                    <a:uFillTx/>
                    <a:latin typeface="Arial"/>
                    <a:cs typeface="+mn-cs"/>
                  </a:rPr>
                  <a:t>Access to SAP Applications </a:t>
                </a:r>
              </a:p>
            </p:txBody>
          </p:sp>
          <p:sp>
            <p:nvSpPr>
              <p:cNvPr id="64" name="Rectangle 29">
                <a:extLst>
                  <a:ext uri="{FF2B5EF4-FFF2-40B4-BE49-F238E27FC236}">
                    <a16:creationId xmlns:a16="http://schemas.microsoft.com/office/drawing/2014/main" id="{94D4B967-7540-43F8-9F7B-B6182715DC17}"/>
                  </a:ext>
                </a:extLst>
              </p:cNvPr>
              <p:cNvSpPr>
                <a:spLocks noChangeArrowheads="1"/>
              </p:cNvSpPr>
              <p:nvPr>
                <p:custDataLst>
                  <p:tags r:id="rId2"/>
                </p:custDataLst>
              </p:nvPr>
            </p:nvSpPr>
            <p:spPr bwMode="auto">
              <a:xfrm>
                <a:off x="369760" y="5263335"/>
                <a:ext cx="4033836" cy="274320"/>
              </a:xfrm>
              <a:prstGeom prst="round2SameRect">
                <a:avLst/>
              </a:prstGeom>
              <a:solidFill>
                <a:srgbClr val="FF9900"/>
              </a:solidFill>
              <a:ln>
                <a:solidFill>
                  <a:srgbClr val="0098C7"/>
                </a:solidFill>
              </a:ln>
            </p:spPr>
            <p:txBody>
              <a:bodyPr wrap="square" anchor="ctr"/>
              <a:lstStyle/>
              <a:p>
                <a:pPr marR="0" lvl="0" algn="ctr" defTabSz="914400" eaLnBrk="1" fontAlgn="auto" latinLnBrk="0" hangingPunct="1">
                  <a:lnSpc>
                    <a:spcPct val="100000"/>
                  </a:lnSpc>
                  <a:spcBef>
                    <a:spcPts val="0"/>
                  </a:spcBef>
                  <a:spcAft>
                    <a:spcPts val="0"/>
                  </a:spcAft>
                  <a:buClrTx/>
                  <a:buSzTx/>
                  <a:tabLst/>
                  <a:defRPr sz="1800" b="1" i="0" u="none" strike="noStrike" kern="1200" baseline="0">
                    <a:solidFill>
                      <a:srgbClr val="000000"/>
                    </a:solidFill>
                    <a:latin typeface="+mn-lt"/>
                    <a:ea typeface="+mn-ea"/>
                    <a:cs typeface="+mn-cs"/>
                  </a:defRPr>
                </a:pPr>
                <a:r>
                  <a:rPr kumimoji="0" lang="en-US" sz="1200" b="1" i="1" u="none" strike="noStrike" kern="1200" cap="none" spc="0" normalizeH="0" baseline="0" noProof="0" dirty="0">
                    <a:ln>
                      <a:noFill/>
                    </a:ln>
                    <a:solidFill>
                      <a:srgbClr val="FF0000"/>
                    </a:solidFill>
                    <a:effectLst/>
                    <a:uLnTx/>
                    <a:uFillTx/>
                    <a:latin typeface="Arial"/>
                    <a:cs typeface="+mn-cs"/>
                  </a:rPr>
                  <a:t>Client</a:t>
                </a:r>
                <a:r>
                  <a:rPr kumimoji="0" lang="en-GB" sz="1200" b="1" i="0" u="none" strike="noStrike" kern="1200" cap="none" spc="0" normalizeH="0" baseline="0" noProof="0" dirty="0">
                    <a:ln>
                      <a:noFill/>
                    </a:ln>
                    <a:solidFill>
                      <a:prstClr val="white"/>
                    </a:solidFill>
                    <a:effectLst/>
                    <a:uLnTx/>
                    <a:uFillTx/>
                    <a:latin typeface="Arial"/>
                    <a:cs typeface="+mn-cs"/>
                  </a:rPr>
                  <a:t> Contribution</a:t>
                </a:r>
              </a:p>
            </p:txBody>
          </p:sp>
        </p:grpSp>
        <p:cxnSp>
          <p:nvCxnSpPr>
            <p:cNvPr id="65" name="Straight Connector 50">
              <a:extLst>
                <a:ext uri="{FF2B5EF4-FFF2-40B4-BE49-F238E27FC236}">
                  <a16:creationId xmlns:a16="http://schemas.microsoft.com/office/drawing/2014/main" id="{B0BD1C5B-F237-4DD0-B62D-F929933A219B}"/>
                </a:ext>
              </a:extLst>
            </p:cNvPr>
            <p:cNvCxnSpPr>
              <a:stCxn id="74" idx="2"/>
              <a:endCxn id="73" idx="0"/>
            </p:cNvCxnSpPr>
            <p:nvPr/>
          </p:nvCxnSpPr>
          <p:spPr>
            <a:xfrm>
              <a:off x="6096195" y="2737670"/>
              <a:ext cx="0" cy="282976"/>
            </a:xfrm>
            <a:prstGeom prst="straightConnector1">
              <a:avLst/>
            </a:prstGeom>
            <a:noFill/>
            <a:ln w="9525" cap="sq" cmpd="sng" algn="ctr">
              <a:solidFill>
                <a:srgbClr val="998C85"/>
              </a:solidFill>
              <a:prstDash val="solid"/>
              <a:headEnd type="none" w="lg" len="med"/>
              <a:tailEnd type="none" w="lg" len="med"/>
            </a:ln>
            <a:effectLst/>
          </p:spPr>
        </p:cxnSp>
        <p:cxnSp>
          <p:nvCxnSpPr>
            <p:cNvPr id="66" name="Straight Connector 52">
              <a:extLst>
                <a:ext uri="{FF2B5EF4-FFF2-40B4-BE49-F238E27FC236}">
                  <a16:creationId xmlns:a16="http://schemas.microsoft.com/office/drawing/2014/main" id="{BD4C9266-59DE-4821-9BFC-AE9F9D8BFDBA}"/>
                </a:ext>
              </a:extLst>
            </p:cNvPr>
            <p:cNvCxnSpPr>
              <a:stCxn id="80" idx="2"/>
              <a:endCxn id="79" idx="0"/>
            </p:cNvCxnSpPr>
            <p:nvPr/>
          </p:nvCxnSpPr>
          <p:spPr>
            <a:xfrm>
              <a:off x="9704432" y="3153602"/>
              <a:ext cx="0" cy="284634"/>
            </a:xfrm>
            <a:prstGeom prst="straightConnector1">
              <a:avLst/>
            </a:prstGeom>
            <a:noFill/>
            <a:ln w="9525" cap="sq" cmpd="sng" algn="ctr">
              <a:solidFill>
                <a:srgbClr val="998C85"/>
              </a:solidFill>
              <a:prstDash val="solid"/>
              <a:headEnd type="none" w="lg" len="med"/>
              <a:tailEnd type="none" w="lg" len="med"/>
            </a:ln>
            <a:effectLst/>
          </p:spPr>
        </p:cxnSp>
        <p:cxnSp>
          <p:nvCxnSpPr>
            <p:cNvPr id="67" name="Straight Connector 54">
              <a:extLst>
                <a:ext uri="{FF2B5EF4-FFF2-40B4-BE49-F238E27FC236}">
                  <a16:creationId xmlns:a16="http://schemas.microsoft.com/office/drawing/2014/main" id="{088B776B-5942-478D-8E0C-D88DA76EC7C3}"/>
                </a:ext>
              </a:extLst>
            </p:cNvPr>
            <p:cNvCxnSpPr>
              <a:stCxn id="77" idx="2"/>
              <a:endCxn id="76" idx="0"/>
            </p:cNvCxnSpPr>
            <p:nvPr/>
          </p:nvCxnSpPr>
          <p:spPr>
            <a:xfrm>
              <a:off x="7900313" y="2939697"/>
              <a:ext cx="0" cy="280154"/>
            </a:xfrm>
            <a:prstGeom prst="straightConnector1">
              <a:avLst/>
            </a:prstGeom>
            <a:noFill/>
            <a:ln w="9525" cap="sq" cmpd="sng" algn="ctr">
              <a:solidFill>
                <a:srgbClr val="998C85"/>
              </a:solidFill>
              <a:prstDash val="solid"/>
              <a:headEnd type="none" w="lg" len="med"/>
              <a:tailEnd type="none" w="lg" len="med"/>
            </a:ln>
            <a:effectLst/>
          </p:spPr>
        </p:cxnSp>
        <p:sp>
          <p:nvSpPr>
            <p:cNvPr id="68" name="Rounded Rectangle 55">
              <a:extLst>
                <a:ext uri="{FF2B5EF4-FFF2-40B4-BE49-F238E27FC236}">
                  <a16:creationId xmlns:a16="http://schemas.microsoft.com/office/drawing/2014/main" id="{C6D3C7CC-9C7A-4B96-90BC-A3FA9620F697}"/>
                </a:ext>
              </a:extLst>
            </p:cNvPr>
            <p:cNvSpPr/>
            <p:nvPr/>
          </p:nvSpPr>
          <p:spPr>
            <a:xfrm>
              <a:off x="1331005" y="1340768"/>
              <a:ext cx="3017520" cy="30480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200" dirty="0">
                  <a:latin typeface="Myriad Pro" panose="020B0503030403020204" pitchFamily="34" charset="0"/>
                  <a:cs typeface="Arial" charset="0"/>
                </a:rPr>
                <a:t>Transition Phase (0–1 Month) </a:t>
              </a:r>
            </a:p>
          </p:txBody>
        </p:sp>
        <p:sp>
          <p:nvSpPr>
            <p:cNvPr id="69" name="Rounded Rectangle 56">
              <a:extLst>
                <a:ext uri="{FF2B5EF4-FFF2-40B4-BE49-F238E27FC236}">
                  <a16:creationId xmlns:a16="http://schemas.microsoft.com/office/drawing/2014/main" id="{13574831-7F63-4FD7-A0F5-260EDBFD3ED2}"/>
                </a:ext>
              </a:extLst>
            </p:cNvPr>
            <p:cNvSpPr/>
            <p:nvPr/>
          </p:nvSpPr>
          <p:spPr>
            <a:xfrm>
              <a:off x="4397579" y="1340768"/>
              <a:ext cx="3017520" cy="304800"/>
            </a:xfrm>
            <a:prstGeom prst="roundRect">
              <a:avLst/>
            </a:prstGeom>
            <a:solidFill>
              <a:srgbClr val="003366"/>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rPr>
                <a:t>Base Lining Phase (1 – 2 Month) </a:t>
              </a:r>
            </a:p>
          </p:txBody>
        </p:sp>
        <p:sp>
          <p:nvSpPr>
            <p:cNvPr id="70" name="Rounded Rectangle 57">
              <a:extLst>
                <a:ext uri="{FF2B5EF4-FFF2-40B4-BE49-F238E27FC236}">
                  <a16:creationId xmlns:a16="http://schemas.microsoft.com/office/drawing/2014/main" id="{9BE981DD-283E-4897-812C-2682C1003A3A}"/>
                </a:ext>
              </a:extLst>
            </p:cNvPr>
            <p:cNvSpPr/>
            <p:nvPr/>
          </p:nvSpPr>
          <p:spPr>
            <a:xfrm>
              <a:off x="7464152" y="1340768"/>
              <a:ext cx="3017520" cy="303163"/>
            </a:xfrm>
            <a:prstGeom prst="roundRect">
              <a:avLst/>
            </a:prstGeom>
            <a:solidFill>
              <a:srgbClr val="003366"/>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rPr>
                <a:t>Steady Phase (2 – 12 Months) </a:t>
              </a:r>
            </a:p>
          </p:txBody>
        </p:sp>
        <p:sp>
          <p:nvSpPr>
            <p:cNvPr id="71" name="Isosceles Triangle 70">
              <a:extLst>
                <a:ext uri="{FF2B5EF4-FFF2-40B4-BE49-F238E27FC236}">
                  <a16:creationId xmlns:a16="http://schemas.microsoft.com/office/drawing/2014/main" id="{5E51CCB6-5C39-48B5-876C-32A9D18377CA}"/>
                </a:ext>
              </a:extLst>
            </p:cNvPr>
            <p:cNvSpPr/>
            <p:nvPr/>
          </p:nvSpPr>
          <p:spPr>
            <a:xfrm>
              <a:off x="1305517" y="1645569"/>
              <a:ext cx="9176155" cy="392502"/>
            </a:xfrm>
            <a:prstGeom prst="triangle">
              <a:avLst>
                <a:gd name="adj" fmla="val 16277"/>
              </a:avLst>
            </a:prstGeom>
            <a:solidFill>
              <a:srgbClr val="FFFF99"/>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72" name="Pentagon 4">
              <a:extLst>
                <a:ext uri="{FF2B5EF4-FFF2-40B4-BE49-F238E27FC236}">
                  <a16:creationId xmlns:a16="http://schemas.microsoft.com/office/drawing/2014/main" id="{647BC069-354A-44DA-BB79-CABE92C0FB20}"/>
                </a:ext>
              </a:extLst>
            </p:cNvPr>
            <p:cNvSpPr/>
            <p:nvPr/>
          </p:nvSpPr>
          <p:spPr>
            <a:xfrm>
              <a:off x="5318955" y="2219047"/>
              <a:ext cx="1554480" cy="518623"/>
            </a:xfrm>
            <a:prstGeom prst="homePlate">
              <a:avLst/>
            </a:prstGeom>
            <a:solidFill>
              <a:srgbClr val="003366"/>
            </a:solidFill>
            <a:ln>
              <a:solidFill>
                <a:srgbClr val="0098C7"/>
              </a:solidFill>
            </a:ln>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000" b="1" i="0" u="none" strike="noStrike" kern="1200" cap="none" spc="0" normalizeH="0" baseline="0" noProof="0" dirty="0">
                  <a:ln>
                    <a:noFill/>
                  </a:ln>
                  <a:solidFill>
                    <a:prstClr val="white"/>
                  </a:solidFill>
                  <a:effectLst/>
                  <a:uLnTx/>
                  <a:uFillTx/>
                  <a:latin typeface="Arial"/>
                  <a:cs typeface="+mn-cs"/>
                </a:rPr>
                <a:t>Discovery &amp; Planning Phase </a:t>
              </a:r>
            </a:p>
          </p:txBody>
        </p:sp>
        <p:sp>
          <p:nvSpPr>
            <p:cNvPr id="73" name="TextBox 72">
              <a:extLst>
                <a:ext uri="{FF2B5EF4-FFF2-40B4-BE49-F238E27FC236}">
                  <a16:creationId xmlns:a16="http://schemas.microsoft.com/office/drawing/2014/main" id="{F24C70B2-1CCF-4D55-9871-A4D07F848C9E}"/>
                </a:ext>
              </a:extLst>
            </p:cNvPr>
            <p:cNvSpPr txBox="1"/>
            <p:nvPr/>
          </p:nvSpPr>
          <p:spPr>
            <a:xfrm>
              <a:off x="5318955" y="3020646"/>
              <a:ext cx="1554480" cy="2515690"/>
            </a:xfrm>
            <a:prstGeom prst="roundRect">
              <a:avLst>
                <a:gd name="adj" fmla="val 2574"/>
              </a:avLst>
            </a:prstGeom>
            <a:solidFill>
              <a:srgbClr val="F9F9F9"/>
            </a:solidFill>
            <a:ln w="9525">
              <a:noFill/>
              <a:miter lim="800000"/>
              <a:headEnd/>
              <a:tailEnd/>
            </a:ln>
            <a:effectLst/>
          </p:spPr>
          <p:txBody>
            <a:bodyPr wrap="square" lIns="82296" tIns="46800" rIns="82296" bIns="46800">
              <a:spAutoFit/>
            </a:bodyPr>
            <a:lstStyle/>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Joint Team of Castaliaz and </a:t>
              </a:r>
              <a:r>
                <a:rPr lang="en-US" sz="1100" b="0" i="1" dirty="0">
                  <a:solidFill>
                    <a:srgbClr val="FF0000"/>
                  </a:solidFill>
                  <a:latin typeface="Arial"/>
                  <a:cs typeface="+mn-cs"/>
                </a:rPr>
                <a:t>Client</a:t>
              </a:r>
              <a:endParaRPr lang="en-US" sz="1100" b="0" i="1" dirty="0">
                <a:solidFill>
                  <a:srgbClr val="998C85">
                    <a:lumMod val="50000"/>
                  </a:srgbClr>
                </a:solidFill>
                <a:latin typeface="Arial"/>
                <a:cs typeface="+mn-cs"/>
              </a:endParaRP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Understand existing Support Process</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Identify Complexity and Risks</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Establish Scope &amp; Expectations</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Develop detail plan for transition, stabilization and Steady State</a:t>
              </a:r>
            </a:p>
          </p:txBody>
        </p:sp>
        <p:sp>
          <p:nvSpPr>
            <p:cNvPr id="74" name="Rectangle 73">
              <a:extLst>
                <a:ext uri="{FF2B5EF4-FFF2-40B4-BE49-F238E27FC236}">
                  <a16:creationId xmlns:a16="http://schemas.microsoft.com/office/drawing/2014/main" id="{3845A4B5-BF31-4714-B4FF-87F71B33DA16}"/>
                </a:ext>
              </a:extLst>
            </p:cNvPr>
            <p:cNvSpPr/>
            <p:nvPr/>
          </p:nvSpPr>
          <p:spPr>
            <a:xfrm>
              <a:off x="6050475" y="2634979"/>
              <a:ext cx="91440" cy="102691"/>
            </a:xfrm>
            <a:prstGeom prst="rect">
              <a:avLst/>
            </a:prstGeom>
            <a:no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75" name="Chevron 5">
              <a:extLst>
                <a:ext uri="{FF2B5EF4-FFF2-40B4-BE49-F238E27FC236}">
                  <a16:creationId xmlns:a16="http://schemas.microsoft.com/office/drawing/2014/main" id="{AF82F847-F4E3-4E09-8573-23EE114B6929}"/>
                </a:ext>
              </a:extLst>
            </p:cNvPr>
            <p:cNvSpPr/>
            <p:nvPr/>
          </p:nvSpPr>
          <p:spPr>
            <a:xfrm>
              <a:off x="7123073" y="2421074"/>
              <a:ext cx="1554480" cy="518623"/>
            </a:xfrm>
            <a:prstGeom prst="chevron">
              <a:avLst/>
            </a:prstGeom>
            <a:solidFill>
              <a:srgbClr val="003366"/>
            </a:solidFill>
            <a:ln>
              <a:solidFill>
                <a:srgbClr val="0098C7"/>
              </a:solidFill>
            </a:ln>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000" b="1" i="0" u="none" strike="noStrike" kern="1200" cap="none" spc="0" normalizeH="0" baseline="0" noProof="0" dirty="0">
                  <a:ln>
                    <a:noFill/>
                  </a:ln>
                  <a:solidFill>
                    <a:prstClr val="white"/>
                  </a:solidFill>
                  <a:effectLst/>
                  <a:uLnTx/>
                  <a:uFillTx/>
                  <a:latin typeface="Arial"/>
                  <a:cs typeface="+mn-cs"/>
                </a:rPr>
                <a:t>Transitioning of Support Activities </a:t>
              </a:r>
            </a:p>
          </p:txBody>
        </p:sp>
        <p:sp>
          <p:nvSpPr>
            <p:cNvPr id="76" name="TextBox 75">
              <a:extLst>
                <a:ext uri="{FF2B5EF4-FFF2-40B4-BE49-F238E27FC236}">
                  <a16:creationId xmlns:a16="http://schemas.microsoft.com/office/drawing/2014/main" id="{515468C2-1993-474A-BCA7-06064948FF20}"/>
                </a:ext>
              </a:extLst>
            </p:cNvPr>
            <p:cNvSpPr txBox="1"/>
            <p:nvPr/>
          </p:nvSpPr>
          <p:spPr>
            <a:xfrm>
              <a:off x="7123073" y="3219851"/>
              <a:ext cx="1554480" cy="2527071"/>
            </a:xfrm>
            <a:prstGeom prst="roundRect">
              <a:avLst>
                <a:gd name="adj" fmla="val 3799"/>
              </a:avLst>
            </a:prstGeom>
            <a:solidFill>
              <a:srgbClr val="F9F9F9"/>
            </a:solidFill>
            <a:ln w="9525">
              <a:noFill/>
              <a:miter lim="800000"/>
              <a:headEnd/>
              <a:tailEnd/>
            </a:ln>
            <a:effectLst/>
          </p:spPr>
          <p:txBody>
            <a:bodyPr wrap="square" lIns="82296" tIns="46800" rIns="82296" bIns="46800">
              <a:spAutoFit/>
            </a:bodyPr>
            <a:lstStyle/>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Detail understanding of application and support process</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Begin formal knowledge transfer</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Establish support process and SLA metrics</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Acquire knowledge on applications and gets trained on support process</a:t>
              </a:r>
            </a:p>
          </p:txBody>
        </p:sp>
        <p:sp>
          <p:nvSpPr>
            <p:cNvPr id="77" name="Rectangle 76">
              <a:extLst>
                <a:ext uri="{FF2B5EF4-FFF2-40B4-BE49-F238E27FC236}">
                  <a16:creationId xmlns:a16="http://schemas.microsoft.com/office/drawing/2014/main" id="{0CC2256A-56B0-4DA8-A502-1AD0CEF2F4D2}"/>
                </a:ext>
              </a:extLst>
            </p:cNvPr>
            <p:cNvSpPr/>
            <p:nvPr/>
          </p:nvSpPr>
          <p:spPr>
            <a:xfrm>
              <a:off x="7854593" y="2837006"/>
              <a:ext cx="91440" cy="102691"/>
            </a:xfrm>
            <a:prstGeom prst="rect">
              <a:avLst/>
            </a:prstGeom>
            <a:no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78" name="Chevron 6">
              <a:extLst>
                <a:ext uri="{FF2B5EF4-FFF2-40B4-BE49-F238E27FC236}">
                  <a16:creationId xmlns:a16="http://schemas.microsoft.com/office/drawing/2014/main" id="{C4CB1377-0557-47E6-BB0E-6BE37A514C6E}"/>
                </a:ext>
              </a:extLst>
            </p:cNvPr>
            <p:cNvSpPr/>
            <p:nvPr/>
          </p:nvSpPr>
          <p:spPr>
            <a:xfrm>
              <a:off x="8927192" y="2634979"/>
              <a:ext cx="1554480" cy="518623"/>
            </a:xfrm>
            <a:prstGeom prst="chevron">
              <a:avLst/>
            </a:prstGeom>
            <a:solidFill>
              <a:srgbClr val="003366"/>
            </a:solidFill>
            <a:ln>
              <a:solidFill>
                <a:srgbClr val="0098C7"/>
              </a:solidFill>
            </a:ln>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000" b="1" i="0" u="none" strike="noStrike" kern="1200" cap="none" spc="0" normalizeH="0" baseline="0" noProof="0" dirty="0">
                  <a:ln>
                    <a:noFill/>
                  </a:ln>
                  <a:solidFill>
                    <a:prstClr val="white"/>
                  </a:solidFill>
                  <a:effectLst/>
                  <a:uLnTx/>
                  <a:uFillTx/>
                  <a:latin typeface="Arial"/>
                  <a:cs typeface="+mn-cs"/>
                </a:rPr>
                <a:t>Parallel Support</a:t>
              </a:r>
            </a:p>
          </p:txBody>
        </p:sp>
        <p:sp>
          <p:nvSpPr>
            <p:cNvPr id="79" name="TextBox 78">
              <a:extLst>
                <a:ext uri="{FF2B5EF4-FFF2-40B4-BE49-F238E27FC236}">
                  <a16:creationId xmlns:a16="http://schemas.microsoft.com/office/drawing/2014/main" id="{92DBF5A5-6B60-48EA-B172-C929BA09DA42}"/>
                </a:ext>
              </a:extLst>
            </p:cNvPr>
            <p:cNvSpPr txBox="1"/>
            <p:nvPr/>
          </p:nvSpPr>
          <p:spPr>
            <a:xfrm>
              <a:off x="8927192" y="3438236"/>
              <a:ext cx="1554480" cy="1155583"/>
            </a:xfrm>
            <a:prstGeom prst="roundRect">
              <a:avLst>
                <a:gd name="adj" fmla="val 5866"/>
              </a:avLst>
            </a:prstGeom>
            <a:solidFill>
              <a:srgbClr val="F9F9F9"/>
            </a:solidFill>
            <a:ln w="9525">
              <a:noFill/>
              <a:miter lim="800000"/>
              <a:headEnd/>
              <a:tailEnd/>
            </a:ln>
            <a:effectLst/>
          </p:spPr>
          <p:txBody>
            <a:bodyPr wrap="square" lIns="82296" tIns="46800" rIns="82296" bIns="46800">
              <a:spAutoFit/>
            </a:bodyPr>
            <a:lstStyle/>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Work Shadowing &amp; Parallel Support Activities </a:t>
              </a:r>
            </a:p>
            <a:p>
              <a:pPr marL="171450" lvl="2" indent="-171450" defTabSz="957756" eaLnBrk="1" fontAlgn="auto" hangingPunct="1">
                <a:spcBef>
                  <a:spcPts val="100"/>
                </a:spcBef>
                <a:spcAft>
                  <a:spcPts val="0"/>
                </a:spcAft>
                <a:buFont typeface="+mj-lt"/>
                <a:buAutoNum type="arabicPeriod"/>
                <a:defRPr/>
              </a:pPr>
              <a:r>
                <a:rPr lang="en-US" sz="1100" b="0" dirty="0">
                  <a:solidFill>
                    <a:srgbClr val="998C85">
                      <a:lumMod val="50000"/>
                    </a:srgbClr>
                  </a:solidFill>
                  <a:latin typeface="Arial"/>
                  <a:cs typeface="+mn-cs"/>
                </a:rPr>
                <a:t>Cutover and Steady state transitioning</a:t>
              </a:r>
            </a:p>
          </p:txBody>
        </p:sp>
        <p:sp>
          <p:nvSpPr>
            <p:cNvPr id="80" name="Rectangle 79">
              <a:extLst>
                <a:ext uri="{FF2B5EF4-FFF2-40B4-BE49-F238E27FC236}">
                  <a16:creationId xmlns:a16="http://schemas.microsoft.com/office/drawing/2014/main" id="{926FEE7E-D4C7-4F0D-AAFC-C85DC4C11B41}"/>
                </a:ext>
              </a:extLst>
            </p:cNvPr>
            <p:cNvSpPr/>
            <p:nvPr/>
          </p:nvSpPr>
          <p:spPr>
            <a:xfrm>
              <a:off x="9658712" y="3050911"/>
              <a:ext cx="91440" cy="102691"/>
            </a:xfrm>
            <a:prstGeom prst="rect">
              <a:avLst/>
            </a:prstGeom>
            <a:no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grpSp>
    </p:spTree>
    <p:extLst>
      <p:ext uri="{BB962C8B-B14F-4D97-AF65-F5344CB8AC3E}">
        <p14:creationId xmlns:p14="http://schemas.microsoft.com/office/powerpoint/2010/main" val="391665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Transition Work Stream and Key Deliverables </a:t>
            </a:r>
            <a:endParaRPr lang="en-IN" sz="2400" b="0" dirty="0"/>
          </a:p>
        </p:txBody>
      </p:sp>
      <p:graphicFrame>
        <p:nvGraphicFramePr>
          <p:cNvPr id="29" name="Table 28">
            <a:extLst>
              <a:ext uri="{FF2B5EF4-FFF2-40B4-BE49-F238E27FC236}">
                <a16:creationId xmlns:a16="http://schemas.microsoft.com/office/drawing/2014/main" id="{2D5667C5-C959-48C6-A7B6-635CF97C950A}"/>
              </a:ext>
            </a:extLst>
          </p:cNvPr>
          <p:cNvGraphicFramePr>
            <a:graphicFrameLocks noGrp="1"/>
          </p:cNvGraphicFramePr>
          <p:nvPr>
            <p:extLst>
              <p:ext uri="{D42A27DB-BD31-4B8C-83A1-F6EECF244321}">
                <p14:modId xmlns:p14="http://schemas.microsoft.com/office/powerpoint/2010/main" val="1944281407"/>
              </p:ext>
            </p:extLst>
          </p:nvPr>
        </p:nvGraphicFramePr>
        <p:xfrm>
          <a:off x="1343472" y="1196752"/>
          <a:ext cx="9164637" cy="3948920"/>
        </p:xfrm>
        <a:graphic>
          <a:graphicData uri="http://schemas.openxmlformats.org/drawingml/2006/table">
            <a:tbl>
              <a:tblPr firstRow="1" firstCol="1" lastRow="1" lastCol="1" bandRow="1" bandCol="1"/>
              <a:tblGrid>
                <a:gridCol w="2992437">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4848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0"/>
                        </a:spcAft>
                      </a:pPr>
                      <a:r>
                        <a:rPr lang="en-GB" sz="1400" b="1" dirty="0">
                          <a:solidFill>
                            <a:schemeClr val="bg1"/>
                          </a:solidFill>
                        </a:rPr>
                        <a:t>Transition Work Stream</a:t>
                      </a:r>
                      <a:endParaRPr lang="en-US" sz="1400" b="1" dirty="0">
                        <a:solidFill>
                          <a:schemeClr val="bg1"/>
                        </a:solidFill>
                        <a:latin typeface="Arial"/>
                        <a:ea typeface="Arial"/>
                        <a:cs typeface="Times New Roman"/>
                      </a:endParaRPr>
                    </a:p>
                  </a:txBody>
                  <a:tcPr marL="45720" marR="45720" anchor="ctr">
                    <a:solidFill>
                      <a:schemeClr val="accent3">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0"/>
                        </a:spcAft>
                      </a:pPr>
                      <a:r>
                        <a:rPr lang="en-GB" sz="1400" b="1" dirty="0">
                          <a:solidFill>
                            <a:schemeClr val="bg1"/>
                          </a:solidFill>
                        </a:rPr>
                        <a:t>Key Deliverables</a:t>
                      </a:r>
                      <a:endParaRPr lang="en-US" sz="1400" b="1" dirty="0">
                        <a:solidFill>
                          <a:schemeClr val="bg1"/>
                        </a:solidFill>
                        <a:latin typeface="Arial"/>
                        <a:ea typeface="Arial"/>
                        <a:cs typeface="Times New Roman"/>
                      </a:endParaRPr>
                    </a:p>
                  </a:txBody>
                  <a:tcPr marL="45720" marR="45720" anchor="ctr">
                    <a:solidFill>
                      <a:schemeClr val="accent3">
                        <a:lumMod val="50000"/>
                      </a:schemeClr>
                    </a:solidFill>
                  </a:tcPr>
                </a:tc>
                <a:extLst>
                  <a:ext uri="{0D108BD9-81ED-4DB2-BD59-A6C34878D82A}">
                    <a16:rowId xmlns:a16="http://schemas.microsoft.com/office/drawing/2014/main" val="10000"/>
                  </a:ext>
                </a:extLst>
              </a:tr>
              <a:tr h="14247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300"/>
                        </a:spcAft>
                      </a:pPr>
                      <a:r>
                        <a:rPr lang="en-AU" sz="1400" dirty="0"/>
                        <a:t>Transition Governance</a:t>
                      </a:r>
                      <a:endParaRPr lang="en-US" sz="1400" b="1" dirty="0">
                        <a:solidFill>
                          <a:schemeClr val="tx2">
                            <a:lumMod val="50000"/>
                          </a:schemeClr>
                        </a:solidFill>
                        <a:latin typeface="Arial"/>
                        <a:ea typeface="Arial Unicode MS"/>
                        <a:cs typeface="Times New Roman"/>
                      </a:endParaRPr>
                    </a:p>
                  </a:txBody>
                  <a:tcPr marL="45720" marR="4572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a:lnSpc>
                          <a:spcPct val="100000"/>
                        </a:lnSpc>
                        <a:spcBef>
                          <a:spcPts val="600"/>
                        </a:spcBef>
                        <a:spcAft>
                          <a:spcPts val="300"/>
                        </a:spcAft>
                        <a:buClrTx/>
                        <a:buFont typeface="Wingdings" panose="05000000000000000000" pitchFamily="2" charset="2"/>
                        <a:buChar char="§"/>
                      </a:pPr>
                      <a:r>
                        <a:rPr lang="en-AU" sz="1400" dirty="0"/>
                        <a:t>Project Governance Plan (PGP)</a:t>
                      </a:r>
                      <a:endParaRPr lang="en-US" sz="1400" dirty="0"/>
                    </a:p>
                    <a:p>
                      <a:pPr marL="285750" marR="0" indent="-285750" algn="l">
                        <a:lnSpc>
                          <a:spcPct val="100000"/>
                        </a:lnSpc>
                        <a:spcBef>
                          <a:spcPts val="600"/>
                        </a:spcBef>
                        <a:spcAft>
                          <a:spcPts val="300"/>
                        </a:spcAft>
                        <a:buClrTx/>
                        <a:buFont typeface="Wingdings" panose="05000000000000000000" pitchFamily="2" charset="2"/>
                        <a:buChar char="§"/>
                      </a:pPr>
                      <a:r>
                        <a:rPr lang="en-AU" sz="1400" dirty="0"/>
                        <a:t>Risk/Issue Register</a:t>
                      </a:r>
                      <a:endParaRPr lang="en-US" sz="1400" dirty="0"/>
                    </a:p>
                    <a:p>
                      <a:pPr marL="285750" marR="0" indent="-285750" algn="l">
                        <a:lnSpc>
                          <a:spcPct val="100000"/>
                        </a:lnSpc>
                        <a:spcBef>
                          <a:spcPts val="600"/>
                        </a:spcBef>
                        <a:spcAft>
                          <a:spcPts val="300"/>
                        </a:spcAft>
                        <a:buClrTx/>
                        <a:buFont typeface="Wingdings" panose="05000000000000000000" pitchFamily="2" charset="2"/>
                        <a:buChar char="§"/>
                      </a:pPr>
                      <a:r>
                        <a:rPr lang="en-AU" sz="1400" dirty="0"/>
                        <a:t>Detailed Transition Plan</a:t>
                      </a:r>
                      <a:endParaRPr lang="en-US" sz="1400" dirty="0"/>
                    </a:p>
                    <a:p>
                      <a:pPr marL="285750" marR="0" indent="-285750" algn="l">
                        <a:lnSpc>
                          <a:spcPct val="100000"/>
                        </a:lnSpc>
                        <a:spcBef>
                          <a:spcPts val="600"/>
                        </a:spcBef>
                        <a:spcAft>
                          <a:spcPts val="300"/>
                        </a:spcAft>
                        <a:buClrTx/>
                        <a:buFont typeface="Wingdings" panose="05000000000000000000" pitchFamily="2" charset="2"/>
                        <a:buChar char="§"/>
                      </a:pPr>
                      <a:r>
                        <a:rPr lang="en-AU" sz="1400" dirty="0"/>
                        <a:t>Progress Reports – Weekly Status Report</a:t>
                      </a:r>
                      <a:endParaRPr lang="en-US" sz="1400" dirty="0">
                        <a:solidFill>
                          <a:schemeClr val="tx2">
                            <a:lumMod val="50000"/>
                          </a:schemeClr>
                        </a:solidFill>
                        <a:latin typeface="Arial"/>
                        <a:ea typeface="Arial Unicode MS"/>
                        <a:cs typeface="Times New Roman"/>
                      </a:endParaRPr>
                    </a:p>
                  </a:txBody>
                  <a:tcPr marL="45720" marR="45720"/>
                </a:tc>
                <a:extLst>
                  <a:ext uri="{0D108BD9-81ED-4DB2-BD59-A6C34878D82A}">
                    <a16:rowId xmlns:a16="http://schemas.microsoft.com/office/drawing/2014/main" val="10001"/>
                  </a:ext>
                </a:extLst>
              </a:tr>
              <a:tr h="381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300"/>
                        </a:spcAft>
                      </a:pPr>
                      <a:r>
                        <a:rPr lang="en-AU" sz="1400" dirty="0"/>
                        <a:t>Staffing</a:t>
                      </a:r>
                      <a:endParaRPr lang="en-US" sz="1400" b="1" dirty="0">
                        <a:solidFill>
                          <a:schemeClr val="tx2">
                            <a:lumMod val="50000"/>
                          </a:schemeClr>
                        </a:solidFill>
                        <a:latin typeface="Arial"/>
                        <a:ea typeface="Arial Unicode MS"/>
                        <a:cs typeface="Times New Roman"/>
                      </a:endParaRPr>
                    </a:p>
                  </a:txBody>
                  <a:tcPr marL="45720" marR="4572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a:lnSpc>
                          <a:spcPct val="100000"/>
                        </a:lnSpc>
                        <a:spcBef>
                          <a:spcPts val="600"/>
                        </a:spcBef>
                        <a:spcAft>
                          <a:spcPts val="300"/>
                        </a:spcAft>
                        <a:buClrTx/>
                        <a:buFont typeface="Wingdings" panose="05000000000000000000" pitchFamily="2" charset="2"/>
                        <a:buChar char="§"/>
                      </a:pPr>
                      <a:r>
                        <a:rPr lang="en-AU" sz="1400" dirty="0"/>
                        <a:t>Staffing Plan</a:t>
                      </a:r>
                      <a:endParaRPr lang="en-US" sz="1400" dirty="0">
                        <a:solidFill>
                          <a:schemeClr val="tx2">
                            <a:lumMod val="50000"/>
                          </a:schemeClr>
                        </a:solidFill>
                        <a:latin typeface="Arial"/>
                        <a:ea typeface="Arial Unicode MS"/>
                        <a:cs typeface="Times New Roman"/>
                      </a:endParaRPr>
                    </a:p>
                  </a:txBody>
                  <a:tcPr marL="45720" marR="45720"/>
                </a:tc>
                <a:extLst>
                  <a:ext uri="{0D108BD9-81ED-4DB2-BD59-A6C34878D82A}">
                    <a16:rowId xmlns:a16="http://schemas.microsoft.com/office/drawing/2014/main" val="10002"/>
                  </a:ext>
                </a:extLst>
              </a:tr>
              <a:tr h="7231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300"/>
                        </a:spcAft>
                      </a:pPr>
                      <a:r>
                        <a:rPr lang="en-AU" sz="1400" dirty="0"/>
                        <a:t>Knowledge Transfer</a:t>
                      </a:r>
                      <a:endParaRPr lang="en-US" sz="1400" b="1" dirty="0">
                        <a:solidFill>
                          <a:schemeClr val="tx2">
                            <a:lumMod val="50000"/>
                          </a:schemeClr>
                        </a:solidFill>
                        <a:latin typeface="Arial"/>
                        <a:ea typeface="Arial Unicode MS"/>
                        <a:cs typeface="Times New Roman"/>
                      </a:endParaRPr>
                    </a:p>
                  </a:txBody>
                  <a:tcPr marL="45720" marR="4572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a:lnSpc>
                          <a:spcPct val="100000"/>
                        </a:lnSpc>
                        <a:spcBef>
                          <a:spcPts val="600"/>
                        </a:spcBef>
                        <a:spcAft>
                          <a:spcPts val="300"/>
                        </a:spcAft>
                        <a:buClrTx/>
                        <a:buFont typeface="Wingdings" panose="05000000000000000000" pitchFamily="2" charset="2"/>
                        <a:buChar char="§"/>
                      </a:pPr>
                      <a:r>
                        <a:rPr lang="en-AU" sz="1400" dirty="0"/>
                        <a:t>Knowledge Acquisition Plan</a:t>
                      </a:r>
                      <a:endParaRPr lang="en-US" sz="1400" dirty="0"/>
                    </a:p>
                    <a:p>
                      <a:pPr marL="285750" marR="0" indent="-285750" algn="l">
                        <a:lnSpc>
                          <a:spcPct val="100000"/>
                        </a:lnSpc>
                        <a:spcBef>
                          <a:spcPts val="600"/>
                        </a:spcBef>
                        <a:spcAft>
                          <a:spcPts val="300"/>
                        </a:spcAft>
                        <a:buClrTx/>
                        <a:buFont typeface="Wingdings" panose="05000000000000000000" pitchFamily="2" charset="2"/>
                        <a:buChar char="§"/>
                      </a:pPr>
                      <a:r>
                        <a:rPr lang="en-AU" sz="1400" dirty="0"/>
                        <a:t>Application Overview Document</a:t>
                      </a:r>
                      <a:endParaRPr lang="en-US" sz="1400" dirty="0">
                        <a:solidFill>
                          <a:schemeClr val="tx2">
                            <a:lumMod val="50000"/>
                          </a:schemeClr>
                        </a:solidFill>
                        <a:latin typeface="Arial"/>
                        <a:ea typeface="Arial Unicode MS"/>
                        <a:cs typeface="Times New Roman"/>
                      </a:endParaRPr>
                    </a:p>
                  </a:txBody>
                  <a:tcPr marL="45720" marR="45720"/>
                </a:tc>
                <a:extLst>
                  <a:ext uri="{0D108BD9-81ED-4DB2-BD59-A6C34878D82A}">
                    <a16:rowId xmlns:a16="http://schemas.microsoft.com/office/drawing/2014/main" val="10003"/>
                  </a:ext>
                </a:extLst>
              </a:tr>
              <a:tr h="34848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300"/>
                        </a:spcAft>
                      </a:pPr>
                      <a:r>
                        <a:rPr lang="en-AU" sz="1400" dirty="0"/>
                        <a:t>Financial &amp; Contractual</a:t>
                      </a:r>
                      <a:endParaRPr lang="en-US" sz="1400" b="1" dirty="0">
                        <a:solidFill>
                          <a:schemeClr val="tx2">
                            <a:lumMod val="50000"/>
                          </a:schemeClr>
                        </a:solidFill>
                        <a:latin typeface="Arial"/>
                        <a:ea typeface="Arial Unicode MS"/>
                        <a:cs typeface="Times New Roman"/>
                      </a:endParaRPr>
                    </a:p>
                  </a:txBody>
                  <a:tcPr marL="45720" marR="4572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a:lnSpc>
                          <a:spcPct val="100000"/>
                        </a:lnSpc>
                        <a:spcBef>
                          <a:spcPts val="600"/>
                        </a:spcBef>
                        <a:spcAft>
                          <a:spcPts val="300"/>
                        </a:spcAft>
                        <a:buClrTx/>
                        <a:buFont typeface="Wingdings" panose="05000000000000000000" pitchFamily="2" charset="2"/>
                        <a:buChar char="§"/>
                      </a:pPr>
                      <a:r>
                        <a:rPr lang="en-AU" sz="1400" dirty="0"/>
                        <a:t>Licensing &amp; operating level Agreements</a:t>
                      </a:r>
                      <a:endParaRPr lang="en-US" sz="1400" dirty="0">
                        <a:solidFill>
                          <a:schemeClr val="tx2">
                            <a:lumMod val="50000"/>
                          </a:schemeClr>
                        </a:solidFill>
                        <a:latin typeface="Arial"/>
                        <a:ea typeface="Arial Unicode MS"/>
                        <a:cs typeface="Times New Roman"/>
                      </a:endParaRPr>
                    </a:p>
                  </a:txBody>
                  <a:tcPr marL="45720" marR="45720"/>
                </a:tc>
                <a:extLst>
                  <a:ext uri="{0D108BD9-81ED-4DB2-BD59-A6C34878D82A}">
                    <a16:rowId xmlns:a16="http://schemas.microsoft.com/office/drawing/2014/main" val="10004"/>
                  </a:ext>
                </a:extLst>
              </a:tr>
              <a:tr h="7231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600"/>
                        </a:spcBef>
                        <a:spcAft>
                          <a:spcPts val="300"/>
                        </a:spcAft>
                      </a:pPr>
                      <a:r>
                        <a:rPr lang="en-AU" sz="1400" dirty="0"/>
                        <a:t>Service and Project Take-on</a:t>
                      </a:r>
                      <a:endParaRPr lang="en-US" sz="1400" b="1" dirty="0">
                        <a:solidFill>
                          <a:schemeClr val="tx2">
                            <a:lumMod val="50000"/>
                          </a:schemeClr>
                        </a:solidFill>
                        <a:latin typeface="Arial"/>
                        <a:ea typeface="Arial Unicode MS"/>
                        <a:cs typeface="Times New Roman"/>
                      </a:endParaRPr>
                    </a:p>
                  </a:txBody>
                  <a:tcPr marL="45720" marR="4572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a:lnSpc>
                          <a:spcPct val="100000"/>
                        </a:lnSpc>
                        <a:spcBef>
                          <a:spcPts val="600"/>
                        </a:spcBef>
                        <a:spcAft>
                          <a:spcPts val="300"/>
                        </a:spcAft>
                        <a:buClrTx/>
                        <a:buFont typeface="Wingdings" panose="05000000000000000000" pitchFamily="2" charset="2"/>
                        <a:buChar char="§"/>
                      </a:pPr>
                      <a:r>
                        <a:rPr lang="en-AU" sz="1400" dirty="0"/>
                        <a:t>WIP Projects List Report</a:t>
                      </a:r>
                      <a:endParaRPr lang="en-US" sz="1400" dirty="0"/>
                    </a:p>
                    <a:p>
                      <a:pPr marL="285750" marR="0" indent="-285750" algn="l">
                        <a:lnSpc>
                          <a:spcPct val="100000"/>
                        </a:lnSpc>
                        <a:spcBef>
                          <a:spcPts val="600"/>
                        </a:spcBef>
                        <a:spcAft>
                          <a:spcPts val="300"/>
                        </a:spcAft>
                        <a:buClrTx/>
                        <a:buFont typeface="Wingdings" panose="05000000000000000000" pitchFamily="2" charset="2"/>
                        <a:buChar char="§"/>
                      </a:pPr>
                      <a:r>
                        <a:rPr lang="en-AU" sz="1400" dirty="0"/>
                        <a:t>Service Impact Report</a:t>
                      </a:r>
                      <a:endParaRPr lang="en-US" sz="1400" dirty="0">
                        <a:solidFill>
                          <a:schemeClr val="tx2">
                            <a:lumMod val="50000"/>
                          </a:schemeClr>
                        </a:solidFill>
                        <a:latin typeface="Arial"/>
                        <a:ea typeface="Arial Unicode MS"/>
                        <a:cs typeface="Times New Roman"/>
                      </a:endParaRPr>
                    </a:p>
                  </a:txBody>
                  <a:tcPr marL="45720" marR="4572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284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Castaliaz Support Solution – Baseline Phase</a:t>
            </a:r>
            <a:endParaRPr lang="en-IN" sz="2400" b="0" dirty="0"/>
          </a:p>
        </p:txBody>
      </p:sp>
      <p:sp>
        <p:nvSpPr>
          <p:cNvPr id="28" name="Rectangle 24">
            <a:extLst>
              <a:ext uri="{FF2B5EF4-FFF2-40B4-BE49-F238E27FC236}">
                <a16:creationId xmlns:a16="http://schemas.microsoft.com/office/drawing/2014/main" id="{045A99BB-A2B6-4181-B628-C4499DDFCE00}"/>
              </a:ext>
            </a:extLst>
          </p:cNvPr>
          <p:cNvSpPr>
            <a:spLocks noChangeArrowheads="1"/>
          </p:cNvSpPr>
          <p:nvPr>
            <p:custDataLst>
              <p:tags r:id="rId1"/>
            </p:custDataLst>
          </p:nvPr>
        </p:nvSpPr>
        <p:spPr bwMode="auto">
          <a:xfrm>
            <a:off x="1330749" y="2325836"/>
            <a:ext cx="3692848" cy="1656000"/>
          </a:xfrm>
          <a:prstGeom prst="rect">
            <a:avLst/>
          </a:prstGeom>
          <a:solidFill>
            <a:srgbClr val="F9F9F9"/>
          </a:solidFill>
          <a:ln w="9525">
            <a:noFill/>
            <a:miter lim="800000"/>
            <a:headEnd/>
            <a:tailEnd/>
          </a:ln>
          <a:effectLst/>
        </p:spPr>
        <p:txBody>
          <a:bodyPr wrap="square" lIns="82296" tIns="46800" rIns="82296" bIns="46800">
            <a:noAutofit/>
          </a:bodyPr>
          <a:lstStyle/>
          <a:p>
            <a:pPr marL="182880" lvl="2" indent="-182880">
              <a:spcBef>
                <a:spcPts val="100"/>
              </a:spcBef>
              <a:buClr>
                <a:schemeClr val="tx1"/>
              </a:buClr>
              <a:buFont typeface="Wingdings" pitchFamily="2" charset="2"/>
              <a:buChar char="§"/>
              <a:defRPr/>
            </a:pPr>
            <a:r>
              <a:rPr lang="en-US" sz="1100" b="0" dirty="0">
                <a:solidFill>
                  <a:schemeClr val="tx2">
                    <a:lumMod val="50000"/>
                  </a:schemeClr>
                </a:solidFill>
              </a:rPr>
              <a:t>Stabilize on established methods, tools and procedures</a:t>
            </a:r>
          </a:p>
          <a:p>
            <a:pPr marL="182880" lvl="2" indent="-182880">
              <a:spcBef>
                <a:spcPts val="100"/>
              </a:spcBef>
              <a:buClr>
                <a:schemeClr val="tx1"/>
              </a:buClr>
              <a:buFont typeface="Wingdings" pitchFamily="2" charset="2"/>
              <a:buChar char="§"/>
              <a:defRPr/>
            </a:pPr>
            <a:r>
              <a:rPr lang="en-US" sz="1100" b="0" dirty="0">
                <a:solidFill>
                  <a:schemeClr val="tx2">
                    <a:lumMod val="50000"/>
                  </a:schemeClr>
                </a:solidFill>
              </a:rPr>
              <a:t>Analyze open issues and identify improvement opportunities</a:t>
            </a:r>
          </a:p>
          <a:p>
            <a:pPr marL="182880" lvl="2" indent="-182880">
              <a:spcBef>
                <a:spcPts val="100"/>
              </a:spcBef>
              <a:buClr>
                <a:schemeClr val="tx1"/>
              </a:buClr>
              <a:buFont typeface="Wingdings" pitchFamily="2" charset="2"/>
              <a:buChar char="§"/>
              <a:defRPr/>
            </a:pPr>
            <a:r>
              <a:rPr lang="en-US" sz="1100" b="0" dirty="0">
                <a:solidFill>
                  <a:schemeClr val="tx2">
                    <a:lumMod val="50000"/>
                  </a:schemeClr>
                </a:solidFill>
              </a:rPr>
              <a:t>Prioritize improvements, Discuss and Finalize the identified improvements with </a:t>
            </a:r>
            <a:r>
              <a:rPr lang="en-US" sz="1100" b="0" i="1" dirty="0">
                <a:solidFill>
                  <a:srgbClr val="FF0000"/>
                </a:solidFill>
              </a:rPr>
              <a:t>Client</a:t>
            </a:r>
            <a:r>
              <a:rPr lang="en-US" sz="1100" b="0" i="1" dirty="0">
                <a:solidFill>
                  <a:schemeClr val="tx2">
                    <a:lumMod val="50000"/>
                  </a:schemeClr>
                </a:solidFill>
              </a:rPr>
              <a:t> </a:t>
            </a:r>
          </a:p>
          <a:p>
            <a:pPr marL="182880" lvl="2" indent="-182880">
              <a:spcBef>
                <a:spcPts val="100"/>
              </a:spcBef>
              <a:buClr>
                <a:schemeClr val="tx1"/>
              </a:buClr>
              <a:buFont typeface="Wingdings" pitchFamily="2" charset="2"/>
              <a:buChar char="§"/>
              <a:defRPr/>
            </a:pPr>
            <a:r>
              <a:rPr lang="en-US" sz="1100" b="0" dirty="0">
                <a:solidFill>
                  <a:schemeClr val="tx2">
                    <a:lumMod val="50000"/>
                  </a:schemeClr>
                </a:solidFill>
              </a:rPr>
              <a:t>Begin implementing improvements as per the finalized plan</a:t>
            </a:r>
          </a:p>
          <a:p>
            <a:pPr marL="182880" lvl="2" indent="-182880">
              <a:spcBef>
                <a:spcPts val="100"/>
              </a:spcBef>
              <a:buClr>
                <a:schemeClr val="tx1"/>
              </a:buClr>
              <a:buFont typeface="Wingdings" pitchFamily="2" charset="2"/>
              <a:buChar char="§"/>
              <a:defRPr/>
            </a:pPr>
            <a:r>
              <a:rPr lang="en-US" sz="1100" b="0" dirty="0">
                <a:solidFill>
                  <a:schemeClr val="tx2">
                    <a:lumMod val="50000"/>
                  </a:schemeClr>
                </a:solidFill>
              </a:rPr>
              <a:t>Set SLAs and Refine support procedures </a:t>
            </a:r>
          </a:p>
        </p:txBody>
      </p:sp>
      <p:sp>
        <p:nvSpPr>
          <p:cNvPr id="29" name="Rectangle 23">
            <a:extLst>
              <a:ext uri="{FF2B5EF4-FFF2-40B4-BE49-F238E27FC236}">
                <a16:creationId xmlns:a16="http://schemas.microsoft.com/office/drawing/2014/main" id="{40821BCC-A54D-4F60-BDCE-CC86C2B2FD48}"/>
              </a:ext>
            </a:extLst>
          </p:cNvPr>
          <p:cNvSpPr>
            <a:spLocks noChangeArrowheads="1"/>
          </p:cNvSpPr>
          <p:nvPr>
            <p:custDataLst>
              <p:tags r:id="rId2"/>
            </p:custDataLst>
          </p:nvPr>
        </p:nvSpPr>
        <p:spPr bwMode="auto">
          <a:xfrm>
            <a:off x="1330748" y="2038071"/>
            <a:ext cx="3738569" cy="274320"/>
          </a:xfrm>
          <a:prstGeom prst="round2Same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GB" sz="1200" dirty="0"/>
              <a:t>Planned Activities</a:t>
            </a:r>
          </a:p>
        </p:txBody>
      </p:sp>
      <p:grpSp>
        <p:nvGrpSpPr>
          <p:cNvPr id="30" name="Group 62">
            <a:extLst>
              <a:ext uri="{FF2B5EF4-FFF2-40B4-BE49-F238E27FC236}">
                <a16:creationId xmlns:a16="http://schemas.microsoft.com/office/drawing/2014/main" id="{BCAF73F1-4DCB-4A57-B493-10E2CBD0F713}"/>
              </a:ext>
            </a:extLst>
          </p:cNvPr>
          <p:cNvGrpSpPr/>
          <p:nvPr/>
        </p:nvGrpSpPr>
        <p:grpSpPr>
          <a:xfrm>
            <a:off x="1330877" y="4013568"/>
            <a:ext cx="3738332" cy="1086485"/>
            <a:chOff x="369760" y="3640891"/>
            <a:chExt cx="3738332" cy="1086485"/>
          </a:xfrm>
        </p:grpSpPr>
        <p:sp>
          <p:nvSpPr>
            <p:cNvPr id="31" name="Rectangle 26">
              <a:extLst>
                <a:ext uri="{FF2B5EF4-FFF2-40B4-BE49-F238E27FC236}">
                  <a16:creationId xmlns:a16="http://schemas.microsoft.com/office/drawing/2014/main" id="{5B6C2ED1-D963-41A6-9B40-2F74239FA2A6}"/>
                </a:ext>
              </a:extLst>
            </p:cNvPr>
            <p:cNvSpPr>
              <a:spLocks noChangeArrowheads="1"/>
            </p:cNvSpPr>
            <p:nvPr>
              <p:custDataLst>
                <p:tags r:id="rId5"/>
              </p:custDataLst>
            </p:nvPr>
          </p:nvSpPr>
          <p:spPr bwMode="auto">
            <a:xfrm>
              <a:off x="369760" y="3904416"/>
              <a:ext cx="3738332" cy="822960"/>
            </a:xfrm>
            <a:prstGeom prst="rect">
              <a:avLst/>
            </a:prstGeom>
            <a:solidFill>
              <a:srgbClr val="F9F9F9"/>
            </a:solidFill>
            <a:ln w="9525" algn="ctr">
              <a:noFill/>
              <a:miter lim="800000"/>
              <a:headEnd/>
              <a:tailEnd/>
            </a:ln>
          </p:spPr>
          <p:txBody>
            <a:bodyPr wrap="square" lIns="82296" tIns="46800" rIns="82296" bIns="46800">
              <a:noAutofit/>
            </a:bodyPr>
            <a:lstStyle/>
            <a:p>
              <a:pPr marL="182880" lvl="2" indent="-182880">
                <a:spcBef>
                  <a:spcPts val="100"/>
                </a:spcBef>
                <a:buFont typeface="Wingdings" pitchFamily="2" charset="2"/>
                <a:buChar char="§"/>
                <a:defRPr/>
              </a:pPr>
              <a:r>
                <a:rPr lang="en-GB" sz="1100" b="0" dirty="0">
                  <a:solidFill>
                    <a:schemeClr val="tx2">
                      <a:lumMod val="50000"/>
                    </a:schemeClr>
                  </a:solidFill>
                </a:rPr>
                <a:t>SLA framework</a:t>
              </a:r>
            </a:p>
            <a:p>
              <a:pPr marL="182880" lvl="2" indent="-182880">
                <a:spcBef>
                  <a:spcPts val="100"/>
                </a:spcBef>
                <a:buFont typeface="Wingdings" pitchFamily="2" charset="2"/>
                <a:buChar char="§"/>
                <a:defRPr/>
              </a:pPr>
              <a:r>
                <a:rPr lang="en-GB" sz="1100" b="0" dirty="0">
                  <a:solidFill>
                    <a:schemeClr val="tx2">
                      <a:lumMod val="50000"/>
                    </a:schemeClr>
                  </a:solidFill>
                </a:rPr>
                <a:t>Continuous improvement</a:t>
              </a:r>
            </a:p>
            <a:p>
              <a:pPr marL="182880" lvl="2" indent="-182880">
                <a:spcBef>
                  <a:spcPts val="100"/>
                </a:spcBef>
                <a:buFont typeface="Wingdings" pitchFamily="2" charset="2"/>
                <a:buChar char="§"/>
                <a:defRPr/>
              </a:pPr>
              <a:r>
                <a:rPr lang="en-GB" sz="1100" b="0" dirty="0">
                  <a:solidFill>
                    <a:schemeClr val="tx2">
                      <a:lumMod val="50000"/>
                    </a:schemeClr>
                  </a:solidFill>
                </a:rPr>
                <a:t>Project Governance </a:t>
              </a:r>
            </a:p>
          </p:txBody>
        </p:sp>
        <p:sp>
          <p:nvSpPr>
            <p:cNvPr id="32" name="Rectangle 25">
              <a:extLst>
                <a:ext uri="{FF2B5EF4-FFF2-40B4-BE49-F238E27FC236}">
                  <a16:creationId xmlns:a16="http://schemas.microsoft.com/office/drawing/2014/main" id="{3F992D42-4990-488F-90A1-C41A66CE9C30}"/>
                </a:ext>
              </a:extLst>
            </p:cNvPr>
            <p:cNvSpPr>
              <a:spLocks noChangeArrowheads="1"/>
            </p:cNvSpPr>
            <p:nvPr>
              <p:custDataLst>
                <p:tags r:id="rId6"/>
              </p:custDataLst>
            </p:nvPr>
          </p:nvSpPr>
          <p:spPr bwMode="auto">
            <a:xfrm>
              <a:off x="369760" y="3640891"/>
              <a:ext cx="3738332" cy="274320"/>
            </a:xfrm>
            <a:prstGeom prst="round2Same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GB" sz="1200" b="0" dirty="0"/>
                <a:t>Methodology/Best Practice</a:t>
              </a:r>
            </a:p>
          </p:txBody>
        </p:sp>
      </p:grpSp>
      <p:grpSp>
        <p:nvGrpSpPr>
          <p:cNvPr id="33" name="Group 63">
            <a:extLst>
              <a:ext uri="{FF2B5EF4-FFF2-40B4-BE49-F238E27FC236}">
                <a16:creationId xmlns:a16="http://schemas.microsoft.com/office/drawing/2014/main" id="{853A1B47-B5CA-415A-B886-952394482D0E}"/>
              </a:ext>
            </a:extLst>
          </p:cNvPr>
          <p:cNvGrpSpPr/>
          <p:nvPr/>
        </p:nvGrpSpPr>
        <p:grpSpPr>
          <a:xfrm>
            <a:off x="1330878" y="5229200"/>
            <a:ext cx="3738330" cy="1086485"/>
            <a:chOff x="369761" y="5059896"/>
            <a:chExt cx="3738330" cy="1086485"/>
          </a:xfrm>
        </p:grpSpPr>
        <p:sp>
          <p:nvSpPr>
            <p:cNvPr id="34" name="Rectangle 30">
              <a:extLst>
                <a:ext uri="{FF2B5EF4-FFF2-40B4-BE49-F238E27FC236}">
                  <a16:creationId xmlns:a16="http://schemas.microsoft.com/office/drawing/2014/main" id="{0F1F0147-4089-4F7D-BB9C-7652740D198E}"/>
                </a:ext>
              </a:extLst>
            </p:cNvPr>
            <p:cNvSpPr>
              <a:spLocks noChangeArrowheads="1"/>
            </p:cNvSpPr>
            <p:nvPr>
              <p:custDataLst>
                <p:tags r:id="rId3"/>
              </p:custDataLst>
            </p:nvPr>
          </p:nvSpPr>
          <p:spPr bwMode="auto">
            <a:xfrm>
              <a:off x="369761" y="5323421"/>
              <a:ext cx="3738330" cy="822960"/>
            </a:xfrm>
            <a:prstGeom prst="rect">
              <a:avLst/>
            </a:prstGeom>
            <a:solidFill>
              <a:srgbClr val="F9F9F9"/>
            </a:solidFill>
            <a:ln w="9525">
              <a:noFill/>
              <a:miter lim="800000"/>
              <a:headEnd/>
              <a:tailEnd/>
            </a:ln>
          </p:spPr>
          <p:txBody>
            <a:bodyPr wrap="square" lIns="82296" tIns="46800" rIns="82296" bIns="46800">
              <a:noAutofit/>
            </a:bodyPr>
            <a:lstStyle/>
            <a:p>
              <a:pPr marL="182880" lvl="2" indent="-182880">
                <a:spcBef>
                  <a:spcPts val="100"/>
                </a:spcBef>
                <a:buFont typeface="Wingdings" pitchFamily="2" charset="2"/>
                <a:buChar char="§"/>
                <a:defRPr/>
              </a:pPr>
              <a:r>
                <a:rPr lang="en-US" sz="1050" b="0" dirty="0">
                  <a:solidFill>
                    <a:schemeClr val="tx2">
                      <a:lumMod val="50000"/>
                    </a:schemeClr>
                  </a:solidFill>
                </a:rPr>
                <a:t>Participate in Review process</a:t>
              </a:r>
            </a:p>
            <a:p>
              <a:pPr marL="182880" lvl="2" indent="-182880">
                <a:spcBef>
                  <a:spcPts val="100"/>
                </a:spcBef>
                <a:buFont typeface="Wingdings" pitchFamily="2" charset="2"/>
                <a:buChar char="§"/>
                <a:defRPr/>
              </a:pPr>
              <a:r>
                <a:rPr lang="en-US" sz="1050" b="0" dirty="0">
                  <a:solidFill>
                    <a:schemeClr val="tx2">
                      <a:lumMod val="50000"/>
                    </a:schemeClr>
                  </a:solidFill>
                </a:rPr>
                <a:t>Users’ acceptance of implemented improvement actions</a:t>
              </a:r>
            </a:p>
            <a:p>
              <a:pPr marL="182880" lvl="2" indent="-182880">
                <a:spcBef>
                  <a:spcPts val="100"/>
                </a:spcBef>
                <a:buFont typeface="Wingdings" pitchFamily="2" charset="2"/>
                <a:buChar char="§"/>
                <a:defRPr/>
              </a:pPr>
              <a:r>
                <a:rPr lang="en-US" sz="1050" b="0" dirty="0">
                  <a:solidFill>
                    <a:schemeClr val="tx2">
                      <a:lumMod val="50000"/>
                    </a:schemeClr>
                  </a:solidFill>
                </a:rPr>
                <a:t>Formalizing SLAs</a:t>
              </a:r>
            </a:p>
            <a:p>
              <a:pPr marL="182880" lvl="2" indent="-182880">
                <a:spcBef>
                  <a:spcPts val="100"/>
                </a:spcBef>
                <a:buFont typeface="Wingdings" pitchFamily="2" charset="2"/>
                <a:buChar char="§"/>
                <a:defRPr/>
              </a:pPr>
              <a:r>
                <a:rPr lang="en-US" sz="1050" b="0" dirty="0">
                  <a:solidFill>
                    <a:schemeClr val="tx2">
                      <a:lumMod val="50000"/>
                    </a:schemeClr>
                  </a:solidFill>
                </a:rPr>
                <a:t>Provision of infrastructure to Castaliaz Support team</a:t>
              </a:r>
            </a:p>
          </p:txBody>
        </p:sp>
        <p:sp>
          <p:nvSpPr>
            <p:cNvPr id="35" name="Rectangle 29">
              <a:extLst>
                <a:ext uri="{FF2B5EF4-FFF2-40B4-BE49-F238E27FC236}">
                  <a16:creationId xmlns:a16="http://schemas.microsoft.com/office/drawing/2014/main" id="{2F391FD6-E3CD-48C6-A470-7782728CEE1A}"/>
                </a:ext>
              </a:extLst>
            </p:cNvPr>
            <p:cNvSpPr>
              <a:spLocks noChangeArrowheads="1"/>
            </p:cNvSpPr>
            <p:nvPr>
              <p:custDataLst>
                <p:tags r:id="rId4"/>
              </p:custDataLst>
            </p:nvPr>
          </p:nvSpPr>
          <p:spPr bwMode="auto">
            <a:xfrm>
              <a:off x="369761" y="5059896"/>
              <a:ext cx="3738330" cy="274320"/>
            </a:xfrm>
            <a:prstGeom prst="round2Same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200" b="0" dirty="0">
                  <a:solidFill>
                    <a:srgbClr val="FF0000"/>
                  </a:solidFill>
                </a:rPr>
                <a:t>Client</a:t>
              </a:r>
              <a:r>
                <a:rPr lang="en-GB" sz="1200" b="0" dirty="0"/>
                <a:t> Contribution</a:t>
              </a:r>
            </a:p>
          </p:txBody>
        </p:sp>
      </p:grpSp>
      <p:cxnSp>
        <p:nvCxnSpPr>
          <p:cNvPr id="36" name="Straight Connector 50">
            <a:extLst>
              <a:ext uri="{FF2B5EF4-FFF2-40B4-BE49-F238E27FC236}">
                <a16:creationId xmlns:a16="http://schemas.microsoft.com/office/drawing/2014/main" id="{882FEA3B-F069-4844-A32D-6433E32FD940}"/>
              </a:ext>
            </a:extLst>
          </p:cNvPr>
          <p:cNvCxnSpPr>
            <a:stCxn id="45" idx="2"/>
            <a:endCxn id="44" idx="0"/>
          </p:cNvCxnSpPr>
          <p:nvPr/>
        </p:nvCxnSpPr>
        <p:spPr>
          <a:xfrm>
            <a:off x="6096195" y="2737670"/>
            <a:ext cx="0" cy="282976"/>
          </a:xfrm>
          <a:prstGeom prst="straightConnector1">
            <a:avLst/>
          </a:prstGeom>
          <a:noFill/>
          <a:ln w="9525" cap="sq" cmpd="sng" algn="ctr">
            <a:solidFill>
              <a:schemeClr val="tx2"/>
            </a:solidFill>
            <a:prstDash val="solid"/>
            <a:headEnd type="none" w="lg" len="med"/>
            <a:tailEnd type="none" w="lg" len="med"/>
          </a:ln>
          <a:effectLst/>
        </p:spPr>
      </p:cxnSp>
      <p:cxnSp>
        <p:nvCxnSpPr>
          <p:cNvPr id="37" name="Straight Connector 52">
            <a:extLst>
              <a:ext uri="{FF2B5EF4-FFF2-40B4-BE49-F238E27FC236}">
                <a16:creationId xmlns:a16="http://schemas.microsoft.com/office/drawing/2014/main" id="{5009CAA3-3D80-4776-80E8-BC2E11CE042E}"/>
              </a:ext>
            </a:extLst>
          </p:cNvPr>
          <p:cNvCxnSpPr>
            <a:stCxn id="51" idx="2"/>
            <a:endCxn id="50" idx="0"/>
          </p:cNvCxnSpPr>
          <p:nvPr/>
        </p:nvCxnSpPr>
        <p:spPr>
          <a:xfrm>
            <a:off x="9704432" y="3153602"/>
            <a:ext cx="0" cy="284634"/>
          </a:xfrm>
          <a:prstGeom prst="straightConnector1">
            <a:avLst/>
          </a:prstGeom>
          <a:noFill/>
          <a:ln w="9525" cap="sq" cmpd="sng" algn="ctr">
            <a:solidFill>
              <a:schemeClr val="tx2"/>
            </a:solidFill>
            <a:prstDash val="solid"/>
            <a:headEnd type="none" w="lg" len="med"/>
            <a:tailEnd type="none" w="lg" len="med"/>
          </a:ln>
          <a:effectLst/>
        </p:spPr>
      </p:cxnSp>
      <p:cxnSp>
        <p:nvCxnSpPr>
          <p:cNvPr id="38" name="Straight Connector 54">
            <a:extLst>
              <a:ext uri="{FF2B5EF4-FFF2-40B4-BE49-F238E27FC236}">
                <a16:creationId xmlns:a16="http://schemas.microsoft.com/office/drawing/2014/main" id="{BBFF0B02-46C3-498F-A852-27F51CFF953F}"/>
              </a:ext>
            </a:extLst>
          </p:cNvPr>
          <p:cNvCxnSpPr>
            <a:stCxn id="48" idx="2"/>
            <a:endCxn id="47" idx="0"/>
          </p:cNvCxnSpPr>
          <p:nvPr/>
        </p:nvCxnSpPr>
        <p:spPr>
          <a:xfrm>
            <a:off x="7900313" y="2939697"/>
            <a:ext cx="0" cy="280154"/>
          </a:xfrm>
          <a:prstGeom prst="straightConnector1">
            <a:avLst/>
          </a:prstGeom>
          <a:noFill/>
          <a:ln w="9525" cap="sq" cmpd="sng" algn="ctr">
            <a:solidFill>
              <a:schemeClr val="tx2"/>
            </a:solidFill>
            <a:prstDash val="solid"/>
            <a:headEnd type="none" w="lg" len="med"/>
            <a:tailEnd type="none" w="lg" len="med"/>
          </a:ln>
          <a:effectLst/>
        </p:spPr>
      </p:cxnSp>
      <p:sp>
        <p:nvSpPr>
          <p:cNvPr id="39" name="Rounded Rectangle 55">
            <a:extLst>
              <a:ext uri="{FF2B5EF4-FFF2-40B4-BE49-F238E27FC236}">
                <a16:creationId xmlns:a16="http://schemas.microsoft.com/office/drawing/2014/main" id="{19DCCBDB-9F31-4872-9D8F-24005AEEE162}"/>
              </a:ext>
            </a:extLst>
          </p:cNvPr>
          <p:cNvSpPr/>
          <p:nvPr/>
        </p:nvSpPr>
        <p:spPr>
          <a:xfrm>
            <a:off x="1331005" y="1340768"/>
            <a:ext cx="3017520" cy="30480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200" dirty="0">
                <a:latin typeface="Myriad Pro" panose="020B0503030403020204" pitchFamily="34" charset="0"/>
                <a:cs typeface="Arial" charset="0"/>
              </a:rPr>
              <a:t>Transition Phase (0–1 Month) </a:t>
            </a:r>
          </a:p>
        </p:txBody>
      </p:sp>
      <p:sp>
        <p:nvSpPr>
          <p:cNvPr id="40" name="Rounded Rectangle 56">
            <a:extLst>
              <a:ext uri="{FF2B5EF4-FFF2-40B4-BE49-F238E27FC236}">
                <a16:creationId xmlns:a16="http://schemas.microsoft.com/office/drawing/2014/main" id="{30C68081-E7FE-429E-A27D-9181E5701E02}"/>
              </a:ext>
            </a:extLst>
          </p:cNvPr>
          <p:cNvSpPr/>
          <p:nvPr/>
        </p:nvSpPr>
        <p:spPr>
          <a:xfrm>
            <a:off x="4397579" y="1340768"/>
            <a:ext cx="3017520" cy="304800"/>
          </a:xfrm>
          <a:prstGeom prst="roundRect">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Base Lining Phase (1 – 2 Month) </a:t>
            </a:r>
          </a:p>
        </p:txBody>
      </p:sp>
      <p:sp>
        <p:nvSpPr>
          <p:cNvPr id="41" name="Rounded Rectangle 57">
            <a:extLst>
              <a:ext uri="{FF2B5EF4-FFF2-40B4-BE49-F238E27FC236}">
                <a16:creationId xmlns:a16="http://schemas.microsoft.com/office/drawing/2014/main" id="{4B460134-4CDD-43A8-995E-C2C25995387E}"/>
              </a:ext>
            </a:extLst>
          </p:cNvPr>
          <p:cNvSpPr/>
          <p:nvPr/>
        </p:nvSpPr>
        <p:spPr>
          <a:xfrm>
            <a:off x="7464152" y="1340768"/>
            <a:ext cx="3017520" cy="303163"/>
          </a:xfrm>
          <a:prstGeom prst="roundRect">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Steady Phase (2 – 12 Months) </a:t>
            </a:r>
          </a:p>
        </p:txBody>
      </p:sp>
      <p:sp>
        <p:nvSpPr>
          <p:cNvPr id="42" name="Isosceles Triangle 41">
            <a:extLst>
              <a:ext uri="{FF2B5EF4-FFF2-40B4-BE49-F238E27FC236}">
                <a16:creationId xmlns:a16="http://schemas.microsoft.com/office/drawing/2014/main" id="{2D415592-9363-40B0-ABD0-CADBCEA431AB}"/>
              </a:ext>
            </a:extLst>
          </p:cNvPr>
          <p:cNvSpPr/>
          <p:nvPr/>
        </p:nvSpPr>
        <p:spPr>
          <a:xfrm>
            <a:off x="1305517" y="1645569"/>
            <a:ext cx="9176155" cy="392502"/>
          </a:xfrm>
          <a:prstGeom prst="triangle">
            <a:avLst>
              <a:gd name="adj" fmla="val 50013"/>
            </a:avLst>
          </a:prstGeom>
          <a:solidFill>
            <a:srgbClr val="FFFF99"/>
          </a:solidFill>
          <a:ln w="25400" cap="flat" cmpd="sng" algn="ctr">
            <a:noFill/>
            <a:prstDash val="solid"/>
          </a:ln>
          <a:effectLst/>
        </p:spPr>
        <p:txBody>
          <a:bodyPr rtlCol="0" anchor="ctr"/>
          <a:lstStyle/>
          <a:p>
            <a:pPr algn="ctr" defTabSz="957756" eaLnBrk="1" fontAlgn="auto" hangingPunct="1">
              <a:spcBef>
                <a:spcPts val="0"/>
              </a:spcBef>
              <a:spcAft>
                <a:spcPts val="0"/>
              </a:spcAft>
            </a:pPr>
            <a:endParaRPr lang="en-US" sz="2400" b="0" kern="0" dirty="0">
              <a:solidFill>
                <a:srgbClr val="998C85">
                  <a:lumMod val="50000"/>
                </a:srgbClr>
              </a:solidFill>
              <a:latin typeface="Arial"/>
            </a:endParaRPr>
          </a:p>
        </p:txBody>
      </p:sp>
      <p:sp>
        <p:nvSpPr>
          <p:cNvPr id="43" name="Pentagon 4">
            <a:extLst>
              <a:ext uri="{FF2B5EF4-FFF2-40B4-BE49-F238E27FC236}">
                <a16:creationId xmlns:a16="http://schemas.microsoft.com/office/drawing/2014/main" id="{98060B61-86BA-4422-80C8-534C5BE82783}"/>
              </a:ext>
            </a:extLst>
          </p:cNvPr>
          <p:cNvSpPr/>
          <p:nvPr/>
        </p:nvSpPr>
        <p:spPr>
          <a:xfrm>
            <a:off x="5318955" y="2219047"/>
            <a:ext cx="1554480" cy="518623"/>
          </a:xfrm>
          <a:prstGeom prst="homePlate">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Identify Continuous Improvement </a:t>
            </a:r>
          </a:p>
        </p:txBody>
      </p:sp>
      <p:sp>
        <p:nvSpPr>
          <p:cNvPr id="44" name="TextBox 43">
            <a:extLst>
              <a:ext uri="{FF2B5EF4-FFF2-40B4-BE49-F238E27FC236}">
                <a16:creationId xmlns:a16="http://schemas.microsoft.com/office/drawing/2014/main" id="{746165EB-3FB1-4B97-AF2E-E4D96B52CE10}"/>
              </a:ext>
            </a:extLst>
          </p:cNvPr>
          <p:cNvSpPr txBox="1"/>
          <p:nvPr/>
        </p:nvSpPr>
        <p:spPr>
          <a:xfrm>
            <a:off x="5318955" y="3020646"/>
            <a:ext cx="1554480" cy="1817518"/>
          </a:xfrm>
          <a:prstGeom prst="roundRect">
            <a:avLst>
              <a:gd name="adj" fmla="val 2574"/>
            </a:avLst>
          </a:prstGeom>
          <a:solidFill>
            <a:srgbClr val="F9F9F9"/>
          </a:solidFill>
          <a:ln w="9525">
            <a:noFill/>
            <a:miter lim="800000"/>
            <a:headEnd/>
            <a:tailEnd/>
          </a:ln>
          <a:effectLst/>
        </p:spPr>
        <p:txBody>
          <a:bodyPr wrap="square" lIns="82296" tIns="46800" rIns="82296" bIns="46800">
            <a:spAutoFit/>
          </a:bodyPr>
          <a:lstStyle>
            <a:defPPr>
              <a:defRPr lang="en-US"/>
            </a:defPPr>
            <a:lvl3pPr marL="171450" lvl="2" indent="-171450" defTabSz="957756" eaLnBrk="1" fontAlgn="auto" hangingPunct="1">
              <a:spcBef>
                <a:spcPts val="100"/>
              </a:spcBef>
              <a:spcAft>
                <a:spcPts val="0"/>
              </a:spcAft>
              <a:buFont typeface="+mj-lt"/>
              <a:buAutoNum type="arabicPeriod"/>
              <a:defRPr sz="1000" b="0">
                <a:solidFill>
                  <a:srgbClr val="998C85">
                    <a:lumMod val="50000"/>
                  </a:srgbClr>
                </a:solidFill>
                <a:latin typeface="Arial"/>
                <a:cs typeface="+mn-cs"/>
              </a:defRPr>
            </a:lvl3pPr>
          </a:lstStyle>
          <a:p>
            <a:pPr lvl="2"/>
            <a:r>
              <a:rPr lang="en-US" sz="1100" dirty="0"/>
              <a:t>Castaliaz Support to identify Continuous Improvement Opportunities </a:t>
            </a:r>
          </a:p>
          <a:p>
            <a:pPr lvl="2"/>
            <a:r>
              <a:rPr lang="en-US" sz="1100" dirty="0"/>
              <a:t>Support team to propose improvements plan and finalize with </a:t>
            </a:r>
            <a:r>
              <a:rPr lang="en-US" sz="1100" dirty="0">
                <a:solidFill>
                  <a:srgbClr val="FF0000"/>
                </a:solidFill>
              </a:rPr>
              <a:t>Client </a:t>
            </a:r>
          </a:p>
        </p:txBody>
      </p:sp>
      <p:sp>
        <p:nvSpPr>
          <p:cNvPr id="45" name="Rectangle 44">
            <a:extLst>
              <a:ext uri="{FF2B5EF4-FFF2-40B4-BE49-F238E27FC236}">
                <a16:creationId xmlns:a16="http://schemas.microsoft.com/office/drawing/2014/main" id="{4FEB2021-C1D9-4C56-AF79-6E5D3B63B078}"/>
              </a:ext>
            </a:extLst>
          </p:cNvPr>
          <p:cNvSpPr/>
          <p:nvPr/>
        </p:nvSpPr>
        <p:spPr>
          <a:xfrm>
            <a:off x="6050475" y="2634979"/>
            <a:ext cx="91440" cy="10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
        <p:nvSpPr>
          <p:cNvPr id="46" name="Chevron 5">
            <a:extLst>
              <a:ext uri="{FF2B5EF4-FFF2-40B4-BE49-F238E27FC236}">
                <a16:creationId xmlns:a16="http://schemas.microsoft.com/office/drawing/2014/main" id="{D2A739D4-9FB7-41EA-9F5A-3ABDCBD2E4B1}"/>
              </a:ext>
            </a:extLst>
          </p:cNvPr>
          <p:cNvSpPr/>
          <p:nvPr/>
        </p:nvSpPr>
        <p:spPr>
          <a:xfrm>
            <a:off x="7123073" y="2421074"/>
            <a:ext cx="1554480" cy="518623"/>
          </a:xfrm>
          <a:prstGeom prst="chevron">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Actionize Improvements</a:t>
            </a:r>
          </a:p>
        </p:txBody>
      </p:sp>
      <p:sp>
        <p:nvSpPr>
          <p:cNvPr id="47" name="TextBox 46">
            <a:extLst>
              <a:ext uri="{FF2B5EF4-FFF2-40B4-BE49-F238E27FC236}">
                <a16:creationId xmlns:a16="http://schemas.microsoft.com/office/drawing/2014/main" id="{787450DD-E0D4-4277-8375-9A225EBDC0DF}"/>
              </a:ext>
            </a:extLst>
          </p:cNvPr>
          <p:cNvSpPr txBox="1"/>
          <p:nvPr/>
        </p:nvSpPr>
        <p:spPr>
          <a:xfrm>
            <a:off x="7123073" y="3219851"/>
            <a:ext cx="1554480" cy="1343418"/>
          </a:xfrm>
          <a:prstGeom prst="roundRect">
            <a:avLst>
              <a:gd name="adj" fmla="val 3799"/>
            </a:avLst>
          </a:prstGeom>
          <a:solidFill>
            <a:srgbClr val="F9F9F9"/>
          </a:solidFill>
          <a:ln w="9525">
            <a:noFill/>
            <a:miter lim="800000"/>
            <a:headEnd/>
            <a:tailEnd/>
          </a:ln>
          <a:effectLst/>
        </p:spPr>
        <p:txBody>
          <a:bodyPr wrap="square" lIns="82296" tIns="46800" rIns="82296" bIns="46800">
            <a:spAutoFit/>
          </a:bodyPr>
          <a:lstStyle>
            <a:defPPr>
              <a:defRPr lang="en-US"/>
            </a:defPPr>
            <a:lvl3pPr marL="171450" lvl="2" indent="-171450" defTabSz="957756" eaLnBrk="1" fontAlgn="auto" hangingPunct="1">
              <a:spcBef>
                <a:spcPts val="100"/>
              </a:spcBef>
              <a:spcAft>
                <a:spcPts val="0"/>
              </a:spcAft>
              <a:buFont typeface="+mj-lt"/>
              <a:buAutoNum type="arabicPeriod"/>
              <a:defRPr sz="1000" b="0">
                <a:solidFill>
                  <a:srgbClr val="998C85">
                    <a:lumMod val="50000"/>
                  </a:srgbClr>
                </a:solidFill>
                <a:latin typeface="Arial"/>
                <a:cs typeface="+mn-cs"/>
              </a:defRPr>
            </a:lvl3pPr>
          </a:lstStyle>
          <a:p>
            <a:pPr lvl="2"/>
            <a:r>
              <a:rPr lang="en-US" sz="1100" dirty="0"/>
              <a:t>Productivity Gains</a:t>
            </a:r>
          </a:p>
          <a:p>
            <a:pPr lvl="2"/>
            <a:r>
              <a:rPr lang="en-US" sz="1100" dirty="0"/>
              <a:t>Prepare FAQs and help-documents </a:t>
            </a:r>
          </a:p>
          <a:p>
            <a:pPr lvl="2"/>
            <a:r>
              <a:rPr lang="en-US" sz="1100" dirty="0"/>
              <a:t>Periodic health-checks </a:t>
            </a:r>
          </a:p>
          <a:p>
            <a:pPr lvl="2"/>
            <a:r>
              <a:rPr lang="en-US" sz="1100" dirty="0"/>
              <a:t>Higher System Availability</a:t>
            </a:r>
          </a:p>
        </p:txBody>
      </p:sp>
      <p:sp>
        <p:nvSpPr>
          <p:cNvPr id="48" name="Rectangle 47">
            <a:extLst>
              <a:ext uri="{FF2B5EF4-FFF2-40B4-BE49-F238E27FC236}">
                <a16:creationId xmlns:a16="http://schemas.microsoft.com/office/drawing/2014/main" id="{74A40667-E0B4-40BD-BF49-A9EEAEF001F6}"/>
              </a:ext>
            </a:extLst>
          </p:cNvPr>
          <p:cNvSpPr/>
          <p:nvPr/>
        </p:nvSpPr>
        <p:spPr>
          <a:xfrm>
            <a:off x="7854593" y="2837006"/>
            <a:ext cx="91440" cy="10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
        <p:nvSpPr>
          <p:cNvPr id="49" name="Chevron 6">
            <a:extLst>
              <a:ext uri="{FF2B5EF4-FFF2-40B4-BE49-F238E27FC236}">
                <a16:creationId xmlns:a16="http://schemas.microsoft.com/office/drawing/2014/main" id="{C410A6D1-F7EE-482B-BD8E-9A8E7D7EAC82}"/>
              </a:ext>
            </a:extLst>
          </p:cNvPr>
          <p:cNvSpPr/>
          <p:nvPr/>
        </p:nvSpPr>
        <p:spPr>
          <a:xfrm>
            <a:off x="8927192" y="2634979"/>
            <a:ext cx="1554480" cy="518623"/>
          </a:xfrm>
          <a:prstGeom prst="chevron">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Prepare for Steady State</a:t>
            </a:r>
          </a:p>
        </p:txBody>
      </p:sp>
      <p:sp>
        <p:nvSpPr>
          <p:cNvPr id="50" name="TextBox 49">
            <a:extLst>
              <a:ext uri="{FF2B5EF4-FFF2-40B4-BE49-F238E27FC236}">
                <a16:creationId xmlns:a16="http://schemas.microsoft.com/office/drawing/2014/main" id="{8BB23F50-DED3-420A-8517-4E492B48AFDF}"/>
              </a:ext>
            </a:extLst>
          </p:cNvPr>
          <p:cNvSpPr txBox="1"/>
          <p:nvPr/>
        </p:nvSpPr>
        <p:spPr>
          <a:xfrm>
            <a:off x="8927192" y="3438236"/>
            <a:ext cx="1554480" cy="981395"/>
          </a:xfrm>
          <a:prstGeom prst="roundRect">
            <a:avLst>
              <a:gd name="adj" fmla="val 5866"/>
            </a:avLst>
          </a:prstGeom>
          <a:solidFill>
            <a:srgbClr val="F9F9F9"/>
          </a:solidFill>
          <a:ln w="9525">
            <a:noFill/>
            <a:miter lim="800000"/>
            <a:headEnd/>
            <a:tailEnd/>
          </a:ln>
          <a:effectLst/>
        </p:spPr>
        <p:txBody>
          <a:bodyPr wrap="square" lIns="82296" tIns="46800" rIns="82296" bIns="46800">
            <a:spAutoFit/>
          </a:bodyPr>
          <a:lstStyle>
            <a:defPPr>
              <a:defRPr lang="en-US"/>
            </a:defPPr>
            <a:lvl3pPr marL="171450" lvl="2" indent="-171450" defTabSz="957756" eaLnBrk="1" fontAlgn="auto" hangingPunct="1">
              <a:spcBef>
                <a:spcPts val="100"/>
              </a:spcBef>
              <a:spcAft>
                <a:spcPts val="0"/>
              </a:spcAft>
              <a:buFont typeface="+mj-lt"/>
              <a:buAutoNum type="arabicPeriod"/>
              <a:defRPr sz="1000" b="0">
                <a:solidFill>
                  <a:srgbClr val="998C85">
                    <a:lumMod val="50000"/>
                  </a:srgbClr>
                </a:solidFill>
                <a:latin typeface="Arial"/>
                <a:cs typeface="+mn-cs"/>
              </a:defRPr>
            </a:lvl3pPr>
          </a:lstStyle>
          <a:p>
            <a:pPr lvl="2"/>
            <a:r>
              <a:rPr lang="en-US" sz="1100" dirty="0"/>
              <a:t>Set SLA targets and begin day-to-day support</a:t>
            </a:r>
          </a:p>
          <a:p>
            <a:pPr lvl="2"/>
            <a:r>
              <a:rPr lang="en-US" sz="1100" dirty="0"/>
              <a:t>Refine Service Delivery Process </a:t>
            </a:r>
          </a:p>
        </p:txBody>
      </p:sp>
      <p:sp>
        <p:nvSpPr>
          <p:cNvPr id="51" name="Rectangle 50">
            <a:extLst>
              <a:ext uri="{FF2B5EF4-FFF2-40B4-BE49-F238E27FC236}">
                <a16:creationId xmlns:a16="http://schemas.microsoft.com/office/drawing/2014/main" id="{E911CACD-163A-4D17-820B-BD613322CF79}"/>
              </a:ext>
            </a:extLst>
          </p:cNvPr>
          <p:cNvSpPr/>
          <p:nvPr/>
        </p:nvSpPr>
        <p:spPr>
          <a:xfrm>
            <a:off x="9658712" y="3050911"/>
            <a:ext cx="91440" cy="10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Tree>
    <p:extLst>
      <p:ext uri="{BB962C8B-B14F-4D97-AF65-F5344CB8AC3E}">
        <p14:creationId xmlns:p14="http://schemas.microsoft.com/office/powerpoint/2010/main" val="153318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Our Understanding of the Requirements</a:t>
            </a: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dirty="0">
                <a:solidFill>
                  <a:srgbClr val="003366"/>
                </a:solidFill>
                <a:latin typeface="Arial"/>
                <a:cs typeface="+mn-cs"/>
              </a:rPr>
              <a:t>Castaliaz Overview</a:t>
            </a:r>
          </a:p>
        </p:txBody>
      </p:sp>
    </p:spTree>
    <p:extLst>
      <p:ext uri="{BB962C8B-B14F-4D97-AF65-F5344CB8AC3E}">
        <p14:creationId xmlns:p14="http://schemas.microsoft.com/office/powerpoint/2010/main" val="58149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 y="72924"/>
            <a:ext cx="9883626" cy="806551"/>
          </a:xfrm>
        </p:spPr>
        <p:txBody>
          <a:bodyPr>
            <a:noAutofit/>
          </a:bodyPr>
          <a:lstStyle/>
          <a:p>
            <a:r>
              <a:rPr lang="en-US" sz="2400" b="0" dirty="0"/>
              <a:t>Castaliaz Support Solution – Steady State Phase</a:t>
            </a:r>
            <a:endParaRPr lang="en-IN" sz="2400" b="0" dirty="0"/>
          </a:p>
        </p:txBody>
      </p:sp>
      <p:sp>
        <p:nvSpPr>
          <p:cNvPr id="39" name="Rounded Rectangle 55">
            <a:extLst>
              <a:ext uri="{FF2B5EF4-FFF2-40B4-BE49-F238E27FC236}">
                <a16:creationId xmlns:a16="http://schemas.microsoft.com/office/drawing/2014/main" id="{19DCCBDB-9F31-4872-9D8F-24005AEEE162}"/>
              </a:ext>
            </a:extLst>
          </p:cNvPr>
          <p:cNvSpPr/>
          <p:nvPr/>
        </p:nvSpPr>
        <p:spPr>
          <a:xfrm>
            <a:off x="1331005" y="1340768"/>
            <a:ext cx="3017520" cy="30480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200" dirty="0">
                <a:latin typeface="Myriad Pro" panose="020B0503030403020204" pitchFamily="34" charset="0"/>
                <a:cs typeface="Arial" charset="0"/>
              </a:rPr>
              <a:t>Transition Phase (0–1 Month) </a:t>
            </a:r>
          </a:p>
        </p:txBody>
      </p:sp>
      <p:sp>
        <p:nvSpPr>
          <p:cNvPr id="40" name="Rounded Rectangle 56">
            <a:extLst>
              <a:ext uri="{FF2B5EF4-FFF2-40B4-BE49-F238E27FC236}">
                <a16:creationId xmlns:a16="http://schemas.microsoft.com/office/drawing/2014/main" id="{30C68081-E7FE-429E-A27D-9181E5701E02}"/>
              </a:ext>
            </a:extLst>
          </p:cNvPr>
          <p:cNvSpPr/>
          <p:nvPr/>
        </p:nvSpPr>
        <p:spPr>
          <a:xfrm>
            <a:off x="4397579" y="1340768"/>
            <a:ext cx="3017520" cy="304800"/>
          </a:xfrm>
          <a:prstGeom prst="roundRect">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Base Lining Phase (1 – 2 Month) </a:t>
            </a:r>
          </a:p>
        </p:txBody>
      </p:sp>
      <p:sp>
        <p:nvSpPr>
          <p:cNvPr id="41" name="Rounded Rectangle 57">
            <a:extLst>
              <a:ext uri="{FF2B5EF4-FFF2-40B4-BE49-F238E27FC236}">
                <a16:creationId xmlns:a16="http://schemas.microsoft.com/office/drawing/2014/main" id="{4B460134-4CDD-43A8-995E-C2C25995387E}"/>
              </a:ext>
            </a:extLst>
          </p:cNvPr>
          <p:cNvSpPr/>
          <p:nvPr/>
        </p:nvSpPr>
        <p:spPr>
          <a:xfrm>
            <a:off x="7464152" y="1340768"/>
            <a:ext cx="3017520" cy="303163"/>
          </a:xfrm>
          <a:prstGeom prst="roundRect">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Steady Phase (2 – 12 Months) </a:t>
            </a:r>
          </a:p>
        </p:txBody>
      </p:sp>
      <p:sp>
        <p:nvSpPr>
          <p:cNvPr id="27" name="Rectangle 24">
            <a:extLst>
              <a:ext uri="{FF2B5EF4-FFF2-40B4-BE49-F238E27FC236}">
                <a16:creationId xmlns:a16="http://schemas.microsoft.com/office/drawing/2014/main" id="{033370A4-3015-4644-99BF-90672238F6A1}"/>
              </a:ext>
            </a:extLst>
          </p:cNvPr>
          <p:cNvSpPr>
            <a:spLocks noChangeArrowheads="1"/>
          </p:cNvSpPr>
          <p:nvPr>
            <p:custDataLst>
              <p:tags r:id="rId1"/>
            </p:custDataLst>
          </p:nvPr>
        </p:nvSpPr>
        <p:spPr bwMode="auto">
          <a:xfrm>
            <a:off x="1330748" y="2345695"/>
            <a:ext cx="3738569" cy="1417320"/>
          </a:xfrm>
          <a:prstGeom prst="rect">
            <a:avLst/>
          </a:prstGeom>
          <a:solidFill>
            <a:srgbClr val="F9F9F9"/>
          </a:solidFill>
          <a:ln w="9525">
            <a:noFill/>
            <a:miter lim="800000"/>
            <a:headEnd/>
            <a:tailEnd/>
          </a:ln>
          <a:effectLst/>
        </p:spPr>
        <p:txBody>
          <a:bodyPr wrap="square" lIns="82296" tIns="46800" rIns="82296" bIns="46800">
            <a:noAutofit/>
          </a:bodyPr>
          <a:lstStyle/>
          <a:p>
            <a:pPr marL="182880" lvl="2" indent="-182880">
              <a:spcBef>
                <a:spcPts val="100"/>
              </a:spcBef>
              <a:buFont typeface="Wingdings" pitchFamily="2" charset="2"/>
              <a:buChar char="§"/>
              <a:defRPr/>
            </a:pPr>
            <a:r>
              <a:rPr lang="en-US" sz="1100" b="0" dirty="0">
                <a:solidFill>
                  <a:schemeClr val="tx2">
                    <a:lumMod val="50000"/>
                  </a:schemeClr>
                </a:solidFill>
              </a:rPr>
              <a:t>SLA –based SAP support services </a:t>
            </a:r>
          </a:p>
          <a:p>
            <a:pPr marL="182880" lvl="2" indent="-182880">
              <a:spcBef>
                <a:spcPts val="100"/>
              </a:spcBef>
              <a:buFont typeface="Wingdings" pitchFamily="2" charset="2"/>
              <a:buChar char="§"/>
              <a:defRPr/>
            </a:pPr>
            <a:r>
              <a:rPr lang="en-US" sz="1100" b="0" dirty="0">
                <a:solidFill>
                  <a:schemeClr val="tx2">
                    <a:lumMod val="50000"/>
                  </a:schemeClr>
                </a:solidFill>
              </a:rPr>
              <a:t>Implementation of improvement initiatives</a:t>
            </a:r>
          </a:p>
          <a:p>
            <a:pPr marL="182880" lvl="2" indent="-182880">
              <a:spcBef>
                <a:spcPts val="100"/>
              </a:spcBef>
              <a:buFont typeface="Wingdings" pitchFamily="2" charset="2"/>
              <a:buChar char="§"/>
              <a:defRPr/>
            </a:pPr>
            <a:r>
              <a:rPr lang="en-US" sz="1100" b="0" dirty="0">
                <a:solidFill>
                  <a:schemeClr val="tx2">
                    <a:lumMod val="50000"/>
                  </a:schemeClr>
                </a:solidFill>
              </a:rPr>
              <a:t>Measurement of Support Effectiveness through</a:t>
            </a:r>
          </a:p>
          <a:p>
            <a:pPr marL="346075" lvl="3" indent="-182563">
              <a:spcBef>
                <a:spcPts val="100"/>
              </a:spcBef>
              <a:buFont typeface="Wingdings" pitchFamily="2" charset="2"/>
              <a:buChar char="§"/>
              <a:defRPr/>
            </a:pPr>
            <a:r>
              <a:rPr lang="en-US" sz="1100" b="0" dirty="0">
                <a:solidFill>
                  <a:schemeClr val="tx2">
                    <a:lumMod val="50000"/>
                  </a:schemeClr>
                </a:solidFill>
              </a:rPr>
              <a:t>Ticket reduction</a:t>
            </a:r>
          </a:p>
          <a:p>
            <a:pPr marL="346075" lvl="3" indent="-182563">
              <a:spcBef>
                <a:spcPts val="100"/>
              </a:spcBef>
              <a:buFont typeface="Wingdings" pitchFamily="2" charset="2"/>
              <a:buChar char="§"/>
              <a:defRPr/>
            </a:pPr>
            <a:r>
              <a:rPr lang="en-US" sz="1100" b="0" dirty="0">
                <a:solidFill>
                  <a:schemeClr val="tx2">
                    <a:lumMod val="50000"/>
                  </a:schemeClr>
                </a:solidFill>
              </a:rPr>
              <a:t>Enhanced users’ experience</a:t>
            </a:r>
          </a:p>
          <a:p>
            <a:pPr marL="346075" lvl="3" indent="-182563">
              <a:spcBef>
                <a:spcPts val="100"/>
              </a:spcBef>
              <a:buFont typeface="Wingdings" pitchFamily="2" charset="2"/>
              <a:buChar char="§"/>
              <a:defRPr/>
            </a:pPr>
            <a:r>
              <a:rPr lang="en-US" sz="1100" b="0" dirty="0">
                <a:solidFill>
                  <a:schemeClr val="tx2">
                    <a:lumMod val="50000"/>
                  </a:schemeClr>
                </a:solidFill>
              </a:rPr>
              <a:t>Productivity improvement</a:t>
            </a:r>
          </a:p>
          <a:p>
            <a:pPr marL="182880" lvl="2" indent="-182880">
              <a:spcBef>
                <a:spcPts val="100"/>
              </a:spcBef>
              <a:buFont typeface="Wingdings" pitchFamily="2" charset="2"/>
              <a:buChar char="§"/>
              <a:defRPr/>
            </a:pPr>
            <a:r>
              <a:rPr lang="en-US" sz="1100" b="0" dirty="0">
                <a:solidFill>
                  <a:schemeClr val="tx2">
                    <a:lumMod val="50000"/>
                  </a:schemeClr>
                </a:solidFill>
              </a:rPr>
              <a:t>Conduct Innovation workshop once every quarter; Identify innovation-led transformation initiatives</a:t>
            </a:r>
          </a:p>
        </p:txBody>
      </p:sp>
      <p:sp>
        <p:nvSpPr>
          <p:cNvPr id="52" name="Rectangle 23">
            <a:extLst>
              <a:ext uri="{FF2B5EF4-FFF2-40B4-BE49-F238E27FC236}">
                <a16:creationId xmlns:a16="http://schemas.microsoft.com/office/drawing/2014/main" id="{C01C515A-6381-4E40-A186-5682FCDDBEBD}"/>
              </a:ext>
            </a:extLst>
          </p:cNvPr>
          <p:cNvSpPr>
            <a:spLocks noChangeArrowheads="1"/>
          </p:cNvSpPr>
          <p:nvPr>
            <p:custDataLst>
              <p:tags r:id="rId2"/>
            </p:custDataLst>
          </p:nvPr>
        </p:nvSpPr>
        <p:spPr bwMode="auto">
          <a:xfrm>
            <a:off x="1330748" y="2057928"/>
            <a:ext cx="3738569" cy="274320"/>
          </a:xfrm>
          <a:prstGeom prst="round2Same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GB" sz="1200" dirty="0">
                <a:latin typeface="Myriad Pro" panose="020B0503030403020204" pitchFamily="34" charset="0"/>
                <a:cs typeface="Arial" charset="0"/>
              </a:rPr>
              <a:t>Planned Activities</a:t>
            </a:r>
          </a:p>
        </p:txBody>
      </p:sp>
      <p:sp>
        <p:nvSpPr>
          <p:cNvPr id="54" name="Rectangle 26">
            <a:extLst>
              <a:ext uri="{FF2B5EF4-FFF2-40B4-BE49-F238E27FC236}">
                <a16:creationId xmlns:a16="http://schemas.microsoft.com/office/drawing/2014/main" id="{54499379-6E7B-4A54-AEA8-F81514D39DE5}"/>
              </a:ext>
            </a:extLst>
          </p:cNvPr>
          <p:cNvSpPr>
            <a:spLocks noChangeArrowheads="1"/>
          </p:cNvSpPr>
          <p:nvPr>
            <p:custDataLst>
              <p:tags r:id="rId3"/>
            </p:custDataLst>
          </p:nvPr>
        </p:nvSpPr>
        <p:spPr bwMode="auto">
          <a:xfrm>
            <a:off x="1330877" y="4196581"/>
            <a:ext cx="3738332" cy="822960"/>
          </a:xfrm>
          <a:prstGeom prst="rect">
            <a:avLst/>
          </a:prstGeom>
          <a:solidFill>
            <a:srgbClr val="F9F9F9"/>
          </a:solidFill>
          <a:ln w="9525" algn="ctr">
            <a:noFill/>
            <a:miter lim="800000"/>
            <a:headEnd/>
            <a:tailEnd/>
          </a:ln>
        </p:spPr>
        <p:txBody>
          <a:bodyPr wrap="square" lIns="82296" tIns="46800" rIns="82296" bIns="46800">
            <a:noAutofit/>
          </a:bodyPr>
          <a:lstStyle/>
          <a:p>
            <a:pPr marL="182880" lvl="2" indent="-182880">
              <a:spcBef>
                <a:spcPts val="100"/>
              </a:spcBef>
              <a:buFont typeface="Wingdings" pitchFamily="2" charset="2"/>
              <a:buChar char="§"/>
              <a:defRPr/>
            </a:pPr>
            <a:r>
              <a:rPr lang="en-US" sz="1100" b="0" dirty="0">
                <a:solidFill>
                  <a:schemeClr val="tx2">
                    <a:lumMod val="50000"/>
                  </a:schemeClr>
                </a:solidFill>
              </a:rPr>
              <a:t>Support Review Framework </a:t>
            </a:r>
          </a:p>
          <a:p>
            <a:pPr marL="182880" lvl="2" indent="-182880">
              <a:spcBef>
                <a:spcPts val="100"/>
              </a:spcBef>
              <a:buFont typeface="Wingdings" pitchFamily="2" charset="2"/>
              <a:buChar char="§"/>
              <a:defRPr/>
            </a:pPr>
            <a:r>
              <a:rPr lang="en-US" sz="1100" b="0" dirty="0">
                <a:solidFill>
                  <a:schemeClr val="tx2">
                    <a:lumMod val="50000"/>
                  </a:schemeClr>
                </a:solidFill>
              </a:rPr>
              <a:t>Innovation workshop</a:t>
            </a:r>
          </a:p>
          <a:p>
            <a:pPr marL="182880" lvl="2" indent="-182880">
              <a:spcBef>
                <a:spcPts val="100"/>
              </a:spcBef>
              <a:buFont typeface="Wingdings" pitchFamily="2" charset="2"/>
              <a:buChar char="§"/>
              <a:defRPr/>
            </a:pPr>
            <a:r>
              <a:rPr lang="en-US" sz="1100" b="0" dirty="0">
                <a:solidFill>
                  <a:schemeClr val="tx2">
                    <a:lumMod val="50000"/>
                  </a:schemeClr>
                </a:solidFill>
              </a:rPr>
              <a:t>Reports and actions</a:t>
            </a:r>
          </a:p>
          <a:p>
            <a:pPr marL="182880" lvl="2" indent="-182880">
              <a:spcBef>
                <a:spcPts val="100"/>
              </a:spcBef>
              <a:buFont typeface="Wingdings" pitchFamily="2" charset="2"/>
              <a:buChar char="§"/>
              <a:defRPr/>
            </a:pPr>
            <a:r>
              <a:rPr lang="en-US" sz="1100" b="0" dirty="0">
                <a:solidFill>
                  <a:schemeClr val="tx2">
                    <a:lumMod val="50000"/>
                  </a:schemeClr>
                </a:solidFill>
              </a:rPr>
              <a:t>Review mechanisms (weekly/Monthly/Quarterly calls)</a:t>
            </a:r>
            <a:endParaRPr lang="en-GB" sz="1100" b="0" dirty="0">
              <a:solidFill>
                <a:schemeClr val="tx2">
                  <a:lumMod val="50000"/>
                </a:schemeClr>
              </a:solidFill>
            </a:endParaRPr>
          </a:p>
        </p:txBody>
      </p:sp>
      <p:sp>
        <p:nvSpPr>
          <p:cNvPr id="55" name="Rectangle 25">
            <a:extLst>
              <a:ext uri="{FF2B5EF4-FFF2-40B4-BE49-F238E27FC236}">
                <a16:creationId xmlns:a16="http://schemas.microsoft.com/office/drawing/2014/main" id="{8977A495-9B70-401A-B550-8DB4A8062AA4}"/>
              </a:ext>
            </a:extLst>
          </p:cNvPr>
          <p:cNvSpPr>
            <a:spLocks noChangeArrowheads="1"/>
          </p:cNvSpPr>
          <p:nvPr>
            <p:custDataLst>
              <p:tags r:id="rId4"/>
            </p:custDataLst>
          </p:nvPr>
        </p:nvSpPr>
        <p:spPr bwMode="auto">
          <a:xfrm>
            <a:off x="1330877" y="3933056"/>
            <a:ext cx="3738332" cy="274320"/>
          </a:xfrm>
          <a:prstGeom prst="round2Same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GB" sz="1200" dirty="0">
                <a:latin typeface="Myriad Pro" panose="020B0503030403020204" pitchFamily="34" charset="0"/>
                <a:cs typeface="Arial" charset="0"/>
              </a:rPr>
              <a:t>Methodology/Best Practice</a:t>
            </a:r>
          </a:p>
        </p:txBody>
      </p:sp>
      <p:sp>
        <p:nvSpPr>
          <p:cNvPr id="57" name="Rectangle 30">
            <a:extLst>
              <a:ext uri="{FF2B5EF4-FFF2-40B4-BE49-F238E27FC236}">
                <a16:creationId xmlns:a16="http://schemas.microsoft.com/office/drawing/2014/main" id="{E50ED49C-8873-48AB-9F69-A6AF5BD38494}"/>
              </a:ext>
            </a:extLst>
          </p:cNvPr>
          <p:cNvSpPr>
            <a:spLocks noChangeArrowheads="1"/>
          </p:cNvSpPr>
          <p:nvPr>
            <p:custDataLst>
              <p:tags r:id="rId5"/>
            </p:custDataLst>
          </p:nvPr>
        </p:nvSpPr>
        <p:spPr bwMode="auto">
          <a:xfrm>
            <a:off x="1330878" y="5389843"/>
            <a:ext cx="3738330" cy="822960"/>
          </a:xfrm>
          <a:prstGeom prst="rect">
            <a:avLst/>
          </a:prstGeom>
          <a:solidFill>
            <a:srgbClr val="F9F9F9"/>
          </a:solidFill>
          <a:ln w="9525">
            <a:noFill/>
            <a:miter lim="800000"/>
            <a:headEnd/>
            <a:tailEnd/>
          </a:ln>
        </p:spPr>
        <p:txBody>
          <a:bodyPr wrap="square" lIns="82296" tIns="46800" rIns="82296" bIns="46800">
            <a:noAutofit/>
          </a:bodyPr>
          <a:lstStyle/>
          <a:p>
            <a:pPr marL="182880" lvl="2" indent="-182880">
              <a:spcBef>
                <a:spcPts val="100"/>
              </a:spcBef>
              <a:buFont typeface="Wingdings" pitchFamily="2" charset="2"/>
              <a:buChar char="§"/>
              <a:defRPr/>
            </a:pPr>
            <a:r>
              <a:rPr lang="en-US" sz="1100" b="0" dirty="0">
                <a:solidFill>
                  <a:schemeClr val="tx2">
                    <a:lumMod val="50000"/>
                  </a:schemeClr>
                </a:solidFill>
              </a:rPr>
              <a:t>Participate in Review process</a:t>
            </a:r>
          </a:p>
          <a:p>
            <a:pPr marL="182880" lvl="2" indent="-182880">
              <a:spcBef>
                <a:spcPts val="100"/>
              </a:spcBef>
              <a:buFont typeface="Wingdings" pitchFamily="2" charset="2"/>
              <a:buChar char="§"/>
              <a:defRPr/>
            </a:pPr>
            <a:r>
              <a:rPr lang="en-US" sz="1100" b="0" dirty="0">
                <a:solidFill>
                  <a:schemeClr val="tx2">
                    <a:lumMod val="50000"/>
                  </a:schemeClr>
                </a:solidFill>
              </a:rPr>
              <a:t>Participate in Innovation workshops</a:t>
            </a:r>
          </a:p>
          <a:p>
            <a:pPr marL="182880" lvl="2" indent="-182880">
              <a:spcBef>
                <a:spcPts val="100"/>
              </a:spcBef>
              <a:buFont typeface="Wingdings" pitchFamily="2" charset="2"/>
              <a:buChar char="§"/>
              <a:defRPr/>
            </a:pPr>
            <a:r>
              <a:rPr lang="en-US" sz="1100" b="0" dirty="0">
                <a:solidFill>
                  <a:schemeClr val="tx2">
                    <a:lumMod val="50000"/>
                  </a:schemeClr>
                </a:solidFill>
              </a:rPr>
              <a:t>Provision of infrastructure to Castaliaz Support team</a:t>
            </a:r>
          </a:p>
        </p:txBody>
      </p:sp>
      <p:sp>
        <p:nvSpPr>
          <p:cNvPr id="58" name="Rectangle 29">
            <a:extLst>
              <a:ext uri="{FF2B5EF4-FFF2-40B4-BE49-F238E27FC236}">
                <a16:creationId xmlns:a16="http://schemas.microsoft.com/office/drawing/2014/main" id="{FD090365-B783-43A2-AE22-720B82FE520B}"/>
              </a:ext>
            </a:extLst>
          </p:cNvPr>
          <p:cNvSpPr>
            <a:spLocks noChangeArrowheads="1"/>
          </p:cNvSpPr>
          <p:nvPr>
            <p:custDataLst>
              <p:tags r:id="rId6"/>
            </p:custDataLst>
          </p:nvPr>
        </p:nvSpPr>
        <p:spPr bwMode="auto">
          <a:xfrm>
            <a:off x="1330878" y="5126318"/>
            <a:ext cx="3738330" cy="274320"/>
          </a:xfrm>
          <a:prstGeom prst="round2Same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200" dirty="0">
                <a:solidFill>
                  <a:srgbClr val="FF0000"/>
                </a:solidFill>
                <a:latin typeface="Myriad Pro" panose="020B0503030403020204" pitchFamily="34" charset="0"/>
                <a:cs typeface="Arial" charset="0"/>
              </a:rPr>
              <a:t>Client</a:t>
            </a:r>
            <a:r>
              <a:rPr lang="en-GB" sz="1200" dirty="0">
                <a:latin typeface="Myriad Pro" panose="020B0503030403020204" pitchFamily="34" charset="0"/>
                <a:cs typeface="Arial" charset="0"/>
              </a:rPr>
              <a:t> Contribution</a:t>
            </a:r>
          </a:p>
        </p:txBody>
      </p:sp>
      <p:cxnSp>
        <p:nvCxnSpPr>
          <p:cNvPr id="59" name="Straight Connector 50">
            <a:extLst>
              <a:ext uri="{FF2B5EF4-FFF2-40B4-BE49-F238E27FC236}">
                <a16:creationId xmlns:a16="http://schemas.microsoft.com/office/drawing/2014/main" id="{5CADF084-10C8-4A22-BF71-17733748681D}"/>
              </a:ext>
            </a:extLst>
          </p:cNvPr>
          <p:cNvCxnSpPr>
            <a:stCxn id="65" idx="2"/>
            <a:endCxn id="64" idx="0"/>
          </p:cNvCxnSpPr>
          <p:nvPr/>
        </p:nvCxnSpPr>
        <p:spPr>
          <a:xfrm>
            <a:off x="6096195" y="2757527"/>
            <a:ext cx="0" cy="282976"/>
          </a:xfrm>
          <a:prstGeom prst="straightConnector1">
            <a:avLst/>
          </a:prstGeom>
          <a:noFill/>
          <a:ln w="9525" cap="sq" cmpd="sng" algn="ctr">
            <a:solidFill>
              <a:schemeClr val="tx2"/>
            </a:solidFill>
            <a:prstDash val="solid"/>
            <a:headEnd type="none" w="lg" len="med"/>
            <a:tailEnd type="none" w="lg" len="med"/>
          </a:ln>
          <a:effectLst/>
        </p:spPr>
      </p:cxnSp>
      <p:cxnSp>
        <p:nvCxnSpPr>
          <p:cNvPr id="60" name="Straight Connector 52">
            <a:extLst>
              <a:ext uri="{FF2B5EF4-FFF2-40B4-BE49-F238E27FC236}">
                <a16:creationId xmlns:a16="http://schemas.microsoft.com/office/drawing/2014/main" id="{05CA28FB-6EF9-4E79-9F45-1786B9BF98DD}"/>
              </a:ext>
            </a:extLst>
          </p:cNvPr>
          <p:cNvCxnSpPr>
            <a:stCxn id="71" idx="2"/>
            <a:endCxn id="70" idx="0"/>
          </p:cNvCxnSpPr>
          <p:nvPr/>
        </p:nvCxnSpPr>
        <p:spPr>
          <a:xfrm>
            <a:off x="9704432" y="3173459"/>
            <a:ext cx="0" cy="222042"/>
          </a:xfrm>
          <a:prstGeom prst="straightConnector1">
            <a:avLst/>
          </a:prstGeom>
          <a:noFill/>
          <a:ln w="9525" cap="sq" cmpd="sng" algn="ctr">
            <a:solidFill>
              <a:schemeClr val="tx2"/>
            </a:solidFill>
            <a:prstDash val="solid"/>
            <a:headEnd type="none" w="lg" len="med"/>
            <a:tailEnd type="none" w="lg" len="med"/>
          </a:ln>
          <a:effectLst/>
        </p:spPr>
      </p:cxnSp>
      <p:cxnSp>
        <p:nvCxnSpPr>
          <p:cNvPr id="61" name="Straight Connector 54">
            <a:extLst>
              <a:ext uri="{FF2B5EF4-FFF2-40B4-BE49-F238E27FC236}">
                <a16:creationId xmlns:a16="http://schemas.microsoft.com/office/drawing/2014/main" id="{37525D45-BBE1-4CD5-B0FB-BE9C84A723CF}"/>
              </a:ext>
            </a:extLst>
          </p:cNvPr>
          <p:cNvCxnSpPr>
            <a:stCxn id="68" idx="2"/>
            <a:endCxn id="67" idx="0"/>
          </p:cNvCxnSpPr>
          <p:nvPr/>
        </p:nvCxnSpPr>
        <p:spPr>
          <a:xfrm>
            <a:off x="7900313" y="2959554"/>
            <a:ext cx="0" cy="217562"/>
          </a:xfrm>
          <a:prstGeom prst="straightConnector1">
            <a:avLst/>
          </a:prstGeom>
          <a:noFill/>
          <a:ln w="9525" cap="sq" cmpd="sng" algn="ctr">
            <a:solidFill>
              <a:schemeClr val="tx2"/>
            </a:solidFill>
            <a:prstDash val="solid"/>
            <a:headEnd type="none" w="lg" len="med"/>
            <a:tailEnd type="none" w="lg" len="med"/>
          </a:ln>
          <a:effectLst/>
        </p:spPr>
      </p:cxnSp>
      <p:sp>
        <p:nvSpPr>
          <p:cNvPr id="62" name="Isosceles Triangle 61">
            <a:extLst>
              <a:ext uri="{FF2B5EF4-FFF2-40B4-BE49-F238E27FC236}">
                <a16:creationId xmlns:a16="http://schemas.microsoft.com/office/drawing/2014/main" id="{F63E41C4-52A2-4CCA-8A25-096559E105DA}"/>
              </a:ext>
            </a:extLst>
          </p:cNvPr>
          <p:cNvSpPr/>
          <p:nvPr/>
        </p:nvSpPr>
        <p:spPr>
          <a:xfrm>
            <a:off x="1305517" y="1665426"/>
            <a:ext cx="9176155" cy="392502"/>
          </a:xfrm>
          <a:prstGeom prst="triangle">
            <a:avLst>
              <a:gd name="adj" fmla="val 83645"/>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
        <p:nvSpPr>
          <p:cNvPr id="63" name="Pentagon 4">
            <a:extLst>
              <a:ext uri="{FF2B5EF4-FFF2-40B4-BE49-F238E27FC236}">
                <a16:creationId xmlns:a16="http://schemas.microsoft.com/office/drawing/2014/main" id="{12D5CC2F-C0C4-4375-B59B-54E7CB32D88B}"/>
              </a:ext>
            </a:extLst>
          </p:cNvPr>
          <p:cNvSpPr/>
          <p:nvPr/>
        </p:nvSpPr>
        <p:spPr>
          <a:xfrm>
            <a:off x="5318955" y="2238904"/>
            <a:ext cx="1554480" cy="518623"/>
          </a:xfrm>
          <a:prstGeom prst="homePlate">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Quarterly Review </a:t>
            </a:r>
          </a:p>
        </p:txBody>
      </p:sp>
      <p:sp>
        <p:nvSpPr>
          <p:cNvPr id="64" name="TextBox 63">
            <a:extLst>
              <a:ext uri="{FF2B5EF4-FFF2-40B4-BE49-F238E27FC236}">
                <a16:creationId xmlns:a16="http://schemas.microsoft.com/office/drawing/2014/main" id="{FE582CAB-0520-4867-A2E8-1236C1B8CDF7}"/>
              </a:ext>
            </a:extLst>
          </p:cNvPr>
          <p:cNvSpPr txBox="1"/>
          <p:nvPr/>
        </p:nvSpPr>
        <p:spPr>
          <a:xfrm>
            <a:off x="5318955" y="3040503"/>
            <a:ext cx="1554480" cy="949999"/>
          </a:xfrm>
          <a:prstGeom prst="roundRect">
            <a:avLst>
              <a:gd name="adj" fmla="val 2574"/>
            </a:avLst>
          </a:prstGeom>
          <a:solidFill>
            <a:srgbClr val="F9F9F9"/>
          </a:solidFill>
          <a:ln w="9525">
            <a:noFill/>
            <a:miter lim="800000"/>
            <a:headEnd/>
            <a:tailEnd/>
          </a:ln>
          <a:effectLst/>
        </p:spPr>
        <p:txBody>
          <a:bodyPr wrap="square" lIns="82296" tIns="46800" rIns="82296" bIns="46800">
            <a:spAutoFit/>
          </a:bodyPr>
          <a:lstStyle/>
          <a:p>
            <a:pPr marL="171450" lvl="2" indent="-171450">
              <a:spcBef>
                <a:spcPts val="100"/>
              </a:spcBef>
              <a:buFont typeface="+mj-lt"/>
              <a:buAutoNum type="arabicPeriod"/>
              <a:defRPr/>
            </a:pPr>
            <a:r>
              <a:rPr lang="en-US" sz="1100" b="0" dirty="0">
                <a:solidFill>
                  <a:schemeClr val="tx2">
                    <a:lumMod val="50000"/>
                  </a:schemeClr>
                </a:solidFill>
              </a:rPr>
              <a:t>Meeting Conducted to monitor and review the progress of the project</a:t>
            </a:r>
          </a:p>
        </p:txBody>
      </p:sp>
      <p:sp>
        <p:nvSpPr>
          <p:cNvPr id="65" name="Rectangle 64">
            <a:extLst>
              <a:ext uri="{FF2B5EF4-FFF2-40B4-BE49-F238E27FC236}">
                <a16:creationId xmlns:a16="http://schemas.microsoft.com/office/drawing/2014/main" id="{7FF26289-3CF2-485E-BAE0-1C24B3929FE2}"/>
              </a:ext>
            </a:extLst>
          </p:cNvPr>
          <p:cNvSpPr/>
          <p:nvPr/>
        </p:nvSpPr>
        <p:spPr>
          <a:xfrm>
            <a:off x="6050475" y="2654836"/>
            <a:ext cx="91440" cy="10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
        <p:nvSpPr>
          <p:cNvPr id="66" name="Chevron 5">
            <a:extLst>
              <a:ext uri="{FF2B5EF4-FFF2-40B4-BE49-F238E27FC236}">
                <a16:creationId xmlns:a16="http://schemas.microsoft.com/office/drawing/2014/main" id="{EFB77681-B623-4067-B974-04BAF7934AFC}"/>
              </a:ext>
            </a:extLst>
          </p:cNvPr>
          <p:cNvSpPr/>
          <p:nvPr/>
        </p:nvSpPr>
        <p:spPr>
          <a:xfrm>
            <a:off x="7123073" y="2440931"/>
            <a:ext cx="1554480" cy="518623"/>
          </a:xfrm>
          <a:prstGeom prst="chevron">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Ticket Reduction</a:t>
            </a:r>
          </a:p>
        </p:txBody>
      </p:sp>
      <p:sp>
        <p:nvSpPr>
          <p:cNvPr id="67" name="TextBox 66">
            <a:extLst>
              <a:ext uri="{FF2B5EF4-FFF2-40B4-BE49-F238E27FC236}">
                <a16:creationId xmlns:a16="http://schemas.microsoft.com/office/drawing/2014/main" id="{250DAF3A-9294-4A97-AEA6-BC43F5C8F576}"/>
              </a:ext>
            </a:extLst>
          </p:cNvPr>
          <p:cNvSpPr txBox="1"/>
          <p:nvPr/>
        </p:nvSpPr>
        <p:spPr>
          <a:xfrm>
            <a:off x="7123073" y="3177116"/>
            <a:ext cx="1554480" cy="2540019"/>
          </a:xfrm>
          <a:prstGeom prst="roundRect">
            <a:avLst>
              <a:gd name="adj" fmla="val 3799"/>
            </a:avLst>
          </a:prstGeom>
          <a:solidFill>
            <a:srgbClr val="F9F9F9"/>
          </a:solidFill>
          <a:ln w="9525">
            <a:noFill/>
            <a:miter lim="800000"/>
            <a:headEnd/>
            <a:tailEnd/>
          </a:ln>
          <a:effectLst/>
        </p:spPr>
        <p:txBody>
          <a:bodyPr wrap="square" lIns="82296" tIns="46800" rIns="82296" bIns="46800">
            <a:spAutoFit/>
          </a:bodyPr>
          <a:lstStyle/>
          <a:p>
            <a:pPr marL="228600" marR="0" lvl="2" indent="-22860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Start realizing benefits of teaming with Castaliaz Support team for Support</a:t>
            </a:r>
          </a:p>
          <a:p>
            <a:pPr marL="228600" marR="0" lvl="2" indent="-22860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Cost reduction through </a:t>
            </a:r>
          </a:p>
          <a:p>
            <a:pPr marL="392112" marR="0" lvl="3" indent="-22860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Better Support Process &amp; SLA Management</a:t>
            </a:r>
          </a:p>
          <a:p>
            <a:pPr marL="392112" marR="0" lvl="3" indent="-22860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Ticket Reductions</a:t>
            </a:r>
          </a:p>
          <a:p>
            <a:pPr marL="392112" marR="0" lvl="3" indent="-22860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Productivity Improvements</a:t>
            </a:r>
          </a:p>
        </p:txBody>
      </p:sp>
      <p:sp>
        <p:nvSpPr>
          <p:cNvPr id="68" name="Rectangle 67">
            <a:extLst>
              <a:ext uri="{FF2B5EF4-FFF2-40B4-BE49-F238E27FC236}">
                <a16:creationId xmlns:a16="http://schemas.microsoft.com/office/drawing/2014/main" id="{E0936E35-2EEA-4322-8536-D8EA05E418B7}"/>
              </a:ext>
            </a:extLst>
          </p:cNvPr>
          <p:cNvSpPr/>
          <p:nvPr/>
        </p:nvSpPr>
        <p:spPr>
          <a:xfrm>
            <a:off x="7854593" y="2856863"/>
            <a:ext cx="91440" cy="10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
        <p:nvSpPr>
          <p:cNvPr id="69" name="Chevron 6">
            <a:extLst>
              <a:ext uri="{FF2B5EF4-FFF2-40B4-BE49-F238E27FC236}">
                <a16:creationId xmlns:a16="http://schemas.microsoft.com/office/drawing/2014/main" id="{D372A82F-047A-4F4D-97D9-6A1A1A6E0BD8}"/>
              </a:ext>
            </a:extLst>
          </p:cNvPr>
          <p:cNvSpPr/>
          <p:nvPr/>
        </p:nvSpPr>
        <p:spPr>
          <a:xfrm>
            <a:off x="8927192" y="2654836"/>
            <a:ext cx="1554480" cy="518623"/>
          </a:xfrm>
          <a:prstGeom prst="chevron">
            <a:avLst/>
          </a:prstGeom>
          <a:solidFill>
            <a:srgbClr val="003366"/>
          </a:solidFill>
          <a:ln>
            <a:solidFill>
              <a:srgbClr val="0098C7"/>
            </a:solidFill>
          </a:ln>
        </p:spPr>
        <p:txBody>
          <a:bodyPr wrap="square" anchor="ctr"/>
          <a:lstStyle/>
          <a:p>
            <a:pPr algn="ctr" eaLnBrk="1" fontAlgn="auto" hangingPunct="1">
              <a:spcBef>
                <a:spcPts val="0"/>
              </a:spcBef>
              <a:spcAft>
                <a:spcPts val="0"/>
              </a:spcAft>
            </a:pPr>
            <a:r>
              <a:rPr lang="en-US" sz="1000" dirty="0">
                <a:solidFill>
                  <a:prstClr val="white"/>
                </a:solidFill>
                <a:latin typeface="Arial"/>
                <a:cs typeface="+mn-cs"/>
              </a:rPr>
              <a:t>Optimize Support</a:t>
            </a:r>
          </a:p>
        </p:txBody>
      </p:sp>
      <p:sp>
        <p:nvSpPr>
          <p:cNvPr id="70" name="TextBox 69">
            <a:extLst>
              <a:ext uri="{FF2B5EF4-FFF2-40B4-BE49-F238E27FC236}">
                <a16:creationId xmlns:a16="http://schemas.microsoft.com/office/drawing/2014/main" id="{44A69DAF-C782-49A8-AD76-AB641568FF36}"/>
              </a:ext>
            </a:extLst>
          </p:cNvPr>
          <p:cNvSpPr txBox="1"/>
          <p:nvPr/>
        </p:nvSpPr>
        <p:spPr>
          <a:xfrm>
            <a:off x="8927192" y="3395501"/>
            <a:ext cx="1554480" cy="1852337"/>
          </a:xfrm>
          <a:prstGeom prst="roundRect">
            <a:avLst>
              <a:gd name="adj" fmla="val 5866"/>
            </a:avLst>
          </a:prstGeom>
          <a:solidFill>
            <a:srgbClr val="F9F9F9"/>
          </a:solidFill>
          <a:ln w="9525">
            <a:noFill/>
            <a:miter lim="800000"/>
            <a:headEnd/>
            <a:tailEnd/>
          </a:ln>
          <a:effectLst/>
        </p:spPr>
        <p:txBody>
          <a:bodyPr wrap="square" lIns="82296" tIns="46800" rIns="82296" bIns="46800">
            <a:spAutoFit/>
          </a:bodyPr>
          <a:lstStyle/>
          <a:p>
            <a:pPr marL="171450" marR="0" lvl="2" indent="-17145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Castaliaz Support will continuously deliver value to identify through support process</a:t>
            </a:r>
          </a:p>
          <a:p>
            <a:pPr marL="171450" marR="0" lvl="2" indent="-171450" fontAlgn="auto">
              <a:lnSpc>
                <a:spcPct val="100000"/>
              </a:lnSpc>
              <a:spcBef>
                <a:spcPts val="100"/>
              </a:spcBef>
              <a:spcAft>
                <a:spcPts val="0"/>
              </a:spcAft>
              <a:buSzTx/>
              <a:buFont typeface="+mj-lt"/>
              <a:buAutoNum type="arabicPeriod"/>
              <a:tabLst/>
              <a:defRPr/>
            </a:pPr>
            <a:r>
              <a:rPr lang="en-US" sz="1100" b="0" dirty="0">
                <a:solidFill>
                  <a:schemeClr val="tx2">
                    <a:lumMod val="50000"/>
                  </a:schemeClr>
                </a:solidFill>
              </a:rPr>
              <a:t>Castaliaz will notify cost-reduction opportunity and reduction if any </a:t>
            </a:r>
          </a:p>
        </p:txBody>
      </p:sp>
      <p:sp>
        <p:nvSpPr>
          <p:cNvPr id="71" name="Rectangle 70">
            <a:extLst>
              <a:ext uri="{FF2B5EF4-FFF2-40B4-BE49-F238E27FC236}">
                <a16:creationId xmlns:a16="http://schemas.microsoft.com/office/drawing/2014/main" id="{488677D5-B408-4765-A2DA-F1982A9B7055}"/>
              </a:ext>
            </a:extLst>
          </p:cNvPr>
          <p:cNvSpPr/>
          <p:nvPr/>
        </p:nvSpPr>
        <p:spPr>
          <a:xfrm>
            <a:off x="9658712" y="3070768"/>
            <a:ext cx="91440" cy="10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50000"/>
                </a:schemeClr>
              </a:solidFill>
            </a:endParaRPr>
          </a:p>
        </p:txBody>
      </p:sp>
    </p:spTree>
    <p:extLst>
      <p:ext uri="{BB962C8B-B14F-4D97-AF65-F5344CB8AC3E}">
        <p14:creationId xmlns:p14="http://schemas.microsoft.com/office/powerpoint/2010/main" val="2222147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775989" y="3551956"/>
            <a:ext cx="6729413" cy="685800"/>
          </a:xfrm>
          <a:prstGeom prst="rect">
            <a:avLst/>
          </a:prstGeom>
          <a:solidFill>
            <a:srgbClr val="CACA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3555" name="Rectangle 10"/>
          <p:cNvSpPr>
            <a:spLocks noChangeArrowheads="1"/>
          </p:cNvSpPr>
          <p:nvPr/>
        </p:nvSpPr>
        <p:spPr bwMode="auto">
          <a:xfrm>
            <a:off x="479376" y="1091504"/>
            <a:ext cx="10029326" cy="5400329"/>
          </a:xfrm>
          <a:prstGeom prst="rect">
            <a:avLst/>
          </a:prstGeom>
          <a:gradFill flip="none" rotWithShape="1">
            <a:gsLst>
              <a:gs pos="0">
                <a:srgbClr val="003366">
                  <a:tint val="66000"/>
                  <a:satMod val="160000"/>
                </a:srgbClr>
              </a:gs>
              <a:gs pos="50000">
                <a:srgbClr val="003366">
                  <a:tint val="44500"/>
                  <a:satMod val="160000"/>
                </a:srgbClr>
              </a:gs>
              <a:gs pos="100000">
                <a:srgbClr val="003366">
                  <a:tint val="23500"/>
                  <a:satMod val="160000"/>
                </a:srgbClr>
              </a:gs>
            </a:gsLst>
            <a:path path="circle">
              <a:fillToRect r="100000" b="100000"/>
            </a:path>
            <a:tileRect l="-100000" t="-100000"/>
          </a:gradFill>
          <a:ln w="9525" algn="ctr">
            <a:solidFill>
              <a:schemeClr val="bg2"/>
            </a:solidFill>
            <a:prstDash val="sysDot"/>
            <a:round/>
            <a:headEnd/>
            <a:tailEnd/>
          </a:ln>
        </p:spPr>
        <p:txBody>
          <a:bodyPr lIns="90000" tIns="0" rIns="0" bIns="46800"/>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atin typeface="Myriad Pro" panose="020B0503030403020204" pitchFamily="34" charset="0"/>
            </a:endParaRPr>
          </a:p>
        </p:txBody>
      </p:sp>
      <p:sp>
        <p:nvSpPr>
          <p:cNvPr id="23556" name="AutoShape 11"/>
          <p:cNvSpPr>
            <a:spLocks noChangeArrowheads="1"/>
          </p:cNvSpPr>
          <p:nvPr/>
        </p:nvSpPr>
        <p:spPr bwMode="auto">
          <a:xfrm>
            <a:off x="944229" y="1313004"/>
            <a:ext cx="2217738" cy="614363"/>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SAP System Landscape Assessment &amp; Verification</a:t>
            </a:r>
          </a:p>
        </p:txBody>
      </p:sp>
      <p:sp>
        <p:nvSpPr>
          <p:cNvPr id="23557" name="AutoShape 12"/>
          <p:cNvSpPr>
            <a:spLocks noChangeArrowheads="1"/>
          </p:cNvSpPr>
          <p:nvPr/>
        </p:nvSpPr>
        <p:spPr bwMode="auto">
          <a:xfrm>
            <a:off x="944229" y="2075667"/>
            <a:ext cx="2217738" cy="614363"/>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Solution Proposal &amp;  Finalization</a:t>
            </a:r>
          </a:p>
        </p:txBody>
      </p:sp>
      <p:sp>
        <p:nvSpPr>
          <p:cNvPr id="23558" name="AutoShape 13"/>
          <p:cNvSpPr>
            <a:spLocks noChangeArrowheads="1"/>
          </p:cNvSpPr>
          <p:nvPr/>
        </p:nvSpPr>
        <p:spPr bwMode="auto">
          <a:xfrm>
            <a:off x="944229" y="2816479"/>
            <a:ext cx="2217738" cy="614362"/>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Knowledge Acquisition Planning &amp; Preparation</a:t>
            </a:r>
          </a:p>
        </p:txBody>
      </p:sp>
      <p:sp>
        <p:nvSpPr>
          <p:cNvPr id="23559" name="AutoShape 14"/>
          <p:cNvSpPr>
            <a:spLocks noChangeArrowheads="1"/>
          </p:cNvSpPr>
          <p:nvPr/>
        </p:nvSpPr>
        <p:spPr bwMode="auto">
          <a:xfrm>
            <a:off x="966578" y="3583706"/>
            <a:ext cx="2217738" cy="614362"/>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Knowledge Acquisition</a:t>
            </a:r>
          </a:p>
        </p:txBody>
      </p:sp>
      <p:sp>
        <p:nvSpPr>
          <p:cNvPr id="23560" name="AutoShape 15"/>
          <p:cNvSpPr>
            <a:spLocks noChangeArrowheads="1"/>
          </p:cNvSpPr>
          <p:nvPr/>
        </p:nvSpPr>
        <p:spPr bwMode="auto">
          <a:xfrm>
            <a:off x="944229" y="4331908"/>
            <a:ext cx="2217738" cy="614362"/>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Delivery Transition To Castaliaz</a:t>
            </a:r>
          </a:p>
        </p:txBody>
      </p:sp>
      <p:sp>
        <p:nvSpPr>
          <p:cNvPr id="23561" name="AutoShape 16"/>
          <p:cNvSpPr>
            <a:spLocks noChangeArrowheads="1"/>
          </p:cNvSpPr>
          <p:nvPr/>
        </p:nvSpPr>
        <p:spPr bwMode="auto">
          <a:xfrm>
            <a:off x="944229" y="5044206"/>
            <a:ext cx="2217738" cy="614363"/>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Service Level Monitoring </a:t>
            </a:r>
          </a:p>
        </p:txBody>
      </p:sp>
      <p:sp>
        <p:nvSpPr>
          <p:cNvPr id="23562" name="AutoShape 17"/>
          <p:cNvSpPr>
            <a:spLocks noChangeArrowheads="1"/>
          </p:cNvSpPr>
          <p:nvPr/>
        </p:nvSpPr>
        <p:spPr bwMode="auto">
          <a:xfrm>
            <a:off x="944229" y="5755777"/>
            <a:ext cx="2217738" cy="614363"/>
          </a:xfrm>
          <a:prstGeom prst="homePlate">
            <a:avLst>
              <a:gd name="adj" fmla="val 4266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0" bIns="46800"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10000"/>
              </a:spcBef>
              <a:spcAft>
                <a:spcPct val="10000"/>
              </a:spcAft>
            </a:pPr>
            <a:r>
              <a:rPr lang="en-US" sz="1200" dirty="0">
                <a:solidFill>
                  <a:schemeClr val="bg1"/>
                </a:solidFill>
                <a:latin typeface="Myriad Pro" panose="020B0503030403020204" pitchFamily="34" charset="0"/>
              </a:rPr>
              <a:t>Continuous Process Improvement</a:t>
            </a:r>
          </a:p>
        </p:txBody>
      </p:sp>
      <p:sp>
        <p:nvSpPr>
          <p:cNvPr id="23563" name="Rectangle 18"/>
          <p:cNvSpPr>
            <a:spLocks noChangeArrowheads="1"/>
          </p:cNvSpPr>
          <p:nvPr/>
        </p:nvSpPr>
        <p:spPr bwMode="auto">
          <a:xfrm rot="-5400000">
            <a:off x="-786487" y="3744044"/>
            <a:ext cx="525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sz="2000">
              <a:latin typeface="Calibri" panose="020F0502020204030204" pitchFamily="34" charset="0"/>
            </a:endParaRPr>
          </a:p>
        </p:txBody>
      </p:sp>
      <p:sp>
        <p:nvSpPr>
          <p:cNvPr id="23564" name="AutoShape 19"/>
          <p:cNvSpPr>
            <a:spLocks noChangeArrowheads="1"/>
          </p:cNvSpPr>
          <p:nvPr/>
        </p:nvSpPr>
        <p:spPr bwMode="auto">
          <a:xfrm>
            <a:off x="7466652" y="4529740"/>
            <a:ext cx="2159472" cy="1435217"/>
          </a:xfrm>
          <a:prstGeom prst="roundRect">
            <a:avLst>
              <a:gd name="adj" fmla="val 6546"/>
            </a:avLst>
          </a:prstGeom>
          <a:solidFill>
            <a:schemeClr val="bg1"/>
          </a:solidFill>
          <a:ln w="9525">
            <a:solidFill>
              <a:schemeClr val="tx1"/>
            </a:solidFill>
            <a:round/>
            <a:headEnd/>
            <a:tailEnd/>
          </a:ln>
        </p:spPr>
        <p:txBody>
          <a:bodyPr wrap="none" anchor="ctr"/>
          <a:lstStyle>
            <a:lvl1pPr>
              <a:tabLst>
                <a:tab pos="457200" algn="l"/>
                <a:tab pos="1085850" algn="l"/>
              </a:tabLst>
              <a:defRPr b="1">
                <a:solidFill>
                  <a:schemeClr val="tx1"/>
                </a:solidFill>
                <a:latin typeface="Arial" panose="020B0604020202020204" pitchFamily="34" charset="0"/>
                <a:cs typeface="Arial" panose="020B0604020202020204" pitchFamily="34" charset="0"/>
              </a:defRPr>
            </a:lvl1pPr>
            <a:lvl2pPr marL="742950" indent="-285750">
              <a:tabLst>
                <a:tab pos="457200" algn="l"/>
                <a:tab pos="1085850" algn="l"/>
              </a:tabLst>
              <a:defRPr b="1">
                <a:solidFill>
                  <a:schemeClr val="tx1"/>
                </a:solidFill>
                <a:latin typeface="Arial" panose="020B0604020202020204" pitchFamily="34" charset="0"/>
                <a:cs typeface="Arial" panose="020B0604020202020204" pitchFamily="34" charset="0"/>
              </a:defRPr>
            </a:lvl2pPr>
            <a:lvl3pPr marL="1143000" indent="-228600">
              <a:tabLst>
                <a:tab pos="457200" algn="l"/>
                <a:tab pos="1085850" algn="l"/>
              </a:tabLst>
              <a:defRPr b="1">
                <a:solidFill>
                  <a:schemeClr val="tx1"/>
                </a:solidFill>
                <a:latin typeface="Arial" panose="020B0604020202020204" pitchFamily="34" charset="0"/>
                <a:cs typeface="Arial" panose="020B0604020202020204" pitchFamily="34" charset="0"/>
              </a:defRPr>
            </a:lvl3pPr>
            <a:lvl4pPr marL="1600200" indent="-228600">
              <a:tabLst>
                <a:tab pos="457200" algn="l"/>
                <a:tab pos="1085850" algn="l"/>
              </a:tabLst>
              <a:defRPr b="1">
                <a:solidFill>
                  <a:schemeClr val="tx1"/>
                </a:solidFill>
                <a:latin typeface="Arial" panose="020B0604020202020204" pitchFamily="34" charset="0"/>
                <a:cs typeface="Arial" panose="020B0604020202020204" pitchFamily="34" charset="0"/>
              </a:defRPr>
            </a:lvl4pPr>
            <a:lvl5pPr marL="2057400" indent="-228600">
              <a:tabLst>
                <a:tab pos="457200" algn="l"/>
                <a:tab pos="108585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spcAft>
                <a:spcPct val="20000"/>
              </a:spcAft>
            </a:pPr>
            <a:r>
              <a:rPr lang="en-US" sz="1200" b="0" dirty="0">
                <a:latin typeface="Calibri" panose="020F0502020204030204" pitchFamily="34" charset="0"/>
              </a:rPr>
              <a:t>Onsite		:  </a:t>
            </a:r>
            <a:r>
              <a:rPr lang="en-US" b="0" dirty="0">
                <a:solidFill>
                  <a:srgbClr val="F6C700"/>
                </a:solidFill>
                <a:latin typeface="Wingdings 3" panose="05040102010807070707" pitchFamily="18" charset="2"/>
              </a:rPr>
              <a:t>}</a:t>
            </a:r>
          </a:p>
          <a:p>
            <a:pPr eaLnBrk="1" hangingPunct="1">
              <a:spcBef>
                <a:spcPct val="20000"/>
              </a:spcBef>
              <a:spcAft>
                <a:spcPct val="20000"/>
              </a:spcAft>
            </a:pPr>
            <a:r>
              <a:rPr lang="en-US" sz="1200" b="0" dirty="0">
                <a:latin typeface="Calibri" panose="020F0502020204030204" pitchFamily="34" charset="0"/>
              </a:rPr>
              <a:t>Offshore	:  </a:t>
            </a:r>
            <a:r>
              <a:rPr lang="en-US" b="0" dirty="0">
                <a:solidFill>
                  <a:srgbClr val="CC3300"/>
                </a:solidFill>
                <a:latin typeface="Wingdings 3" panose="05040102010807070707" pitchFamily="18" charset="2"/>
              </a:rPr>
              <a:t>}</a:t>
            </a:r>
            <a:endParaRPr lang="en-US" sz="1200" b="0" dirty="0">
              <a:solidFill>
                <a:srgbClr val="CC3300"/>
              </a:solidFill>
              <a:latin typeface="Wingdings 3" panose="05040102010807070707" pitchFamily="18" charset="2"/>
            </a:endParaRPr>
          </a:p>
          <a:p>
            <a:pPr eaLnBrk="1" hangingPunct="1">
              <a:spcBef>
                <a:spcPct val="20000"/>
              </a:spcBef>
              <a:spcAft>
                <a:spcPct val="20000"/>
              </a:spcAft>
            </a:pPr>
            <a:r>
              <a:rPr lang="en-US" sz="1200" b="0" dirty="0">
                <a:latin typeface="Calibri" panose="020F0502020204030204" pitchFamily="34" charset="0"/>
              </a:rPr>
              <a:t>Either or Both	:  </a:t>
            </a:r>
            <a:r>
              <a:rPr lang="en-US" b="0" dirty="0">
                <a:solidFill>
                  <a:srgbClr val="0033CC"/>
                </a:solidFill>
                <a:latin typeface="Wingdings 3" panose="05040102010807070707" pitchFamily="18" charset="2"/>
              </a:rPr>
              <a:t>}</a:t>
            </a:r>
          </a:p>
        </p:txBody>
      </p:sp>
      <p:sp>
        <p:nvSpPr>
          <p:cNvPr id="23565" name="Rectangle 21"/>
          <p:cNvSpPr>
            <a:spLocks noChangeArrowheads="1"/>
          </p:cNvSpPr>
          <p:nvPr/>
        </p:nvSpPr>
        <p:spPr bwMode="auto">
          <a:xfrm>
            <a:off x="3273632" y="2119020"/>
            <a:ext cx="1600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Finalize Resource &amp;  infrastructure requirements; Evaluate Engagement Models</a:t>
            </a:r>
          </a:p>
        </p:txBody>
      </p:sp>
      <p:sp>
        <p:nvSpPr>
          <p:cNvPr id="23566" name="Rectangle 22"/>
          <p:cNvSpPr>
            <a:spLocks noChangeArrowheads="1"/>
          </p:cNvSpPr>
          <p:nvPr/>
        </p:nvSpPr>
        <p:spPr bwMode="auto">
          <a:xfrm>
            <a:off x="4968254" y="2119019"/>
            <a:ext cx="3365518" cy="6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Propose Delivery models, Service level </a:t>
            </a:r>
            <a:r>
              <a:rPr lang="en-US" sz="1000" b="0" dirty="0" err="1">
                <a:latin typeface="Myriad Pro" panose="020B0503030403020204" pitchFamily="34" charset="0"/>
              </a:rPr>
              <a:t>Mgmt</a:t>
            </a:r>
            <a:r>
              <a:rPr lang="en-US" sz="1000" b="0" dirty="0">
                <a:latin typeface="Myriad Pro" panose="020B0503030403020204" pitchFamily="34" charset="0"/>
              </a:rPr>
              <a:t>, Risk mitigation plan, Project plan, Delivery Management Tools &amp; software, Transition Plan, Tech Recommendations, Project governance &amp; Processes</a:t>
            </a:r>
          </a:p>
        </p:txBody>
      </p:sp>
      <p:sp>
        <p:nvSpPr>
          <p:cNvPr id="23567" name="Rectangle 23"/>
          <p:cNvSpPr>
            <a:spLocks noChangeArrowheads="1"/>
          </p:cNvSpPr>
          <p:nvPr/>
        </p:nvSpPr>
        <p:spPr bwMode="auto">
          <a:xfrm>
            <a:off x="8404036" y="2149555"/>
            <a:ext cx="1598753" cy="587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Propose commercial structure, pricing, contract; negotiations and finalize contract</a:t>
            </a:r>
          </a:p>
        </p:txBody>
      </p:sp>
      <p:sp>
        <p:nvSpPr>
          <p:cNvPr id="23568" name="AutoShape 24"/>
          <p:cNvSpPr>
            <a:spLocks noChangeArrowheads="1"/>
          </p:cNvSpPr>
          <p:nvPr/>
        </p:nvSpPr>
        <p:spPr bwMode="auto">
          <a:xfrm>
            <a:off x="4632618" y="2254564"/>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CC3300"/>
                </a:solidFill>
                <a:latin typeface="Wingdings 3" panose="05040102010807070707" pitchFamily="18" charset="2"/>
              </a:rPr>
              <a:t>}</a:t>
            </a:r>
          </a:p>
        </p:txBody>
      </p:sp>
      <p:sp>
        <p:nvSpPr>
          <p:cNvPr id="23569" name="AutoShape 25"/>
          <p:cNvSpPr>
            <a:spLocks noChangeArrowheads="1"/>
          </p:cNvSpPr>
          <p:nvPr/>
        </p:nvSpPr>
        <p:spPr bwMode="auto">
          <a:xfrm>
            <a:off x="8105770" y="2258472"/>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CC3300"/>
                </a:solidFill>
                <a:latin typeface="Wingdings 3" panose="05040102010807070707" pitchFamily="18" charset="2"/>
              </a:rPr>
              <a:t>}</a:t>
            </a:r>
          </a:p>
        </p:txBody>
      </p:sp>
      <p:sp>
        <p:nvSpPr>
          <p:cNvPr id="23570" name="AutoShape 26"/>
          <p:cNvSpPr>
            <a:spLocks noChangeArrowheads="1"/>
          </p:cNvSpPr>
          <p:nvPr/>
        </p:nvSpPr>
        <p:spPr bwMode="auto">
          <a:xfrm>
            <a:off x="9687179" y="2297987"/>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71" name="Rectangle 28"/>
          <p:cNvSpPr>
            <a:spLocks noChangeArrowheads="1"/>
          </p:cNvSpPr>
          <p:nvPr/>
        </p:nvSpPr>
        <p:spPr bwMode="auto">
          <a:xfrm>
            <a:off x="3280886" y="2864917"/>
            <a:ext cx="1618095" cy="59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Identify Knowledge, Sources of Knowledge &amp; resources to transfer knowledge across TAB*</a:t>
            </a:r>
          </a:p>
        </p:txBody>
      </p:sp>
      <p:sp>
        <p:nvSpPr>
          <p:cNvPr id="23572" name="Rectangle 29"/>
          <p:cNvSpPr>
            <a:spLocks noChangeArrowheads="1"/>
          </p:cNvSpPr>
          <p:nvPr/>
        </p:nvSpPr>
        <p:spPr bwMode="auto">
          <a:xfrm>
            <a:off x="4974171" y="2866155"/>
            <a:ext cx="1665946"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Finalize KT Documents &amp; </a:t>
            </a:r>
            <a:r>
              <a:rPr lang="en-US" sz="1000" b="0" dirty="0" err="1">
                <a:latin typeface="Myriad Pro" panose="020B0503030403020204" pitchFamily="34" charset="0"/>
              </a:rPr>
              <a:t>Castaliáz</a:t>
            </a:r>
            <a:r>
              <a:rPr lang="en-US" sz="1000" b="0" dirty="0">
                <a:latin typeface="Myriad Pro" panose="020B0503030403020204" pitchFamily="34" charset="0"/>
              </a:rPr>
              <a:t> resources for knowledge acquisition</a:t>
            </a:r>
          </a:p>
        </p:txBody>
      </p:sp>
      <p:sp>
        <p:nvSpPr>
          <p:cNvPr id="23573" name="Rectangle 30"/>
          <p:cNvSpPr>
            <a:spLocks noChangeArrowheads="1"/>
          </p:cNvSpPr>
          <p:nvPr/>
        </p:nvSpPr>
        <p:spPr bwMode="auto">
          <a:xfrm>
            <a:off x="6716318" y="2866156"/>
            <a:ext cx="1604754" cy="6196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Finalize infrastructure, Prepare Knowledge, Transfer Plan, Customer Approval</a:t>
            </a:r>
          </a:p>
        </p:txBody>
      </p:sp>
      <p:sp>
        <p:nvSpPr>
          <p:cNvPr id="23574" name="Text Box 31"/>
          <p:cNvSpPr txBox="1">
            <a:spLocks noChangeArrowheads="1"/>
          </p:cNvSpPr>
          <p:nvPr/>
        </p:nvSpPr>
        <p:spPr bwMode="auto">
          <a:xfrm>
            <a:off x="8373586" y="3018556"/>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dirty="0">
                <a:solidFill>
                  <a:srgbClr val="FF9900"/>
                </a:solidFill>
                <a:latin typeface="Calibri" panose="020F0502020204030204" pitchFamily="34" charset="0"/>
              </a:rPr>
              <a:t>TAB* - Technology, Application &amp; Business</a:t>
            </a:r>
          </a:p>
        </p:txBody>
      </p:sp>
      <p:sp>
        <p:nvSpPr>
          <p:cNvPr id="23575" name="AutoShape 32"/>
          <p:cNvSpPr>
            <a:spLocks noChangeArrowheads="1"/>
          </p:cNvSpPr>
          <p:nvPr/>
        </p:nvSpPr>
        <p:spPr bwMode="auto">
          <a:xfrm>
            <a:off x="4631848" y="3041702"/>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76" name="AutoShape 33"/>
          <p:cNvSpPr>
            <a:spLocks noChangeArrowheads="1"/>
          </p:cNvSpPr>
          <p:nvPr/>
        </p:nvSpPr>
        <p:spPr bwMode="auto">
          <a:xfrm>
            <a:off x="6377578" y="3018556"/>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77" name="AutoShape 34"/>
          <p:cNvSpPr>
            <a:spLocks noChangeArrowheads="1"/>
          </p:cNvSpPr>
          <p:nvPr/>
        </p:nvSpPr>
        <p:spPr bwMode="auto">
          <a:xfrm>
            <a:off x="8031263" y="2991155"/>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78" name="Rectangle 36"/>
          <p:cNvSpPr>
            <a:spLocks noChangeArrowheads="1"/>
          </p:cNvSpPr>
          <p:nvPr/>
        </p:nvSpPr>
        <p:spPr bwMode="auto">
          <a:xfrm>
            <a:off x="3290844" y="3583706"/>
            <a:ext cx="1600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a:latin typeface="Myriad Pro" panose="020B0503030403020204" pitchFamily="34" charset="0"/>
              </a:rPr>
              <a:t>Castaliázteam understands Technology, Business &amp; Applications of Customer</a:t>
            </a:r>
          </a:p>
        </p:txBody>
      </p:sp>
      <p:sp>
        <p:nvSpPr>
          <p:cNvPr id="23579" name="Rectangle 37"/>
          <p:cNvSpPr>
            <a:spLocks noChangeArrowheads="1"/>
          </p:cNvSpPr>
          <p:nvPr/>
        </p:nvSpPr>
        <p:spPr bwMode="auto">
          <a:xfrm>
            <a:off x="4965491" y="3583706"/>
            <a:ext cx="1674625"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Simulate on-site / off-shore environment; Test Low priority &amp; less intensive apps</a:t>
            </a:r>
          </a:p>
        </p:txBody>
      </p:sp>
      <p:sp>
        <p:nvSpPr>
          <p:cNvPr id="23580" name="Rectangle 38"/>
          <p:cNvSpPr>
            <a:spLocks noChangeArrowheads="1"/>
          </p:cNvSpPr>
          <p:nvPr/>
        </p:nvSpPr>
        <p:spPr bwMode="auto">
          <a:xfrm>
            <a:off x="6716317" y="3574326"/>
            <a:ext cx="1604755" cy="6181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Analyze Service Level Metrics and Identify Improvement Areas</a:t>
            </a:r>
          </a:p>
        </p:txBody>
      </p:sp>
      <p:sp>
        <p:nvSpPr>
          <p:cNvPr id="23581" name="Rectangle 39"/>
          <p:cNvSpPr>
            <a:spLocks noChangeArrowheads="1"/>
          </p:cNvSpPr>
          <p:nvPr/>
        </p:nvSpPr>
        <p:spPr bwMode="auto">
          <a:xfrm>
            <a:off x="8404037" y="3574326"/>
            <a:ext cx="1595881"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Update Solution Manager</a:t>
            </a:r>
          </a:p>
        </p:txBody>
      </p:sp>
      <p:sp>
        <p:nvSpPr>
          <p:cNvPr id="23582" name="AutoShape 41"/>
          <p:cNvSpPr>
            <a:spLocks noChangeArrowheads="1"/>
          </p:cNvSpPr>
          <p:nvPr/>
        </p:nvSpPr>
        <p:spPr bwMode="auto">
          <a:xfrm>
            <a:off x="4649386" y="3735446"/>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F6C700"/>
                </a:solidFill>
                <a:latin typeface="Wingdings 3" panose="05040102010807070707" pitchFamily="18" charset="2"/>
              </a:rPr>
              <a:t>}</a:t>
            </a:r>
          </a:p>
        </p:txBody>
      </p:sp>
      <p:sp>
        <p:nvSpPr>
          <p:cNvPr id="23583" name="AutoShape 42"/>
          <p:cNvSpPr>
            <a:spLocks noChangeArrowheads="1"/>
          </p:cNvSpPr>
          <p:nvPr/>
        </p:nvSpPr>
        <p:spPr bwMode="auto">
          <a:xfrm>
            <a:off x="6377578" y="3726700"/>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F6C700"/>
                </a:solidFill>
                <a:latin typeface="Wingdings 3" panose="05040102010807070707" pitchFamily="18" charset="2"/>
              </a:rPr>
              <a:t>}</a:t>
            </a:r>
          </a:p>
        </p:txBody>
      </p:sp>
      <p:sp>
        <p:nvSpPr>
          <p:cNvPr id="23584" name="AutoShape 43"/>
          <p:cNvSpPr>
            <a:spLocks noChangeArrowheads="1"/>
          </p:cNvSpPr>
          <p:nvPr/>
        </p:nvSpPr>
        <p:spPr bwMode="auto">
          <a:xfrm>
            <a:off x="9715484" y="3728143"/>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CC3300"/>
                </a:solidFill>
                <a:latin typeface="Wingdings 3" panose="05040102010807070707" pitchFamily="18" charset="2"/>
              </a:rPr>
              <a:t>}</a:t>
            </a:r>
          </a:p>
        </p:txBody>
      </p:sp>
      <p:sp>
        <p:nvSpPr>
          <p:cNvPr id="23585" name="Rectangle 45"/>
          <p:cNvSpPr>
            <a:spLocks noChangeArrowheads="1"/>
          </p:cNvSpPr>
          <p:nvPr/>
        </p:nvSpPr>
        <p:spPr bwMode="auto">
          <a:xfrm>
            <a:off x="3280886" y="1342300"/>
            <a:ext cx="1592945" cy="659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Document Business Drivers &amp;Challenges, Broad-level Business Processes of customer</a:t>
            </a:r>
          </a:p>
        </p:txBody>
      </p:sp>
      <p:sp>
        <p:nvSpPr>
          <p:cNvPr id="23586" name="Rectangle 46"/>
          <p:cNvSpPr>
            <a:spLocks noChangeArrowheads="1"/>
          </p:cNvSpPr>
          <p:nvPr/>
        </p:nvSpPr>
        <p:spPr bwMode="auto">
          <a:xfrm>
            <a:off x="4968254" y="1359639"/>
            <a:ext cx="1696390" cy="67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Prepare SAP Landscape Document with interfaces to external system and infrastructure overview</a:t>
            </a:r>
          </a:p>
        </p:txBody>
      </p:sp>
      <p:sp>
        <p:nvSpPr>
          <p:cNvPr id="23587" name="Rectangle 47"/>
          <p:cNvSpPr>
            <a:spLocks noChangeArrowheads="1"/>
          </p:cNvSpPr>
          <p:nvPr/>
        </p:nvSpPr>
        <p:spPr bwMode="auto">
          <a:xfrm>
            <a:off x="6724173" y="1357475"/>
            <a:ext cx="1619759" cy="674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Prepare SOW, Deliverables, Resource requirements, Quality &amp;  Service Level requirements</a:t>
            </a:r>
          </a:p>
        </p:txBody>
      </p:sp>
      <p:sp>
        <p:nvSpPr>
          <p:cNvPr id="23588" name="Rectangle 48"/>
          <p:cNvSpPr>
            <a:spLocks noChangeArrowheads="1"/>
          </p:cNvSpPr>
          <p:nvPr/>
        </p:nvSpPr>
        <p:spPr bwMode="auto">
          <a:xfrm>
            <a:off x="8404038" y="1372171"/>
            <a:ext cx="1600200" cy="688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Off-shore Feasibility Analysis, Transition Complexity Analysis, Risk assessment</a:t>
            </a:r>
          </a:p>
        </p:txBody>
      </p:sp>
      <p:sp>
        <p:nvSpPr>
          <p:cNvPr id="23589" name="AutoShape 49"/>
          <p:cNvSpPr>
            <a:spLocks noChangeArrowheads="1"/>
          </p:cNvSpPr>
          <p:nvPr/>
        </p:nvSpPr>
        <p:spPr bwMode="auto">
          <a:xfrm>
            <a:off x="4586244" y="1549233"/>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90" name="AutoShape 50"/>
          <p:cNvSpPr>
            <a:spLocks noChangeArrowheads="1"/>
          </p:cNvSpPr>
          <p:nvPr/>
        </p:nvSpPr>
        <p:spPr bwMode="auto">
          <a:xfrm>
            <a:off x="6432818" y="1546173"/>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91" name="AutoShape 51"/>
          <p:cNvSpPr>
            <a:spLocks noChangeArrowheads="1"/>
          </p:cNvSpPr>
          <p:nvPr/>
        </p:nvSpPr>
        <p:spPr bwMode="auto">
          <a:xfrm>
            <a:off x="8076058" y="1546173"/>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92" name="AutoShape 52"/>
          <p:cNvSpPr>
            <a:spLocks noChangeArrowheads="1"/>
          </p:cNvSpPr>
          <p:nvPr/>
        </p:nvSpPr>
        <p:spPr bwMode="auto">
          <a:xfrm>
            <a:off x="9731980" y="1546173"/>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93" name="Rectangle 54"/>
          <p:cNvSpPr>
            <a:spLocks noChangeArrowheads="1"/>
          </p:cNvSpPr>
          <p:nvPr/>
        </p:nvSpPr>
        <p:spPr bwMode="auto">
          <a:xfrm>
            <a:off x="3273632" y="4290419"/>
            <a:ext cx="3805544" cy="653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Customize Quality Management System; Training &amp; Knowledge Transfer to Off-shore / other teams; ODC setup and initiate operations, Pilot Project Execution</a:t>
            </a:r>
          </a:p>
        </p:txBody>
      </p:sp>
      <p:sp>
        <p:nvSpPr>
          <p:cNvPr id="23594" name="AutoShape 55"/>
          <p:cNvSpPr>
            <a:spLocks noChangeArrowheads="1"/>
          </p:cNvSpPr>
          <p:nvPr/>
        </p:nvSpPr>
        <p:spPr bwMode="auto">
          <a:xfrm>
            <a:off x="6755265" y="4516319"/>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0033CC"/>
                </a:solidFill>
                <a:latin typeface="Wingdings 3" panose="05040102010807070707" pitchFamily="18" charset="2"/>
              </a:rPr>
              <a:t>}</a:t>
            </a:r>
          </a:p>
        </p:txBody>
      </p:sp>
      <p:sp>
        <p:nvSpPr>
          <p:cNvPr id="23595" name="Rectangle 57"/>
          <p:cNvSpPr>
            <a:spLocks noChangeArrowheads="1"/>
          </p:cNvSpPr>
          <p:nvPr/>
        </p:nvSpPr>
        <p:spPr bwMode="auto">
          <a:xfrm>
            <a:off x="3273632" y="5041548"/>
            <a:ext cx="3788332" cy="6608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Metrics SLA based delivery; Testing Applications; Continuous Improvement through Analysis, Optimization &amp; Automation</a:t>
            </a:r>
          </a:p>
        </p:txBody>
      </p:sp>
      <p:sp>
        <p:nvSpPr>
          <p:cNvPr id="23596" name="AutoShape 58"/>
          <p:cNvSpPr>
            <a:spLocks noChangeArrowheads="1"/>
          </p:cNvSpPr>
          <p:nvPr/>
        </p:nvSpPr>
        <p:spPr bwMode="auto">
          <a:xfrm>
            <a:off x="6737618" y="5224049"/>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CC3300"/>
                </a:solidFill>
                <a:latin typeface="Wingdings 3" panose="05040102010807070707" pitchFamily="18" charset="2"/>
              </a:rPr>
              <a:t>}</a:t>
            </a:r>
          </a:p>
        </p:txBody>
      </p:sp>
      <p:sp>
        <p:nvSpPr>
          <p:cNvPr id="23597" name="Rectangle 60"/>
          <p:cNvSpPr>
            <a:spLocks noChangeArrowheads="1"/>
          </p:cNvSpPr>
          <p:nvPr/>
        </p:nvSpPr>
        <p:spPr bwMode="auto">
          <a:xfrm>
            <a:off x="3280886" y="5747408"/>
            <a:ext cx="1663699" cy="6227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000" b="0" dirty="0">
                <a:latin typeface="Myriad Pro" panose="020B0503030403020204" pitchFamily="34" charset="0"/>
              </a:rPr>
              <a:t>Preventive Maintenance, Root Cause Analysis, Team rationalization, Service Level Reporting</a:t>
            </a:r>
          </a:p>
        </p:txBody>
      </p:sp>
      <p:sp>
        <p:nvSpPr>
          <p:cNvPr id="23598" name="AutoShape 61"/>
          <p:cNvSpPr>
            <a:spLocks noChangeArrowheads="1"/>
          </p:cNvSpPr>
          <p:nvPr/>
        </p:nvSpPr>
        <p:spPr bwMode="auto">
          <a:xfrm>
            <a:off x="4704626" y="5948659"/>
            <a:ext cx="304800" cy="228600"/>
          </a:xfrm>
          <a:prstGeom prst="roundRect">
            <a:avLst>
              <a:gd name="adj" fmla="val 6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b="0" dirty="0">
                <a:solidFill>
                  <a:srgbClr val="CC3300"/>
                </a:solidFill>
                <a:latin typeface="Wingdings 3" panose="05040102010807070707" pitchFamily="18" charset="2"/>
              </a:rPr>
              <a:t>}</a:t>
            </a:r>
          </a:p>
        </p:txBody>
      </p:sp>
      <p:sp>
        <p:nvSpPr>
          <p:cNvPr id="23599" name="Rectangle 6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p>
            <a:pPr eaLnBrk="1" hangingPunct="1"/>
            <a:br>
              <a:rPr lang="en-US" dirty="0"/>
            </a:br>
            <a:r>
              <a:rPr lang="en-US" sz="3100" b="0" dirty="0">
                <a:latin typeface="Myriad Pro" panose="020B0503030403020204"/>
              </a:rPr>
              <a:t>Delivery Transition to Castaliaz</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a:off x="8382000" y="2349501"/>
            <a:ext cx="0" cy="22336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rnd">
                <a:solidFill>
                  <a:srgbClr val="000000"/>
                </a:solidFill>
                <a:prstDash val="sysDot"/>
                <a:round/>
                <a:headEnd/>
                <a:tailEnd/>
              </a14:hiddenLine>
            </a:ext>
          </a:extLst>
        </p:spPr>
        <p:txBody>
          <a:bodyPr/>
          <a:lstStyle/>
          <a:p>
            <a:endParaRPr lang="en-IN"/>
          </a:p>
        </p:txBody>
      </p:sp>
      <p:sp>
        <p:nvSpPr>
          <p:cNvPr id="17411" name="Line 6"/>
          <p:cNvSpPr>
            <a:spLocks noChangeShapeType="1"/>
          </p:cNvSpPr>
          <p:nvPr/>
        </p:nvSpPr>
        <p:spPr bwMode="auto">
          <a:xfrm>
            <a:off x="2495550" y="2349501"/>
            <a:ext cx="0" cy="22336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prstDash val="sysDot"/>
                <a:round/>
                <a:headEnd/>
                <a:tailEnd/>
              </a14:hiddenLine>
            </a:ext>
          </a:extLst>
        </p:spPr>
        <p:txBody>
          <a:bodyPr/>
          <a:lstStyle/>
          <a:p>
            <a:endParaRPr lang="en-IN"/>
          </a:p>
        </p:txBody>
      </p:sp>
      <p:sp>
        <p:nvSpPr>
          <p:cNvPr id="17412" name="Line 7"/>
          <p:cNvSpPr>
            <a:spLocks noChangeShapeType="1"/>
          </p:cNvSpPr>
          <p:nvPr/>
        </p:nvSpPr>
        <p:spPr bwMode="auto">
          <a:xfrm>
            <a:off x="3863975" y="2276476"/>
            <a:ext cx="0" cy="2378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rnd">
                <a:solidFill>
                  <a:srgbClr val="000000"/>
                </a:solidFill>
                <a:prstDash val="sysDot"/>
                <a:round/>
                <a:headEnd/>
                <a:tailEnd/>
              </a14:hiddenLine>
            </a:ext>
          </a:extLst>
        </p:spPr>
        <p:txBody>
          <a:bodyPr/>
          <a:lstStyle/>
          <a:p>
            <a:endParaRPr lang="en-IN"/>
          </a:p>
        </p:txBody>
      </p:sp>
      <p:sp>
        <p:nvSpPr>
          <p:cNvPr id="17413" name="Line 35"/>
          <p:cNvSpPr>
            <a:spLocks noChangeShapeType="1"/>
          </p:cNvSpPr>
          <p:nvPr/>
        </p:nvSpPr>
        <p:spPr bwMode="auto">
          <a:xfrm>
            <a:off x="9721850" y="2349501"/>
            <a:ext cx="0" cy="1922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rnd">
                <a:solidFill>
                  <a:srgbClr val="000000"/>
                </a:solidFill>
                <a:prstDash val="sysDot"/>
                <a:round/>
                <a:headEnd/>
                <a:tailEnd/>
              </a14:hiddenLine>
            </a:ext>
          </a:extLst>
        </p:spPr>
        <p:txBody>
          <a:bodyPr/>
          <a:lstStyle/>
          <a:p>
            <a:endParaRPr lang="en-IN"/>
          </a:p>
        </p:txBody>
      </p:sp>
      <p:sp>
        <p:nvSpPr>
          <p:cNvPr id="17414" name="AutoShape 28"/>
          <p:cNvSpPr>
            <a:spLocks noChangeArrowheads="1"/>
          </p:cNvSpPr>
          <p:nvPr/>
        </p:nvSpPr>
        <p:spPr bwMode="auto">
          <a:xfrm>
            <a:off x="992487" y="1348508"/>
            <a:ext cx="8964613" cy="920750"/>
          </a:xfrm>
          <a:prstGeom prst="chevron">
            <a:avLst>
              <a:gd name="adj" fmla="val 85192"/>
            </a:avLst>
          </a:prstGeom>
          <a:gradFill flip="none" rotWithShape="1">
            <a:gsLst>
              <a:gs pos="0">
                <a:srgbClr val="003366"/>
              </a:gs>
              <a:gs pos="100000">
                <a:srgbClr val="0098C7">
                  <a:shade val="67500"/>
                  <a:satMod val="115000"/>
                </a:srgbClr>
              </a:gs>
              <a:gs pos="100000">
                <a:srgbClr val="0098C7">
                  <a:shade val="100000"/>
                  <a:satMod val="115000"/>
                </a:srgbClr>
              </a:gs>
            </a:gsLst>
            <a:path path="circle">
              <a:fillToRect l="100000" t="100000"/>
            </a:path>
            <a:tileRect r="-100000" b="-100000"/>
          </a:gradFill>
          <a:ln>
            <a:noFill/>
          </a:ln>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de-DE" altLang="en-US" sz="2000" dirty="0">
                <a:solidFill>
                  <a:srgbClr val="FF9900"/>
                </a:solidFill>
                <a:latin typeface="Myriad Pro" panose="020B0503030403020204" pitchFamily="34" charset="0"/>
              </a:rPr>
              <a:t>Castaliáz Program Management Office </a:t>
            </a:r>
          </a:p>
        </p:txBody>
      </p:sp>
      <p:sp>
        <p:nvSpPr>
          <p:cNvPr id="17415" name="Line 52"/>
          <p:cNvSpPr>
            <a:spLocks noChangeShapeType="1"/>
          </p:cNvSpPr>
          <p:nvPr/>
        </p:nvSpPr>
        <p:spPr bwMode="auto">
          <a:xfrm>
            <a:off x="4079776" y="4982803"/>
            <a:ext cx="2808288" cy="0"/>
          </a:xfrm>
          <a:prstGeom prst="line">
            <a:avLst/>
          </a:prstGeom>
          <a:noFill/>
          <a:ln w="38100">
            <a:solidFill>
              <a:srgbClr val="0033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16" name="Line 53"/>
          <p:cNvSpPr>
            <a:spLocks noChangeShapeType="1"/>
          </p:cNvSpPr>
          <p:nvPr/>
        </p:nvSpPr>
        <p:spPr bwMode="auto">
          <a:xfrm>
            <a:off x="4079776" y="6200416"/>
            <a:ext cx="2808288" cy="0"/>
          </a:xfrm>
          <a:prstGeom prst="line">
            <a:avLst/>
          </a:prstGeom>
          <a:noFill/>
          <a:ln w="38100">
            <a:solidFill>
              <a:srgbClr val="0033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17" name="Line 51"/>
          <p:cNvSpPr>
            <a:spLocks noChangeShapeType="1"/>
          </p:cNvSpPr>
          <p:nvPr/>
        </p:nvSpPr>
        <p:spPr bwMode="auto">
          <a:xfrm>
            <a:off x="4079776" y="3687403"/>
            <a:ext cx="2808288" cy="0"/>
          </a:xfrm>
          <a:prstGeom prst="line">
            <a:avLst/>
          </a:prstGeom>
          <a:noFill/>
          <a:ln w="38100">
            <a:solidFill>
              <a:srgbClr val="0033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18" name="Rectangle 3"/>
          <p:cNvSpPr>
            <a:spLocks noChangeArrowheads="1"/>
          </p:cNvSpPr>
          <p:nvPr/>
        </p:nvSpPr>
        <p:spPr bwMode="auto">
          <a:xfrm>
            <a:off x="7034506" y="2749530"/>
            <a:ext cx="3114000" cy="3960000"/>
          </a:xfrm>
          <a:prstGeom prst="rect">
            <a:avLst/>
          </a:prstGeom>
          <a:solidFill>
            <a:schemeClr val="bg1">
              <a:lumMod val="75000"/>
            </a:schemeClr>
          </a:solidFill>
          <a:ln w="9525">
            <a:solidFill>
              <a:schemeClr val="tx1"/>
            </a:solidFill>
            <a:prstDash val="sysDot"/>
            <a:round/>
            <a:headEnd/>
            <a:tailEnd/>
          </a:ln>
        </p:spPr>
        <p:txBody>
          <a:bodyPr anchor="ctr"/>
          <a:lstStyle>
            <a:lvl1pPr marL="450850" indent="-45085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buSzPct val="150000"/>
            </a:pPr>
            <a:endParaRPr lang="en-US" altLang="en-US" sz="1300">
              <a:solidFill>
                <a:schemeClr val="bg1"/>
              </a:solidFill>
              <a:latin typeface="Myriad Pro" panose="020B0503030403020204" pitchFamily="34" charset="0"/>
            </a:endParaRPr>
          </a:p>
        </p:txBody>
      </p:sp>
      <p:sp>
        <p:nvSpPr>
          <p:cNvPr id="17419" name="Rectangle 5"/>
          <p:cNvSpPr>
            <a:spLocks noChangeArrowheads="1"/>
          </p:cNvSpPr>
          <p:nvPr/>
        </p:nvSpPr>
        <p:spPr bwMode="auto">
          <a:xfrm>
            <a:off x="839415" y="2748723"/>
            <a:ext cx="3115049" cy="3959695"/>
          </a:xfrm>
          <a:prstGeom prst="rect">
            <a:avLst/>
          </a:prstGeom>
          <a:solidFill>
            <a:schemeClr val="bg1">
              <a:lumMod val="75000"/>
            </a:schemeClr>
          </a:solidFill>
          <a:ln w="9525">
            <a:solidFill>
              <a:schemeClr val="tx1"/>
            </a:solidFill>
            <a:prstDash val="sysDot"/>
            <a:round/>
            <a:headEnd/>
            <a:tailEnd/>
          </a:ln>
        </p:spPr>
        <p:txBody>
          <a:bodyPr anchor="ctr"/>
          <a:lstStyle>
            <a:lvl1pPr marL="450850" indent="-45085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buSzPct val="150000"/>
            </a:pPr>
            <a:endParaRPr lang="en-US" altLang="en-US" sz="1300">
              <a:solidFill>
                <a:schemeClr val="bg1"/>
              </a:solidFill>
              <a:latin typeface="Myriad Pro" panose="020B0503030403020204" pitchFamily="34" charset="0"/>
            </a:endParaRPr>
          </a:p>
        </p:txBody>
      </p:sp>
      <p:sp>
        <p:nvSpPr>
          <p:cNvPr id="17421" name="Rectangle 10"/>
          <p:cNvSpPr>
            <a:spLocks noChangeArrowheads="1"/>
          </p:cNvSpPr>
          <p:nvPr/>
        </p:nvSpPr>
        <p:spPr bwMode="gray">
          <a:xfrm>
            <a:off x="1094770" y="2892662"/>
            <a:ext cx="1016234"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dirty="0">
                <a:solidFill>
                  <a:srgbClr val="002060"/>
                </a:solidFill>
                <a:latin typeface="Myriad Pro" panose="020B0503030403020204" pitchFamily="34" charset="0"/>
              </a:rPr>
              <a:t>Customer</a:t>
            </a:r>
          </a:p>
        </p:txBody>
      </p:sp>
      <p:sp>
        <p:nvSpPr>
          <p:cNvPr id="17422" name="Text Box 11"/>
          <p:cNvSpPr txBox="1">
            <a:spLocks noChangeArrowheads="1"/>
          </p:cNvSpPr>
          <p:nvPr/>
        </p:nvSpPr>
        <p:spPr bwMode="gray">
          <a:xfrm>
            <a:off x="2499941" y="3973749"/>
            <a:ext cx="971550" cy="3603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Delivery Manager</a:t>
            </a:r>
          </a:p>
        </p:txBody>
      </p:sp>
      <p:sp>
        <p:nvSpPr>
          <p:cNvPr id="17423" name="Text Box 14"/>
          <p:cNvSpPr txBox="1">
            <a:spLocks noChangeArrowheads="1"/>
          </p:cNvSpPr>
          <p:nvPr/>
        </p:nvSpPr>
        <p:spPr bwMode="gray">
          <a:xfrm>
            <a:off x="1012455" y="3975336"/>
            <a:ext cx="1150937" cy="360362"/>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050" b="0" dirty="0">
                <a:solidFill>
                  <a:srgbClr val="002060"/>
                </a:solidFill>
                <a:latin typeface="Myriad Pro" panose="020B0503030403020204" pitchFamily="34" charset="0"/>
              </a:rPr>
              <a:t>Customer </a:t>
            </a:r>
          </a:p>
          <a:p>
            <a:pPr algn="ctr"/>
            <a:r>
              <a:rPr lang="en-US" sz="1050" b="0" dirty="0">
                <a:solidFill>
                  <a:srgbClr val="002060"/>
                </a:solidFill>
                <a:latin typeface="Myriad Pro" panose="020B0503030403020204" pitchFamily="34" charset="0"/>
              </a:rPr>
              <a:t>Process Owners</a:t>
            </a:r>
          </a:p>
        </p:txBody>
      </p:sp>
      <p:sp>
        <p:nvSpPr>
          <p:cNvPr id="17424" name="Text Box 15"/>
          <p:cNvSpPr txBox="1">
            <a:spLocks noChangeArrowheads="1"/>
          </p:cNvSpPr>
          <p:nvPr/>
        </p:nvSpPr>
        <p:spPr bwMode="gray">
          <a:xfrm>
            <a:off x="1012455" y="3273662"/>
            <a:ext cx="1150937" cy="485775"/>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Customer Engagement</a:t>
            </a:r>
            <a:br>
              <a:rPr lang="en-US" sz="1100" b="0" dirty="0">
                <a:solidFill>
                  <a:srgbClr val="002060"/>
                </a:solidFill>
                <a:latin typeface="Myriad Pro" panose="020B0503030403020204" pitchFamily="34" charset="0"/>
              </a:rPr>
            </a:br>
            <a:r>
              <a:rPr lang="en-US" sz="1100" b="0" dirty="0">
                <a:solidFill>
                  <a:srgbClr val="002060"/>
                </a:solidFill>
                <a:latin typeface="Myriad Pro" panose="020B0503030403020204" pitchFamily="34" charset="0"/>
              </a:rPr>
              <a:t>Manager</a:t>
            </a:r>
          </a:p>
        </p:txBody>
      </p:sp>
      <p:sp>
        <p:nvSpPr>
          <p:cNvPr id="17427" name="Rectangle 18"/>
          <p:cNvSpPr>
            <a:spLocks noChangeArrowheads="1"/>
          </p:cNvSpPr>
          <p:nvPr/>
        </p:nvSpPr>
        <p:spPr bwMode="gray">
          <a:xfrm>
            <a:off x="4449665" y="5936891"/>
            <a:ext cx="2090737" cy="577850"/>
          </a:xfrm>
          <a:prstGeom prst="rect">
            <a:avLst/>
          </a:prstGeom>
          <a:solidFill>
            <a:srgbClr val="FF9900"/>
          </a:solidFill>
          <a:ln w="3175" algn="ctr">
            <a:noFill/>
            <a:miter lim="800000"/>
            <a:headEnd/>
            <a:tailEnd/>
          </a:ln>
        </p:spPr>
        <p:txBody>
          <a:bodyPr>
            <a:spAutoFit/>
          </a:bodyPr>
          <a:lstStyle/>
          <a:p>
            <a:pPr algn="ctr">
              <a:defRPr/>
            </a:pPr>
            <a:r>
              <a:rPr lang="en-US" sz="1050" dirty="0">
                <a:latin typeface="Myriad Pro" pitchFamily="34" charset="0"/>
                <a:cs typeface="Arial" charset="0"/>
              </a:rPr>
              <a:t>SKYPE Audio Conferencing &amp; Video Calls, Periodic Visits</a:t>
            </a:r>
          </a:p>
          <a:p>
            <a:pPr algn="ctr">
              <a:defRPr/>
            </a:pPr>
            <a:r>
              <a:rPr lang="en-US" sz="1050" dirty="0">
                <a:latin typeface="Myriad Pro" pitchFamily="34" charset="0"/>
                <a:cs typeface="Arial" charset="0"/>
              </a:rPr>
              <a:t>E-Mail</a:t>
            </a:r>
          </a:p>
        </p:txBody>
      </p:sp>
      <p:sp>
        <p:nvSpPr>
          <p:cNvPr id="17428" name="Rectangle 19"/>
          <p:cNvSpPr>
            <a:spLocks noChangeArrowheads="1"/>
          </p:cNvSpPr>
          <p:nvPr/>
        </p:nvSpPr>
        <p:spPr bwMode="gray">
          <a:xfrm>
            <a:off x="4451251" y="3471503"/>
            <a:ext cx="2091600" cy="577850"/>
          </a:xfrm>
          <a:prstGeom prst="rect">
            <a:avLst/>
          </a:prstGeom>
          <a:solidFill>
            <a:srgbClr val="FF9900"/>
          </a:solidFill>
          <a:ln w="3175">
            <a:noFill/>
            <a:miter lim="800000"/>
            <a:headEnd/>
            <a:tailEnd/>
          </a:ln>
        </p:spPr>
        <p:txBody>
          <a:bodyPr>
            <a:spAutoFit/>
          </a:bodyPr>
          <a:lstStyle/>
          <a:p>
            <a:pPr algn="ctr">
              <a:defRPr/>
            </a:pPr>
            <a:r>
              <a:rPr lang="en-US" sz="1050" dirty="0">
                <a:latin typeface="Myriad Pro" pitchFamily="34" charset="0"/>
                <a:cs typeface="Arial" charset="0"/>
              </a:rPr>
              <a:t>SAP Solution Manager, Proprietary Issue Tracking &amp; Billing System </a:t>
            </a:r>
          </a:p>
        </p:txBody>
      </p:sp>
      <p:sp>
        <p:nvSpPr>
          <p:cNvPr id="2" name="Rectangle 21"/>
          <p:cNvSpPr>
            <a:spLocks noChangeArrowheads="1"/>
          </p:cNvSpPr>
          <p:nvPr/>
        </p:nvSpPr>
        <p:spPr bwMode="gray">
          <a:xfrm>
            <a:off x="4692233" y="5700353"/>
            <a:ext cx="16024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1400" dirty="0">
                <a:solidFill>
                  <a:srgbClr val="002060"/>
                </a:solidFill>
                <a:latin typeface="Calibri" panose="020F0502020204030204" pitchFamily="34" charset="0"/>
              </a:rPr>
              <a:t>Communication Tools</a:t>
            </a:r>
          </a:p>
        </p:txBody>
      </p:sp>
      <p:sp>
        <p:nvSpPr>
          <p:cNvPr id="17429" name="Rectangle 22"/>
          <p:cNvSpPr>
            <a:spLocks noChangeArrowheads="1"/>
          </p:cNvSpPr>
          <p:nvPr/>
        </p:nvSpPr>
        <p:spPr bwMode="gray">
          <a:xfrm>
            <a:off x="4135340" y="3211153"/>
            <a:ext cx="2752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1400" dirty="0">
                <a:solidFill>
                  <a:srgbClr val="002060"/>
                </a:solidFill>
                <a:latin typeface="Myriad Pro" panose="020B0503030403020204" pitchFamily="34" charset="0"/>
              </a:rPr>
              <a:t>Delivery Management Tools</a:t>
            </a:r>
          </a:p>
        </p:txBody>
      </p:sp>
      <p:sp>
        <p:nvSpPr>
          <p:cNvPr id="17431" name="Rectangle 29"/>
          <p:cNvSpPr>
            <a:spLocks noChangeArrowheads="1"/>
          </p:cNvSpPr>
          <p:nvPr/>
        </p:nvSpPr>
        <p:spPr bwMode="gray">
          <a:xfrm>
            <a:off x="2518992" y="3611798"/>
            <a:ext cx="98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dirty="0">
                <a:solidFill>
                  <a:srgbClr val="002060"/>
                </a:solidFill>
                <a:latin typeface="Myriad Pro" panose="020B0503030403020204" pitchFamily="34" charset="0"/>
              </a:rPr>
              <a:t>Castaliaz</a:t>
            </a:r>
          </a:p>
        </p:txBody>
      </p:sp>
      <p:sp>
        <p:nvSpPr>
          <p:cNvPr id="17433" name="Text Box 31"/>
          <p:cNvSpPr txBox="1">
            <a:spLocks noChangeArrowheads="1"/>
          </p:cNvSpPr>
          <p:nvPr/>
        </p:nvSpPr>
        <p:spPr bwMode="gray">
          <a:xfrm>
            <a:off x="2499941" y="4478574"/>
            <a:ext cx="971550" cy="3603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Delivery Team</a:t>
            </a:r>
          </a:p>
        </p:txBody>
      </p:sp>
      <p:sp>
        <p:nvSpPr>
          <p:cNvPr id="17434" name="Rectangle 32"/>
          <p:cNvSpPr>
            <a:spLocks noChangeArrowheads="1"/>
          </p:cNvSpPr>
          <p:nvPr/>
        </p:nvSpPr>
        <p:spPr bwMode="auto">
          <a:xfrm>
            <a:off x="861641" y="4980223"/>
            <a:ext cx="2808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spcAft>
                <a:spcPct val="10000"/>
              </a:spcAft>
            </a:pPr>
            <a:r>
              <a:rPr lang="en-US" sz="1100" dirty="0">
                <a:solidFill>
                  <a:srgbClr val="002060"/>
                </a:solidFill>
                <a:latin typeface="Myriad Pro" panose="020B0503030403020204" pitchFamily="34" charset="0"/>
              </a:rPr>
              <a:t>Activities</a:t>
            </a:r>
          </a:p>
        </p:txBody>
      </p:sp>
      <p:sp>
        <p:nvSpPr>
          <p:cNvPr id="17435" name="Rectangle 33"/>
          <p:cNvSpPr>
            <a:spLocks noChangeArrowheads="1"/>
          </p:cNvSpPr>
          <p:nvPr/>
        </p:nvSpPr>
        <p:spPr bwMode="gray">
          <a:xfrm>
            <a:off x="915617" y="5224698"/>
            <a:ext cx="2948358" cy="1340914"/>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100" b="0" dirty="0">
                <a:solidFill>
                  <a:srgbClr val="002060"/>
                </a:solidFill>
                <a:latin typeface="Calibri" panose="020F0502020204030204" pitchFamily="34" charset="0"/>
              </a:rPr>
              <a:t>Issue Ticket Acknowledgement, Allocation, Analysis,  Effort Estimates &amp; Feedback, Prepare related Business Process Procedures, Configuration on SAP Systems, Prepare Testing Scenarios &amp; Scripts, User Manuals, related Data Migration, User Feedback, Corrective Actions, Documentation, Issue Closure</a:t>
            </a:r>
          </a:p>
        </p:txBody>
      </p:sp>
      <p:sp>
        <p:nvSpPr>
          <p:cNvPr id="17436" name="Text Box 38"/>
          <p:cNvSpPr txBox="1">
            <a:spLocks noChangeArrowheads="1"/>
          </p:cNvSpPr>
          <p:nvPr/>
        </p:nvSpPr>
        <p:spPr bwMode="gray">
          <a:xfrm>
            <a:off x="8766071" y="3427610"/>
            <a:ext cx="968375" cy="349250"/>
          </a:xfrm>
          <a:prstGeom prst="rect">
            <a:avLst/>
          </a:prstGeom>
          <a:solidFill>
            <a:schemeClr val="bg1"/>
          </a:solidFill>
          <a:ln w="12700">
            <a:solidFill>
              <a:schemeClr val="bg1"/>
            </a:solidFill>
            <a:miter lim="800000"/>
            <a:headEnd type="none" w="sm" len="sm"/>
            <a:tailEnd type="none" w="sm" len="sm"/>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QA Manager</a:t>
            </a:r>
          </a:p>
        </p:txBody>
      </p:sp>
      <p:sp>
        <p:nvSpPr>
          <p:cNvPr id="17437" name="Rectangle 40"/>
          <p:cNvSpPr>
            <a:spLocks noChangeArrowheads="1"/>
          </p:cNvSpPr>
          <p:nvPr/>
        </p:nvSpPr>
        <p:spPr bwMode="gray">
          <a:xfrm>
            <a:off x="7110308" y="2852936"/>
            <a:ext cx="2735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dirty="0">
                <a:solidFill>
                  <a:srgbClr val="002060"/>
                </a:solidFill>
                <a:latin typeface="Myriad Pro" panose="020B0503030403020204" pitchFamily="34" charset="0"/>
              </a:rPr>
              <a:t>Castaliaz</a:t>
            </a:r>
          </a:p>
          <a:p>
            <a:pPr algn="ctr"/>
            <a:r>
              <a:rPr lang="en-US" sz="1100" dirty="0">
                <a:solidFill>
                  <a:srgbClr val="002060"/>
                </a:solidFill>
                <a:latin typeface="Myriad Pro" panose="020B0503030403020204" pitchFamily="34" charset="0"/>
              </a:rPr>
              <a:t>(Back-Office</a:t>
            </a:r>
            <a:r>
              <a:rPr lang="en-US" sz="1100" dirty="0">
                <a:solidFill>
                  <a:srgbClr val="002060"/>
                </a:solidFill>
                <a:latin typeface="Calibri" panose="020F0502020204030204" pitchFamily="34" charset="0"/>
              </a:rPr>
              <a:t>)</a:t>
            </a:r>
          </a:p>
        </p:txBody>
      </p:sp>
      <p:sp>
        <p:nvSpPr>
          <p:cNvPr id="17438" name="Text Box 41"/>
          <p:cNvSpPr txBox="1">
            <a:spLocks noChangeArrowheads="1"/>
          </p:cNvSpPr>
          <p:nvPr/>
        </p:nvSpPr>
        <p:spPr bwMode="gray">
          <a:xfrm>
            <a:off x="7273821" y="4002285"/>
            <a:ext cx="1249363" cy="349250"/>
          </a:xfrm>
          <a:prstGeom prst="rect">
            <a:avLst/>
          </a:prstGeom>
          <a:solidFill>
            <a:schemeClr val="bg1"/>
          </a:solidFill>
          <a:ln w="12700">
            <a:solidFill>
              <a:schemeClr val="bg1"/>
            </a:solidFill>
            <a:miter lim="800000"/>
            <a:headEnd type="none" w="sm" len="sm"/>
            <a:tailEnd type="none" w="sm" len="sm"/>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Delivery Team</a:t>
            </a:r>
          </a:p>
        </p:txBody>
      </p:sp>
      <p:sp>
        <p:nvSpPr>
          <p:cNvPr id="17440" name="Rectangle 45"/>
          <p:cNvSpPr>
            <a:spLocks noChangeArrowheads="1"/>
          </p:cNvSpPr>
          <p:nvPr/>
        </p:nvSpPr>
        <p:spPr bwMode="gray">
          <a:xfrm>
            <a:off x="4456014" y="4551004"/>
            <a:ext cx="2091600" cy="900113"/>
          </a:xfrm>
          <a:prstGeom prst="rect">
            <a:avLst/>
          </a:prstGeom>
          <a:solidFill>
            <a:srgbClr val="FF9900"/>
          </a:solidFill>
          <a:ln w="3175" algn="ctr">
            <a:solidFill>
              <a:schemeClr val="bg1">
                <a:lumMod val="65000"/>
              </a:schemeClr>
            </a:solidFill>
            <a:miter lim="800000"/>
            <a:headEnd/>
            <a:tailEnd/>
          </a:ln>
        </p:spPr>
        <p:txBody>
          <a:bodyPr>
            <a:spAutoFit/>
          </a:bodyPr>
          <a:lstStyle/>
          <a:p>
            <a:pPr algn="ctr">
              <a:defRPr/>
            </a:pPr>
            <a:r>
              <a:rPr lang="en-US" sz="1050" dirty="0">
                <a:latin typeface="Myriad Pro" pitchFamily="34" charset="0"/>
                <a:cs typeface="Arial" charset="0"/>
              </a:rPr>
              <a:t> Daily Review Session</a:t>
            </a:r>
          </a:p>
          <a:p>
            <a:pPr algn="ctr">
              <a:defRPr/>
            </a:pPr>
            <a:r>
              <a:rPr lang="en-US" sz="1050" dirty="0">
                <a:latin typeface="Myriad Pro" pitchFamily="34" charset="0"/>
                <a:cs typeface="Arial" charset="0"/>
              </a:rPr>
              <a:t> Weekly Status Report</a:t>
            </a:r>
          </a:p>
          <a:p>
            <a:pPr algn="ctr">
              <a:defRPr/>
            </a:pPr>
            <a:r>
              <a:rPr lang="en-US" sz="1050" dirty="0">
                <a:latin typeface="Myriad Pro" pitchFamily="34" charset="0"/>
                <a:cs typeface="Arial" charset="0"/>
              </a:rPr>
              <a:t>Monthly Status Report</a:t>
            </a:r>
          </a:p>
          <a:p>
            <a:pPr algn="ctr">
              <a:defRPr/>
            </a:pPr>
            <a:r>
              <a:rPr lang="en-US" sz="1050" dirty="0">
                <a:latin typeface="Myriad Pro" pitchFamily="34" charset="0"/>
                <a:cs typeface="Arial" charset="0"/>
              </a:rPr>
              <a:t>Milestone Delivery Report</a:t>
            </a:r>
          </a:p>
          <a:p>
            <a:pPr algn="ctr">
              <a:defRPr/>
            </a:pPr>
            <a:r>
              <a:rPr lang="en-US" sz="1050" dirty="0">
                <a:latin typeface="Myriad Pro" pitchFamily="34" charset="0"/>
                <a:cs typeface="Arial" charset="0"/>
              </a:rPr>
              <a:t>Exception Report</a:t>
            </a:r>
          </a:p>
        </p:txBody>
      </p:sp>
      <p:sp>
        <p:nvSpPr>
          <p:cNvPr id="3" name="Rectangle 48"/>
          <p:cNvSpPr>
            <a:spLocks noChangeArrowheads="1"/>
          </p:cNvSpPr>
          <p:nvPr/>
        </p:nvSpPr>
        <p:spPr bwMode="gray">
          <a:xfrm>
            <a:off x="4152802" y="4335103"/>
            <a:ext cx="2752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1400" dirty="0">
                <a:solidFill>
                  <a:srgbClr val="002060"/>
                </a:solidFill>
                <a:latin typeface="Calibri" panose="020F0502020204030204" pitchFamily="34" charset="0"/>
              </a:rPr>
              <a:t>Status Reporting</a:t>
            </a:r>
          </a:p>
        </p:txBody>
      </p:sp>
      <p:sp>
        <p:nvSpPr>
          <p:cNvPr id="17441" name="Text Box 49"/>
          <p:cNvSpPr txBox="1">
            <a:spLocks noChangeArrowheads="1"/>
          </p:cNvSpPr>
          <p:nvPr/>
        </p:nvSpPr>
        <p:spPr bwMode="gray">
          <a:xfrm>
            <a:off x="7273821" y="3427610"/>
            <a:ext cx="1249363" cy="349250"/>
          </a:xfrm>
          <a:prstGeom prst="rect">
            <a:avLst/>
          </a:prstGeom>
          <a:solidFill>
            <a:schemeClr val="bg1"/>
          </a:solidFill>
          <a:ln w="12700">
            <a:solidFill>
              <a:schemeClr val="bg1"/>
            </a:solidFill>
            <a:miter lim="800000"/>
            <a:headEnd type="none" w="sm" len="sm"/>
            <a:tailEnd type="none" w="sm" len="sm"/>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Delivery Manager</a:t>
            </a:r>
          </a:p>
        </p:txBody>
      </p:sp>
      <p:sp>
        <p:nvSpPr>
          <p:cNvPr id="17442" name="Text Box 50"/>
          <p:cNvSpPr txBox="1">
            <a:spLocks noChangeArrowheads="1"/>
          </p:cNvSpPr>
          <p:nvPr/>
        </p:nvSpPr>
        <p:spPr bwMode="gray">
          <a:xfrm>
            <a:off x="1006105" y="4478574"/>
            <a:ext cx="1150937" cy="360363"/>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sz="1100" b="0" dirty="0">
                <a:solidFill>
                  <a:srgbClr val="002060"/>
                </a:solidFill>
                <a:latin typeface="Myriad Pro" panose="020B0503030403020204" pitchFamily="34" charset="0"/>
              </a:rPr>
              <a:t>Customer </a:t>
            </a:r>
          </a:p>
          <a:p>
            <a:pPr algn="ctr"/>
            <a:r>
              <a:rPr lang="en-US" sz="1100" b="0" dirty="0">
                <a:solidFill>
                  <a:srgbClr val="002060"/>
                </a:solidFill>
                <a:latin typeface="Myriad Pro" panose="020B0503030403020204" pitchFamily="34" charset="0"/>
              </a:rPr>
              <a:t>End Users</a:t>
            </a:r>
          </a:p>
        </p:txBody>
      </p:sp>
      <p:sp>
        <p:nvSpPr>
          <p:cNvPr id="17443" name="Rectangle 54"/>
          <p:cNvSpPr>
            <a:spLocks noChangeArrowheads="1"/>
          </p:cNvSpPr>
          <p:nvPr/>
        </p:nvSpPr>
        <p:spPr bwMode="auto">
          <a:xfrm>
            <a:off x="7110309" y="4895582"/>
            <a:ext cx="2808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spcAft>
                <a:spcPct val="10000"/>
              </a:spcAft>
            </a:pPr>
            <a:r>
              <a:rPr lang="en-US" sz="1100" dirty="0">
                <a:solidFill>
                  <a:srgbClr val="002060"/>
                </a:solidFill>
                <a:latin typeface="Myriad Pro" panose="020B0503030403020204" pitchFamily="34" charset="0"/>
              </a:rPr>
              <a:t>Activities</a:t>
            </a:r>
          </a:p>
        </p:txBody>
      </p:sp>
      <p:sp>
        <p:nvSpPr>
          <p:cNvPr id="17444" name="Rectangle 55"/>
          <p:cNvSpPr>
            <a:spLocks noChangeArrowheads="1"/>
          </p:cNvSpPr>
          <p:nvPr/>
        </p:nvSpPr>
        <p:spPr bwMode="gray">
          <a:xfrm>
            <a:off x="7171749" y="5166600"/>
            <a:ext cx="2884964" cy="1453822"/>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1100" b="0" dirty="0">
                <a:solidFill>
                  <a:srgbClr val="002060"/>
                </a:solidFill>
                <a:latin typeface="Calibri" panose="020F0502020204030204" pitchFamily="34" charset="0"/>
              </a:rPr>
              <a:t>Issue Ticket Acknowledgement, Allocation, Analysis,  Effort Estimates &amp; Feedback, Prepare related Business Process Procedures, Configuration on SAP Systems, Prepare Testing Scenarios &amp; Scripts, User Manuals, related Data Migration, User Feedback, Corrective Actions, Documentation, Issue Closure</a:t>
            </a:r>
          </a:p>
        </p:txBody>
      </p:sp>
      <p:sp>
        <p:nvSpPr>
          <p:cNvPr id="17445" name="AutoShape 57"/>
          <p:cNvSpPr>
            <a:spLocks noChangeArrowheads="1"/>
          </p:cNvSpPr>
          <p:nvPr/>
        </p:nvSpPr>
        <p:spPr bwMode="auto">
          <a:xfrm>
            <a:off x="3130922" y="1905658"/>
            <a:ext cx="1223962" cy="2873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sz="1200" dirty="0">
                <a:latin typeface="Myriad Pro" panose="020B0503030403020204" pitchFamily="34" charset="0"/>
              </a:rPr>
              <a:t>Delivery Director</a:t>
            </a:r>
          </a:p>
        </p:txBody>
      </p:sp>
      <p:sp>
        <p:nvSpPr>
          <p:cNvPr id="17446" name="Line 58"/>
          <p:cNvSpPr>
            <a:spLocks noChangeShapeType="1"/>
          </p:cNvSpPr>
          <p:nvPr/>
        </p:nvSpPr>
        <p:spPr bwMode="auto">
          <a:xfrm>
            <a:off x="4371482" y="2049326"/>
            <a:ext cx="792162" cy="0"/>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7" name="AutoShape 59"/>
          <p:cNvSpPr>
            <a:spLocks noChangeArrowheads="1"/>
          </p:cNvSpPr>
          <p:nvPr/>
        </p:nvSpPr>
        <p:spPr bwMode="auto">
          <a:xfrm>
            <a:off x="5204992" y="1919937"/>
            <a:ext cx="1512887" cy="2873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sz="1200" dirty="0">
                <a:latin typeface="Myriad Pro" panose="020B0503030403020204" pitchFamily="34" charset="0"/>
              </a:rPr>
              <a:t>Program Managers</a:t>
            </a:r>
          </a:p>
        </p:txBody>
      </p:sp>
      <p:sp>
        <p:nvSpPr>
          <p:cNvPr id="17448" name="AutoShape 60"/>
          <p:cNvSpPr>
            <a:spLocks noChangeArrowheads="1"/>
          </p:cNvSpPr>
          <p:nvPr/>
        </p:nvSpPr>
        <p:spPr bwMode="auto">
          <a:xfrm>
            <a:off x="7576068" y="1932540"/>
            <a:ext cx="1512887" cy="2873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Myriad Pro" panose="020B0503030403020204" pitchFamily="34" charset="0"/>
              </a:rPr>
              <a:t>QA Managers</a:t>
            </a:r>
          </a:p>
        </p:txBody>
      </p:sp>
      <p:sp>
        <p:nvSpPr>
          <p:cNvPr id="17449" name="Line 62"/>
          <p:cNvSpPr>
            <a:spLocks noChangeShapeType="1"/>
          </p:cNvSpPr>
          <p:nvPr/>
        </p:nvSpPr>
        <p:spPr bwMode="auto">
          <a:xfrm>
            <a:off x="6748041" y="2062018"/>
            <a:ext cx="792163" cy="0"/>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0" name="Text Box 93"/>
          <p:cNvSpPr txBox="1">
            <a:spLocks noChangeArrowheads="1"/>
          </p:cNvSpPr>
          <p:nvPr/>
        </p:nvSpPr>
        <p:spPr bwMode="auto">
          <a:xfrm>
            <a:off x="9264650" y="1744663"/>
            <a:ext cx="86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sz="1000">
              <a:latin typeface="Calibri" panose="020F0502020204030204" pitchFamily="34" charset="0"/>
            </a:endParaRPr>
          </a:p>
        </p:txBody>
      </p:sp>
      <p:sp>
        <p:nvSpPr>
          <p:cNvPr id="69" name="Oval 68"/>
          <p:cNvSpPr/>
          <p:nvPr/>
        </p:nvSpPr>
        <p:spPr bwMode="auto">
          <a:xfrm>
            <a:off x="9995272" y="1326213"/>
            <a:ext cx="1357312" cy="1000125"/>
          </a:xfrm>
          <a:prstGeom prst="ellipse">
            <a:avLst/>
          </a:prstGeom>
          <a:solidFill>
            <a:srgbClr val="0066A4">
              <a:alpha val="50000"/>
            </a:srgbClr>
          </a:solidFill>
          <a:ln w="952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0" bIns="0" anchor="ctr"/>
          <a:lstStyle/>
          <a:p>
            <a:pPr algn="ctr">
              <a:defRPr/>
            </a:pPr>
            <a:r>
              <a:rPr lang="en-US" sz="1100" dirty="0">
                <a:solidFill>
                  <a:srgbClr val="002060"/>
                </a:solidFill>
                <a:latin typeface="Myriad Pro" pitchFamily="34" charset="0"/>
              </a:rPr>
              <a:t>Reusable Assets</a:t>
            </a:r>
          </a:p>
        </p:txBody>
      </p:sp>
      <p:sp>
        <p:nvSpPr>
          <p:cNvPr id="70" name="Oval 69"/>
          <p:cNvSpPr/>
          <p:nvPr/>
        </p:nvSpPr>
        <p:spPr bwMode="auto">
          <a:xfrm>
            <a:off x="9201128" y="762724"/>
            <a:ext cx="1228293" cy="1171575"/>
          </a:xfrm>
          <a:prstGeom prst="ellipse">
            <a:avLst/>
          </a:prstGeom>
          <a:solidFill>
            <a:srgbClr val="F79646">
              <a:alpha val="49804"/>
            </a:srgbClr>
          </a:solidFill>
          <a:ln w="952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lIns="0" tIns="0" rIns="0" bIns="0" anchor="ctr"/>
          <a:lstStyle/>
          <a:p>
            <a:pPr algn="ctr">
              <a:defRPr/>
            </a:pPr>
            <a:r>
              <a:rPr lang="en-US" sz="1100" dirty="0">
                <a:solidFill>
                  <a:srgbClr val="002060"/>
                </a:solidFill>
                <a:latin typeface="Myriad Pro" pitchFamily="34" charset="0"/>
              </a:rPr>
              <a:t>Quality processes</a:t>
            </a:r>
          </a:p>
        </p:txBody>
      </p:sp>
      <p:sp>
        <p:nvSpPr>
          <p:cNvPr id="73" name="Oval 72"/>
          <p:cNvSpPr/>
          <p:nvPr/>
        </p:nvSpPr>
        <p:spPr bwMode="auto">
          <a:xfrm>
            <a:off x="9245178" y="1711469"/>
            <a:ext cx="1289050" cy="1000125"/>
          </a:xfrm>
          <a:prstGeom prst="ellipse">
            <a:avLst/>
          </a:prstGeom>
          <a:solidFill>
            <a:srgbClr val="92D050">
              <a:alpha val="50000"/>
            </a:srgbClr>
          </a:solidFill>
          <a:ln w="952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lIns="0" tIns="0" rIns="0" bIns="0" anchor="ctr"/>
          <a:lstStyle/>
          <a:p>
            <a:pPr algn="ctr">
              <a:defRPr/>
            </a:pPr>
            <a:r>
              <a:rPr lang="en-US" sz="1100" dirty="0">
                <a:solidFill>
                  <a:srgbClr val="002060"/>
                </a:solidFill>
                <a:latin typeface="Myriad Pro" pitchFamily="34" charset="0"/>
              </a:rPr>
              <a:t>Project </a:t>
            </a:r>
          </a:p>
          <a:p>
            <a:pPr algn="ctr">
              <a:defRPr/>
            </a:pPr>
            <a:r>
              <a:rPr lang="en-US" sz="1100" dirty="0">
                <a:solidFill>
                  <a:srgbClr val="002060"/>
                </a:solidFill>
                <a:latin typeface="Myriad Pro" pitchFamily="34" charset="0"/>
              </a:rPr>
              <a:t>Management</a:t>
            </a:r>
          </a:p>
          <a:p>
            <a:pPr algn="ctr">
              <a:defRPr/>
            </a:pPr>
            <a:r>
              <a:rPr lang="en-US" sz="1100" dirty="0">
                <a:solidFill>
                  <a:srgbClr val="002060"/>
                </a:solidFill>
                <a:latin typeface="Myriad Pro" pitchFamily="34" charset="0"/>
              </a:rPr>
              <a:t>Procedures</a:t>
            </a:r>
          </a:p>
        </p:txBody>
      </p:sp>
      <p:sp>
        <p:nvSpPr>
          <p:cNvPr id="4" name="Title 3"/>
          <p:cNvSpPr>
            <a:spLocks noGrp="1"/>
          </p:cNvSpPr>
          <p:nvPr>
            <p:ph type="title"/>
          </p:nvPr>
        </p:nvSpPr>
        <p:spPr/>
        <p:txBody>
          <a:bodyPr>
            <a:normAutofit/>
          </a:bodyPr>
          <a:lstStyle/>
          <a:p>
            <a:r>
              <a:rPr lang="en-IN" sz="2800" b="0" dirty="0"/>
              <a:t>Delivery Framework</a:t>
            </a:r>
          </a:p>
        </p:txBody>
      </p:sp>
      <p:sp>
        <p:nvSpPr>
          <p:cNvPr id="6" name="Rounded Rectangle 5"/>
          <p:cNvSpPr/>
          <p:nvPr/>
        </p:nvSpPr>
        <p:spPr bwMode="auto">
          <a:xfrm>
            <a:off x="1309255" y="2449861"/>
            <a:ext cx="2256074" cy="288507"/>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400" i="0" u="none" strike="noStrike" cap="none" normalizeH="0" baseline="0" dirty="0">
                <a:ln>
                  <a:noFill/>
                </a:ln>
                <a:effectLst/>
                <a:latin typeface="Myriad Pro" panose="020B0503030403020204" pitchFamily="34" charset="0"/>
                <a:cs typeface="Arial" charset="0"/>
              </a:rPr>
              <a:t>Onsite Delivery</a:t>
            </a:r>
          </a:p>
        </p:txBody>
      </p:sp>
      <p:sp>
        <p:nvSpPr>
          <p:cNvPr id="50" name="Rounded Rectangle 49"/>
          <p:cNvSpPr/>
          <p:nvPr/>
        </p:nvSpPr>
        <p:spPr bwMode="auto">
          <a:xfrm>
            <a:off x="7443751" y="2455258"/>
            <a:ext cx="2256074" cy="288507"/>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N" sz="1400" i="0" u="none" strike="noStrike" cap="none" normalizeH="0" baseline="0" dirty="0">
                <a:ln>
                  <a:noFill/>
                </a:ln>
                <a:effectLst/>
                <a:latin typeface="Myriad Pro" panose="020B0503030403020204" pitchFamily="34" charset="0"/>
                <a:cs typeface="Arial" charset="0"/>
              </a:rPr>
              <a:t>Offsite Delivery</a:t>
            </a:r>
          </a:p>
        </p:txBody>
      </p:sp>
    </p:spTree>
    <p:extLst>
      <p:ext uri="{BB962C8B-B14F-4D97-AF65-F5344CB8AC3E}">
        <p14:creationId xmlns:p14="http://schemas.microsoft.com/office/powerpoint/2010/main" val="188694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Issue Resolution Process</a:t>
            </a:r>
          </a:p>
        </p:txBody>
      </p:sp>
      <p:grpSp>
        <p:nvGrpSpPr>
          <p:cNvPr id="3" name="Group 2">
            <a:extLst>
              <a:ext uri="{FF2B5EF4-FFF2-40B4-BE49-F238E27FC236}">
                <a16:creationId xmlns:a16="http://schemas.microsoft.com/office/drawing/2014/main" id="{4870C9A3-32C2-437C-8641-812F799AEDC3}"/>
              </a:ext>
            </a:extLst>
          </p:cNvPr>
          <p:cNvGrpSpPr/>
          <p:nvPr/>
        </p:nvGrpSpPr>
        <p:grpSpPr>
          <a:xfrm>
            <a:off x="451787" y="1043781"/>
            <a:ext cx="11164320" cy="5613294"/>
            <a:chOff x="451787" y="1043781"/>
            <a:chExt cx="11164320" cy="5613294"/>
          </a:xfrm>
        </p:grpSpPr>
        <p:sp>
          <p:nvSpPr>
            <p:cNvPr id="19460" name="AutoShape 5"/>
            <p:cNvSpPr>
              <a:spLocks noChangeArrowheads="1"/>
            </p:cNvSpPr>
            <p:nvPr/>
          </p:nvSpPr>
          <p:spPr bwMode="auto">
            <a:xfrm>
              <a:off x="451788" y="1858639"/>
              <a:ext cx="2102543" cy="655637"/>
            </a:xfrm>
            <a:prstGeom prst="chevron">
              <a:avLst>
                <a:gd name="adj" fmla="val 31162"/>
              </a:avLst>
            </a:prstGeom>
            <a:solidFill>
              <a:srgbClr val="003366"/>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bg1"/>
                  </a:solidFill>
                  <a:latin typeface="Myriad Pro" panose="020B0503030403020204" pitchFamily="34" charset="0"/>
                </a:rPr>
                <a:t>Support Ticket Management</a:t>
              </a:r>
            </a:p>
          </p:txBody>
        </p:sp>
        <p:sp>
          <p:nvSpPr>
            <p:cNvPr id="19463" name="Text Box 8"/>
            <p:cNvSpPr txBox="1">
              <a:spLocks noChangeArrowheads="1"/>
            </p:cNvSpPr>
            <p:nvPr/>
          </p:nvSpPr>
          <p:spPr bwMode="auto">
            <a:xfrm>
              <a:off x="1595438" y="1341438"/>
              <a:ext cx="8748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atin typeface="Calibri" panose="020F0502020204030204" pitchFamily="34" charset="0"/>
              </a:endParaRPr>
            </a:p>
          </p:txBody>
        </p:sp>
        <p:sp>
          <p:nvSpPr>
            <p:cNvPr id="18441" name="Rectangle 9"/>
            <p:cNvSpPr>
              <a:spLocks noChangeArrowheads="1"/>
            </p:cNvSpPr>
            <p:nvPr/>
          </p:nvSpPr>
          <p:spPr bwMode="auto">
            <a:xfrm>
              <a:off x="451787" y="2716358"/>
              <a:ext cx="2102543" cy="3940717"/>
            </a:xfrm>
            <a:prstGeom prst="rect">
              <a:avLst/>
            </a:prstGeom>
            <a:solidFill>
              <a:schemeClr val="accent3">
                <a:lumMod val="95000"/>
              </a:schemeClr>
            </a:solidFill>
            <a:ln w="9525">
              <a:noFill/>
              <a:miter lim="800000"/>
              <a:headEnd/>
              <a:tailEnd/>
            </a:ln>
          </p:spPr>
          <p:txBody>
            <a:bodyPr/>
            <a:lstStyle/>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Support Ticket Creation by Customer</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Provide detailed Business Requirement document</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Ticket Acknowledgement</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Ticket  Allocation to Consultant</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Ticket Analysis, Queries &amp; feedback</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Issue / Process Documentation</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Sign-off Issue Documentation</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Effort Estimates &amp; Feedback</a:t>
              </a:r>
            </a:p>
          </p:txBody>
        </p:sp>
        <p:sp>
          <p:nvSpPr>
            <p:cNvPr id="18442" name="Rectangle 10"/>
            <p:cNvSpPr>
              <a:spLocks noChangeArrowheads="1"/>
            </p:cNvSpPr>
            <p:nvPr/>
          </p:nvSpPr>
          <p:spPr bwMode="auto">
            <a:xfrm>
              <a:off x="2725073" y="2718733"/>
              <a:ext cx="2067817" cy="3938342"/>
            </a:xfrm>
            <a:prstGeom prst="rect">
              <a:avLst/>
            </a:prstGeom>
            <a:solidFill>
              <a:schemeClr val="accent3">
                <a:lumMod val="95000"/>
              </a:schemeClr>
            </a:solidFill>
            <a:ln w="9525" algn="ctr">
              <a:noFill/>
              <a:miter lim="800000"/>
              <a:headEnd/>
              <a:tailEnd/>
            </a:ln>
          </p:spPr>
          <p:txBody>
            <a:bodyPr/>
            <a:lstStyle/>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Design Documentation</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Prepare Functional Specs &amp; Technical Specs</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Perform Configuration on system</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Development on system</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Prepare Configuration Document</a:t>
              </a:r>
            </a:p>
          </p:txBody>
        </p:sp>
        <p:sp>
          <p:nvSpPr>
            <p:cNvPr id="18443" name="Rectangle 11"/>
            <p:cNvSpPr>
              <a:spLocks noChangeArrowheads="1"/>
            </p:cNvSpPr>
            <p:nvPr/>
          </p:nvSpPr>
          <p:spPr bwMode="auto">
            <a:xfrm>
              <a:off x="4963632" y="2723463"/>
              <a:ext cx="2102543" cy="3933612"/>
            </a:xfrm>
            <a:prstGeom prst="rect">
              <a:avLst/>
            </a:prstGeom>
            <a:solidFill>
              <a:schemeClr val="accent3">
                <a:lumMod val="95000"/>
              </a:schemeClr>
            </a:solidFill>
            <a:ln w="9525" algn="ctr">
              <a:noFill/>
              <a:miter lim="800000"/>
              <a:headEnd/>
              <a:tailEnd/>
            </a:ln>
          </p:spPr>
          <p:txBody>
            <a:bodyPr/>
            <a:lstStyle/>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Prepare Test Scenario &amp; Scripts</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Perform Unit &amp; Integration Testing</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Record Test Results &amp; Provide feedback</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Rectify defects / Incorporate feedback</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Re-Testing</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Testing Signoff</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Transport from Test Environment to  Quality</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Perform Testing as above</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Confirm Results</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Transfer to Production</a:t>
              </a:r>
            </a:p>
          </p:txBody>
        </p:sp>
        <p:sp>
          <p:nvSpPr>
            <p:cNvPr id="18444" name="Rectangle 12"/>
            <p:cNvSpPr>
              <a:spLocks noChangeArrowheads="1"/>
            </p:cNvSpPr>
            <p:nvPr/>
          </p:nvSpPr>
          <p:spPr bwMode="auto">
            <a:xfrm>
              <a:off x="7236917" y="2710540"/>
              <a:ext cx="2104224" cy="3946535"/>
            </a:xfrm>
            <a:prstGeom prst="rect">
              <a:avLst/>
            </a:prstGeom>
            <a:solidFill>
              <a:schemeClr val="accent3">
                <a:lumMod val="95000"/>
              </a:schemeClr>
            </a:solidFill>
            <a:ln w="9525" algn="ctr">
              <a:noFill/>
              <a:miter lim="800000"/>
              <a:headEnd/>
              <a:tailEnd/>
            </a:ln>
          </p:spPr>
          <p:txBody>
            <a:bodyPr/>
            <a:lstStyle/>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Prepare Training Manual</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Train End Users</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Provide Training Evaluation &amp; Feedback</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Retrain, if required</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Training Signoff</a:t>
              </a:r>
            </a:p>
          </p:txBody>
        </p:sp>
        <p:sp>
          <p:nvSpPr>
            <p:cNvPr id="18445" name="Rectangle 13"/>
            <p:cNvSpPr>
              <a:spLocks noChangeArrowheads="1"/>
            </p:cNvSpPr>
            <p:nvPr/>
          </p:nvSpPr>
          <p:spPr bwMode="auto">
            <a:xfrm>
              <a:off x="9542853" y="2723462"/>
              <a:ext cx="2073253" cy="2001682"/>
            </a:xfrm>
            <a:prstGeom prst="rect">
              <a:avLst/>
            </a:prstGeom>
            <a:solidFill>
              <a:schemeClr val="accent3">
                <a:lumMod val="95000"/>
              </a:schemeClr>
            </a:solidFill>
            <a:ln w="9525" algn="ctr">
              <a:noFill/>
              <a:miter lim="800000"/>
              <a:headEnd/>
              <a:tailEnd/>
            </a:ln>
          </p:spPr>
          <p:txBody>
            <a:bodyPr/>
            <a:lstStyle/>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Issue resolution</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Prepare Closure Documentation</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Ensure Issue Closure</a:t>
              </a:r>
            </a:p>
            <a:p>
              <a:pPr marL="174625" indent="-174625" eaLnBrk="1" hangingPunct="1">
                <a:spcBef>
                  <a:spcPct val="20000"/>
                </a:spcBef>
                <a:spcAft>
                  <a:spcPct val="20000"/>
                </a:spcAft>
                <a:buFont typeface="Wingdings" pitchFamily="2" charset="2"/>
                <a:buChar char="§"/>
                <a:defRPr/>
              </a:pPr>
              <a:r>
                <a:rPr lang="en-US" sz="1200" dirty="0">
                  <a:solidFill>
                    <a:srgbClr val="FF9900"/>
                  </a:solidFill>
                  <a:latin typeface="Myriad Pro" panose="020B0503030403020204"/>
                  <a:cs typeface="Arial" charset="0"/>
                </a:rPr>
                <a:t>Ticket Signoff</a:t>
              </a:r>
            </a:p>
            <a:p>
              <a:pPr marL="174625" indent="-174625" eaLnBrk="1" hangingPunct="1">
                <a:spcBef>
                  <a:spcPct val="20000"/>
                </a:spcBef>
                <a:spcAft>
                  <a:spcPct val="20000"/>
                </a:spcAft>
                <a:buFont typeface="Wingdings" pitchFamily="2" charset="2"/>
                <a:buChar char="§"/>
                <a:defRPr/>
              </a:pPr>
              <a:r>
                <a:rPr lang="en-US" sz="1200" dirty="0">
                  <a:solidFill>
                    <a:srgbClr val="003366"/>
                  </a:solidFill>
                  <a:latin typeface="Myriad Pro" panose="020B0503030403020204"/>
                  <a:cs typeface="Arial" charset="0"/>
                </a:rPr>
                <a:t>Close Ticket</a:t>
              </a:r>
            </a:p>
          </p:txBody>
        </p:sp>
        <p:sp>
          <p:nvSpPr>
            <p:cNvPr id="19469" name="AutoShape 14"/>
            <p:cNvSpPr>
              <a:spLocks noChangeArrowheads="1"/>
            </p:cNvSpPr>
            <p:nvPr/>
          </p:nvSpPr>
          <p:spPr bwMode="auto">
            <a:xfrm>
              <a:off x="9542853" y="5157192"/>
              <a:ext cx="1881739" cy="720080"/>
            </a:xfrm>
            <a:prstGeom prst="roundRect">
              <a:avLst>
                <a:gd name="adj" fmla="val 6546"/>
              </a:avLst>
            </a:prstGeom>
            <a:solidFill>
              <a:schemeClr val="bg1"/>
            </a:solidFill>
            <a:ln w="9525">
              <a:solidFill>
                <a:schemeClr val="tx1"/>
              </a:solidFill>
              <a:round/>
              <a:headEnd/>
              <a:tailEnd/>
            </a:ln>
          </p:spPr>
          <p:txBody>
            <a:bodyPr wrap="none" anchor="ctr"/>
            <a:lstStyle>
              <a:lvl1pPr>
                <a:tabLst>
                  <a:tab pos="457200" algn="l"/>
                  <a:tab pos="1085850" algn="l"/>
                </a:tabLst>
                <a:defRPr b="1">
                  <a:solidFill>
                    <a:schemeClr val="tx1"/>
                  </a:solidFill>
                  <a:latin typeface="Arial" panose="020B0604020202020204" pitchFamily="34" charset="0"/>
                  <a:cs typeface="Arial" panose="020B0604020202020204" pitchFamily="34" charset="0"/>
                </a:defRPr>
              </a:lvl1pPr>
              <a:lvl2pPr marL="742950" indent="-285750">
                <a:tabLst>
                  <a:tab pos="457200" algn="l"/>
                  <a:tab pos="1085850" algn="l"/>
                </a:tabLst>
                <a:defRPr b="1">
                  <a:solidFill>
                    <a:schemeClr val="tx1"/>
                  </a:solidFill>
                  <a:latin typeface="Arial" panose="020B0604020202020204" pitchFamily="34" charset="0"/>
                  <a:cs typeface="Arial" panose="020B0604020202020204" pitchFamily="34" charset="0"/>
                </a:defRPr>
              </a:lvl2pPr>
              <a:lvl3pPr marL="1143000" indent="-228600">
                <a:tabLst>
                  <a:tab pos="457200" algn="l"/>
                  <a:tab pos="1085850" algn="l"/>
                </a:tabLst>
                <a:defRPr b="1">
                  <a:solidFill>
                    <a:schemeClr val="tx1"/>
                  </a:solidFill>
                  <a:latin typeface="Arial" panose="020B0604020202020204" pitchFamily="34" charset="0"/>
                  <a:cs typeface="Arial" panose="020B0604020202020204" pitchFamily="34" charset="0"/>
                </a:defRPr>
              </a:lvl3pPr>
              <a:lvl4pPr marL="1600200" indent="-228600">
                <a:tabLst>
                  <a:tab pos="457200" algn="l"/>
                  <a:tab pos="1085850" algn="l"/>
                </a:tabLst>
                <a:defRPr b="1">
                  <a:solidFill>
                    <a:schemeClr val="tx1"/>
                  </a:solidFill>
                  <a:latin typeface="Arial" panose="020B0604020202020204" pitchFamily="34" charset="0"/>
                  <a:cs typeface="Arial" panose="020B0604020202020204" pitchFamily="34" charset="0"/>
                </a:defRPr>
              </a:lvl4pPr>
              <a:lvl5pPr marL="2057400" indent="-228600">
                <a:tabLst>
                  <a:tab pos="457200" algn="l"/>
                  <a:tab pos="1085850" algn="l"/>
                </a:tabLst>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1085850" algn="l"/>
                </a:tabLs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spcAft>
                  <a:spcPct val="20000"/>
                </a:spcAft>
              </a:pPr>
              <a:r>
                <a:rPr lang="en-US" sz="1600" b="0" dirty="0">
                  <a:latin typeface="Calibri" panose="020F0502020204030204" pitchFamily="34" charset="0"/>
                </a:rPr>
                <a:t>Customer	:  </a:t>
              </a:r>
              <a:r>
                <a:rPr lang="en-US" sz="1600" b="0" dirty="0">
                  <a:solidFill>
                    <a:srgbClr val="FF9900"/>
                  </a:solidFill>
                  <a:latin typeface="Wingdings 3" panose="05040102010807070707" pitchFamily="18" charset="2"/>
                </a:rPr>
                <a:t>}</a:t>
              </a:r>
            </a:p>
            <a:p>
              <a:pPr eaLnBrk="1" hangingPunct="1">
                <a:spcBef>
                  <a:spcPct val="20000"/>
                </a:spcBef>
                <a:spcAft>
                  <a:spcPct val="20000"/>
                </a:spcAft>
              </a:pPr>
              <a:r>
                <a:rPr lang="en-US" sz="1600" b="0" dirty="0">
                  <a:latin typeface="Calibri" panose="020F0502020204030204" pitchFamily="34" charset="0"/>
                </a:rPr>
                <a:t>Castaliaz	 :  </a:t>
              </a:r>
              <a:r>
                <a:rPr lang="en-US" sz="1600" b="0" dirty="0">
                  <a:solidFill>
                    <a:srgbClr val="003366"/>
                  </a:solidFill>
                  <a:latin typeface="Wingdings 3" panose="05040102010807070707" pitchFamily="18" charset="2"/>
                </a:rPr>
                <a:t>}</a:t>
              </a:r>
            </a:p>
          </p:txBody>
        </p:sp>
        <p:sp>
          <p:nvSpPr>
            <p:cNvPr id="19473" name="AutoShape 36"/>
            <p:cNvSpPr>
              <a:spLocks noChangeArrowheads="1"/>
            </p:cNvSpPr>
            <p:nvPr/>
          </p:nvSpPr>
          <p:spPr bwMode="auto">
            <a:xfrm>
              <a:off x="451787" y="1043781"/>
              <a:ext cx="11164319" cy="612776"/>
            </a:xfrm>
            <a:prstGeom prst="chevron">
              <a:avLst>
                <a:gd name="adj" fmla="val 193461"/>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8100000" scaled="1"/>
              <a:tileRect/>
            </a:gradFill>
            <a:ln>
              <a:noFill/>
            </a:ln>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US" altLang="en-US" sz="1400" dirty="0">
                  <a:solidFill>
                    <a:schemeClr val="bg1"/>
                  </a:solidFill>
                  <a:latin typeface="Myriad Pro" panose="020B0503030403020204" pitchFamily="34" charset="0"/>
                </a:rPr>
                <a:t>Issue Resolution Phases</a:t>
              </a:r>
            </a:p>
          </p:txBody>
        </p:sp>
        <p:sp>
          <p:nvSpPr>
            <p:cNvPr id="17" name="AutoShape 5"/>
            <p:cNvSpPr>
              <a:spLocks noChangeArrowheads="1"/>
            </p:cNvSpPr>
            <p:nvPr/>
          </p:nvSpPr>
          <p:spPr bwMode="auto">
            <a:xfrm>
              <a:off x="2725073" y="1875124"/>
              <a:ext cx="2067817" cy="655637"/>
            </a:xfrm>
            <a:prstGeom prst="chevron">
              <a:avLst>
                <a:gd name="adj" fmla="val 31162"/>
              </a:avLst>
            </a:prstGeom>
            <a:solidFill>
              <a:srgbClr val="003366"/>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bg1"/>
                  </a:solidFill>
                  <a:latin typeface="Myriad Pro" panose="020B0503030403020204" pitchFamily="34" charset="0"/>
                </a:rPr>
                <a:t>Realization</a:t>
              </a:r>
            </a:p>
          </p:txBody>
        </p:sp>
        <p:sp>
          <p:nvSpPr>
            <p:cNvPr id="18" name="AutoShape 5"/>
            <p:cNvSpPr>
              <a:spLocks noChangeArrowheads="1"/>
            </p:cNvSpPr>
            <p:nvPr/>
          </p:nvSpPr>
          <p:spPr bwMode="auto">
            <a:xfrm>
              <a:off x="4963632" y="1875124"/>
              <a:ext cx="2102543" cy="655637"/>
            </a:xfrm>
            <a:prstGeom prst="chevron">
              <a:avLst>
                <a:gd name="adj" fmla="val 31162"/>
              </a:avLst>
            </a:prstGeom>
            <a:solidFill>
              <a:srgbClr val="003366"/>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bg1"/>
                  </a:solidFill>
                  <a:latin typeface="Myriad Pro" panose="020B0503030403020204" pitchFamily="34" charset="0"/>
                </a:rPr>
                <a:t>Testing and Transport</a:t>
              </a:r>
            </a:p>
          </p:txBody>
        </p:sp>
        <p:sp>
          <p:nvSpPr>
            <p:cNvPr id="19" name="AutoShape 5"/>
            <p:cNvSpPr>
              <a:spLocks noChangeArrowheads="1"/>
            </p:cNvSpPr>
            <p:nvPr/>
          </p:nvSpPr>
          <p:spPr bwMode="auto">
            <a:xfrm>
              <a:off x="7238598" y="1875124"/>
              <a:ext cx="2102543" cy="655637"/>
            </a:xfrm>
            <a:prstGeom prst="chevron">
              <a:avLst>
                <a:gd name="adj" fmla="val 31162"/>
              </a:avLst>
            </a:prstGeom>
            <a:solidFill>
              <a:srgbClr val="003366"/>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bg1"/>
                  </a:solidFill>
                  <a:latin typeface="Myriad Pro" panose="020B0503030403020204" pitchFamily="34" charset="0"/>
                </a:rPr>
                <a:t>Training</a:t>
              </a:r>
            </a:p>
          </p:txBody>
        </p:sp>
        <p:sp>
          <p:nvSpPr>
            <p:cNvPr id="20" name="AutoShape 5"/>
            <p:cNvSpPr>
              <a:spLocks noChangeArrowheads="1"/>
            </p:cNvSpPr>
            <p:nvPr/>
          </p:nvSpPr>
          <p:spPr bwMode="auto">
            <a:xfrm>
              <a:off x="9513564" y="1875124"/>
              <a:ext cx="2102543" cy="655637"/>
            </a:xfrm>
            <a:prstGeom prst="chevron">
              <a:avLst>
                <a:gd name="adj" fmla="val 31162"/>
              </a:avLst>
            </a:prstGeom>
            <a:gradFill flip="none" rotWithShape="1">
              <a:gsLst>
                <a:gs pos="0">
                  <a:srgbClr val="003366"/>
                </a:gs>
                <a:gs pos="100000">
                  <a:srgbClr val="003366"/>
                </a:gs>
              </a:gsLst>
              <a:path path="circle">
                <a:fillToRect l="100000" t="100000"/>
              </a:path>
              <a:tileRect r="-100000" b="-100000"/>
            </a:gra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bg1"/>
                  </a:solidFill>
                  <a:latin typeface="Myriad Pro" panose="020B0503030403020204" pitchFamily="34" charset="0"/>
                </a:rPr>
                <a:t>Closure</a:t>
              </a:r>
            </a:p>
          </p:txBody>
        </p:sp>
      </p:grpSp>
    </p:spTree>
    <p:extLst>
      <p:ext uri="{BB962C8B-B14F-4D97-AF65-F5344CB8AC3E}">
        <p14:creationId xmlns:p14="http://schemas.microsoft.com/office/powerpoint/2010/main" val="2969787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Ticket Management Workflow</a:t>
            </a:r>
          </a:p>
        </p:txBody>
      </p:sp>
      <p:grpSp>
        <p:nvGrpSpPr>
          <p:cNvPr id="3" name="Group 2">
            <a:extLst>
              <a:ext uri="{FF2B5EF4-FFF2-40B4-BE49-F238E27FC236}">
                <a16:creationId xmlns:a16="http://schemas.microsoft.com/office/drawing/2014/main" id="{68218F7F-14C6-4F95-8435-3D4C17D6A891}"/>
              </a:ext>
            </a:extLst>
          </p:cNvPr>
          <p:cNvGrpSpPr/>
          <p:nvPr/>
        </p:nvGrpSpPr>
        <p:grpSpPr>
          <a:xfrm>
            <a:off x="1992708" y="1196752"/>
            <a:ext cx="8761574" cy="5077089"/>
            <a:chOff x="1992708" y="1196752"/>
            <a:chExt cx="8761574" cy="5077089"/>
          </a:xfrm>
        </p:grpSpPr>
        <p:sp>
          <p:nvSpPr>
            <p:cNvPr id="85" name="Rounded Rectangle 3">
              <a:extLst>
                <a:ext uri="{FF2B5EF4-FFF2-40B4-BE49-F238E27FC236}">
                  <a16:creationId xmlns:a16="http://schemas.microsoft.com/office/drawing/2014/main" id="{2F3B28EF-19C3-41B5-8C0C-AB1FE48A6DA9}"/>
                </a:ext>
              </a:extLst>
            </p:cNvPr>
            <p:cNvSpPr>
              <a:spLocks/>
            </p:cNvSpPr>
            <p:nvPr/>
          </p:nvSpPr>
          <p:spPr>
            <a:xfrm>
              <a:off x="9886175" y="5841533"/>
              <a:ext cx="174625" cy="174625"/>
            </a:xfrm>
            <a:prstGeom prst="roundRect">
              <a:avLst/>
            </a:prstGeom>
            <a:solidFill>
              <a:srgbClr val="0098C7"/>
            </a:solidFill>
            <a:ln w="9525" cap="flat" cmpd="sng" algn="ctr">
              <a:solidFill>
                <a:srgbClr val="0098C7">
                  <a:lumMod val="50000"/>
                </a:srgbClr>
              </a:solid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endParaRPr>
            </a:p>
          </p:txBody>
        </p:sp>
        <p:sp>
          <p:nvSpPr>
            <p:cNvPr id="86" name="Rounded Rectangle 4">
              <a:extLst>
                <a:ext uri="{FF2B5EF4-FFF2-40B4-BE49-F238E27FC236}">
                  <a16:creationId xmlns:a16="http://schemas.microsoft.com/office/drawing/2014/main" id="{6CBF2F46-4118-4EDD-8712-D0BCBD4C0F80}"/>
                </a:ext>
              </a:extLst>
            </p:cNvPr>
            <p:cNvSpPr>
              <a:spLocks/>
            </p:cNvSpPr>
            <p:nvPr/>
          </p:nvSpPr>
          <p:spPr>
            <a:xfrm>
              <a:off x="9886175" y="6094196"/>
              <a:ext cx="174625" cy="174625"/>
            </a:xfrm>
            <a:prstGeom prst="roundRect">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998C85">
                    <a:lumMod val="50000"/>
                  </a:srgbClr>
                </a:solidFill>
                <a:effectLst/>
                <a:uLnTx/>
                <a:uFillTx/>
                <a:latin typeface="Arial"/>
                <a:cs typeface="+mn-cs"/>
              </a:endParaRPr>
            </a:p>
          </p:txBody>
        </p:sp>
        <p:sp>
          <p:nvSpPr>
            <p:cNvPr id="87" name="TextBox 81">
              <a:extLst>
                <a:ext uri="{FF2B5EF4-FFF2-40B4-BE49-F238E27FC236}">
                  <a16:creationId xmlns:a16="http://schemas.microsoft.com/office/drawing/2014/main" id="{1877E39D-6A9B-4BDB-92E7-ED6FF49B911C}"/>
                </a:ext>
              </a:extLst>
            </p:cNvPr>
            <p:cNvSpPr txBox="1">
              <a:spLocks noChangeArrowheads="1"/>
            </p:cNvSpPr>
            <p:nvPr/>
          </p:nvSpPr>
          <p:spPr bwMode="auto">
            <a:xfrm>
              <a:off x="10124301" y="5836512"/>
              <a:ext cx="434414" cy="184666"/>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600"/>
                </a:spcAft>
                <a:defRPr/>
              </a:pPr>
              <a:r>
                <a:rPr lang="en-US" sz="1200" b="0" dirty="0">
                  <a:solidFill>
                    <a:srgbClr val="FF0000"/>
                  </a:solidFill>
                  <a:latin typeface="Arial"/>
                  <a:cs typeface="+mn-cs"/>
                </a:rPr>
                <a:t>Client</a:t>
              </a:r>
              <a:r>
                <a:rPr lang="en-US" sz="1200" b="0" kern="0" dirty="0">
                  <a:solidFill>
                    <a:sysClr val="windowText" lastClr="000000"/>
                  </a:solidFill>
                  <a:latin typeface="Arial"/>
                  <a:cs typeface="Arial" charset="0"/>
                </a:rPr>
                <a:t> </a:t>
              </a:r>
            </a:p>
          </p:txBody>
        </p:sp>
        <p:sp>
          <p:nvSpPr>
            <p:cNvPr id="88" name="TextBox 82">
              <a:extLst>
                <a:ext uri="{FF2B5EF4-FFF2-40B4-BE49-F238E27FC236}">
                  <a16:creationId xmlns:a16="http://schemas.microsoft.com/office/drawing/2014/main" id="{C6EFD780-2365-4464-A7FA-5C563EBB8007}"/>
                </a:ext>
              </a:extLst>
            </p:cNvPr>
            <p:cNvSpPr txBox="1">
              <a:spLocks noChangeArrowheads="1"/>
            </p:cNvSpPr>
            <p:nvPr/>
          </p:nvSpPr>
          <p:spPr bwMode="auto">
            <a:xfrm>
              <a:off x="10124301" y="6089175"/>
              <a:ext cx="629981" cy="184666"/>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600"/>
                </a:spcAft>
                <a:defRPr/>
              </a:pPr>
              <a:r>
                <a:rPr lang="en-US" sz="1200" b="0" kern="0" dirty="0">
                  <a:solidFill>
                    <a:sysClr val="windowText" lastClr="000000"/>
                  </a:solidFill>
                  <a:latin typeface="Arial"/>
                  <a:cs typeface="Arial" charset="0"/>
                </a:rPr>
                <a:t>Castaliaz</a:t>
              </a:r>
            </a:p>
          </p:txBody>
        </p:sp>
        <p:cxnSp>
          <p:nvCxnSpPr>
            <p:cNvPr id="89" name="AutoShape 33">
              <a:extLst>
                <a:ext uri="{FF2B5EF4-FFF2-40B4-BE49-F238E27FC236}">
                  <a16:creationId xmlns:a16="http://schemas.microsoft.com/office/drawing/2014/main" id="{DDF2D4C4-AB38-4098-A813-091258C782C6}"/>
                </a:ext>
              </a:extLst>
            </p:cNvPr>
            <p:cNvCxnSpPr>
              <a:cxnSpLocks noChangeShapeType="1"/>
              <a:endCxn id="153" idx="3"/>
            </p:cNvCxnSpPr>
            <p:nvPr/>
          </p:nvCxnSpPr>
          <p:spPr bwMode="auto">
            <a:xfrm rot="10800000" flipV="1">
              <a:off x="4758254" y="1424965"/>
              <a:ext cx="960527" cy="10181"/>
            </a:xfrm>
            <a:prstGeom prst="bentConnector3">
              <a:avLst>
                <a:gd name="adj1" fmla="val 50000"/>
              </a:avLst>
            </a:prstGeom>
            <a:noFill/>
            <a:ln w="9525">
              <a:solidFill>
                <a:srgbClr val="998C85">
                  <a:lumMod val="50000"/>
                </a:srgbClr>
              </a:solidFill>
              <a:miter lim="800000"/>
              <a:headEnd/>
              <a:tailEnd type="triangle" w="med" len="med"/>
            </a:ln>
          </p:spPr>
        </p:cxnSp>
        <p:sp>
          <p:nvSpPr>
            <p:cNvPr id="90" name="AutoShape 2">
              <a:extLst>
                <a:ext uri="{FF2B5EF4-FFF2-40B4-BE49-F238E27FC236}">
                  <a16:creationId xmlns:a16="http://schemas.microsoft.com/office/drawing/2014/main" id="{3283A551-AC03-438B-B261-6367EAEEC451}"/>
                </a:ext>
              </a:extLst>
            </p:cNvPr>
            <p:cNvSpPr>
              <a:spLocks noChangeArrowheads="1"/>
            </p:cNvSpPr>
            <p:nvPr/>
          </p:nvSpPr>
          <p:spPr bwMode="auto">
            <a:xfrm>
              <a:off x="2070065" y="2623350"/>
              <a:ext cx="1237727" cy="337409"/>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Analysis of Problem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for Workaround</a:t>
              </a:r>
            </a:p>
          </p:txBody>
        </p:sp>
        <p:sp>
          <p:nvSpPr>
            <p:cNvPr id="91" name="AutoShape 3">
              <a:extLst>
                <a:ext uri="{FF2B5EF4-FFF2-40B4-BE49-F238E27FC236}">
                  <a16:creationId xmlns:a16="http://schemas.microsoft.com/office/drawing/2014/main" id="{4A7E81F8-4FF5-4A04-862C-E8D12C57D268}"/>
                </a:ext>
              </a:extLst>
            </p:cNvPr>
            <p:cNvSpPr>
              <a:spLocks noChangeArrowheads="1"/>
            </p:cNvSpPr>
            <p:nvPr/>
          </p:nvSpPr>
          <p:spPr bwMode="auto">
            <a:xfrm>
              <a:off x="5396456" y="1715835"/>
              <a:ext cx="1392442" cy="767896"/>
            </a:xfrm>
            <a:prstGeom prst="flowChartDecision">
              <a:avLst/>
            </a:prstGeom>
            <a:solidFill>
              <a:srgbClr val="263147">
                <a:lumMod val="20000"/>
                <a:lumOff val="80000"/>
              </a:srgbClr>
            </a:solidFill>
            <a:ln w="9525">
              <a:solidFill>
                <a:srgbClr val="263147">
                  <a:lumMod val="60000"/>
                  <a:lumOff val="40000"/>
                </a:srgbClr>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Problem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Or Maintenance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Fix (L3)</a:t>
              </a:r>
            </a:p>
          </p:txBody>
        </p:sp>
        <p:sp>
          <p:nvSpPr>
            <p:cNvPr id="92" name="AutoShape 4" descr="10%">
              <a:extLst>
                <a:ext uri="{FF2B5EF4-FFF2-40B4-BE49-F238E27FC236}">
                  <a16:creationId xmlns:a16="http://schemas.microsoft.com/office/drawing/2014/main" id="{3B2F123A-25CD-476C-B0A9-37789E1EFE79}"/>
                </a:ext>
              </a:extLst>
            </p:cNvPr>
            <p:cNvSpPr>
              <a:spLocks noChangeArrowheads="1"/>
            </p:cNvSpPr>
            <p:nvPr/>
          </p:nvSpPr>
          <p:spPr bwMode="auto">
            <a:xfrm>
              <a:off x="5227237" y="1196752"/>
              <a:ext cx="1882375" cy="457200"/>
            </a:xfrm>
            <a:prstGeom prst="roundRect">
              <a:avLst>
                <a:gd name="adj" fmla="val 16667"/>
              </a:avLst>
            </a:prstGeom>
            <a:solidFill>
              <a:srgbClr val="0098C7"/>
            </a:solidFill>
            <a:ln w="2540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Ticket created and assigned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 by </a:t>
              </a:r>
              <a:r>
                <a:rPr kumimoji="0" lang="en-US" sz="1000" b="0" i="0" u="none" strike="noStrike" kern="0" cap="none" spc="0" normalizeH="0" baseline="0" noProof="0" dirty="0">
                  <a:ln>
                    <a:noFill/>
                  </a:ln>
                  <a:solidFill>
                    <a:srgbClr val="FF0000"/>
                  </a:solidFill>
                  <a:effectLst/>
                  <a:uLnTx/>
                  <a:uFillTx/>
                  <a:latin typeface="Arial"/>
                  <a:ea typeface="+mn-ea"/>
                  <a:cs typeface="+mn-cs"/>
                </a:rPr>
                <a:t>Client</a:t>
              </a: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 (L1 – </a:t>
              </a:r>
              <a:r>
                <a:rPr kumimoji="0" lang="en-US" sz="1000" b="0" i="0" u="none" strike="noStrike" kern="0" cap="none" spc="0" normalizeH="0" baseline="0" noProof="0" dirty="0">
                  <a:ln>
                    <a:noFill/>
                  </a:ln>
                  <a:solidFill>
                    <a:srgbClr val="FF0000"/>
                  </a:solidFill>
                  <a:effectLst/>
                  <a:uLnTx/>
                  <a:uFillTx/>
                  <a:latin typeface="Arial"/>
                  <a:ea typeface="+mn-ea"/>
                  <a:cs typeface="+mn-cs"/>
                </a:rPr>
                <a:t>Client</a:t>
              </a: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a:t>
              </a:r>
            </a:p>
          </p:txBody>
        </p:sp>
        <p:cxnSp>
          <p:nvCxnSpPr>
            <p:cNvPr id="93" name="AutoShape 5">
              <a:extLst>
                <a:ext uri="{FF2B5EF4-FFF2-40B4-BE49-F238E27FC236}">
                  <a16:creationId xmlns:a16="http://schemas.microsoft.com/office/drawing/2014/main" id="{FD1BBB84-10CB-4CFE-994E-753612AE41B5}"/>
                </a:ext>
              </a:extLst>
            </p:cNvPr>
            <p:cNvCxnSpPr>
              <a:cxnSpLocks noChangeShapeType="1"/>
              <a:stCxn id="117" idx="2"/>
              <a:endCxn id="90" idx="0"/>
            </p:cNvCxnSpPr>
            <p:nvPr/>
          </p:nvCxnSpPr>
          <p:spPr bwMode="auto">
            <a:xfrm rot="5400000">
              <a:off x="2619121" y="2553384"/>
              <a:ext cx="139618" cy="3223"/>
            </a:xfrm>
            <a:prstGeom prst="straightConnector1">
              <a:avLst/>
            </a:prstGeom>
            <a:noFill/>
            <a:ln w="9525">
              <a:solidFill>
                <a:srgbClr val="998C85">
                  <a:lumMod val="50000"/>
                </a:srgbClr>
              </a:solidFill>
              <a:round/>
              <a:headEnd/>
              <a:tailEnd type="triangle" w="med" len="med"/>
            </a:ln>
          </p:spPr>
        </p:cxnSp>
        <p:sp>
          <p:nvSpPr>
            <p:cNvPr id="94" name="Text Box 8">
              <a:extLst>
                <a:ext uri="{FF2B5EF4-FFF2-40B4-BE49-F238E27FC236}">
                  <a16:creationId xmlns:a16="http://schemas.microsoft.com/office/drawing/2014/main" id="{E6D2F9CB-C690-4BA0-B527-8739417AEE68}"/>
                </a:ext>
              </a:extLst>
            </p:cNvPr>
            <p:cNvSpPr txBox="1">
              <a:spLocks noChangeArrowheads="1"/>
            </p:cNvSpPr>
            <p:nvPr/>
          </p:nvSpPr>
          <p:spPr bwMode="auto">
            <a:xfrm>
              <a:off x="2921003" y="2400835"/>
              <a:ext cx="274320" cy="182880"/>
            </a:xfrm>
            <a:prstGeom prst="rect">
              <a:avLst/>
            </a:prstGeom>
            <a:solidFill>
              <a:srgbClr val="92D050"/>
            </a:solidFill>
            <a:ln w="9525">
              <a:solidFill>
                <a:srgbClr val="00B050"/>
              </a:solidFill>
              <a:miter lim="800000"/>
              <a:headEnd/>
              <a:tailEnd/>
            </a:ln>
          </p:spPr>
          <p:txBody>
            <a:bodyPr lIns="0" tIns="0" rIns="0" bIns="0" anchor="ctr" anchorCtr="1">
              <a:noAutofit/>
            </a:bodyPr>
            <a:lstStyle/>
            <a:p>
              <a:pPr eaLnBrk="1" fontAlgn="auto" hangingPunct="1">
                <a:spcBef>
                  <a:spcPct val="50000"/>
                </a:spcBef>
                <a:spcAft>
                  <a:spcPts val="0"/>
                </a:spcAft>
                <a:defRPr/>
              </a:pPr>
              <a:r>
                <a:rPr lang="en-US" sz="1000" kern="0" dirty="0">
                  <a:solidFill>
                    <a:prstClr val="white"/>
                  </a:solidFill>
                  <a:latin typeface="Arial"/>
                  <a:cs typeface="+mn-cs"/>
                </a:rPr>
                <a:t>Y</a:t>
              </a:r>
            </a:p>
          </p:txBody>
        </p:sp>
        <p:sp>
          <p:nvSpPr>
            <p:cNvPr id="95" name="Text Box 9">
              <a:extLst>
                <a:ext uri="{FF2B5EF4-FFF2-40B4-BE49-F238E27FC236}">
                  <a16:creationId xmlns:a16="http://schemas.microsoft.com/office/drawing/2014/main" id="{F6EAC0A2-5BC5-4584-B995-9BE9DAC3DC10}"/>
                </a:ext>
              </a:extLst>
            </p:cNvPr>
            <p:cNvSpPr txBox="1">
              <a:spLocks noChangeArrowheads="1"/>
            </p:cNvSpPr>
            <p:nvPr/>
          </p:nvSpPr>
          <p:spPr bwMode="auto">
            <a:xfrm>
              <a:off x="6170036" y="2472098"/>
              <a:ext cx="274320" cy="182880"/>
            </a:xfrm>
            <a:prstGeom prst="rect">
              <a:avLst/>
            </a:prstGeom>
            <a:solidFill>
              <a:srgbClr val="92D050"/>
            </a:solidFill>
            <a:ln w="9525">
              <a:solidFill>
                <a:srgbClr val="00B050"/>
              </a:solidFill>
              <a:miter lim="800000"/>
              <a:headEnd/>
              <a:tailEnd/>
            </a:ln>
          </p:spPr>
          <p:txBody>
            <a:bodyPr lIns="0" tIns="0" rIns="0" bIns="0" anchor="ctr" anchorCtr="1">
              <a:noAutofit/>
            </a:bodyPr>
            <a:lstStyle/>
            <a:p>
              <a:pPr eaLnBrk="1" fontAlgn="auto" hangingPunct="1">
                <a:spcBef>
                  <a:spcPct val="50000"/>
                </a:spcBef>
                <a:spcAft>
                  <a:spcPts val="0"/>
                </a:spcAft>
                <a:defRPr/>
              </a:pPr>
              <a:r>
                <a:rPr lang="en-US" sz="1000" kern="0" dirty="0">
                  <a:solidFill>
                    <a:prstClr val="white"/>
                  </a:solidFill>
                  <a:latin typeface="Arial"/>
                  <a:cs typeface="+mn-cs"/>
                </a:rPr>
                <a:t>Y</a:t>
              </a:r>
            </a:p>
          </p:txBody>
        </p:sp>
        <p:sp>
          <p:nvSpPr>
            <p:cNvPr id="96" name="Text Box 10">
              <a:extLst>
                <a:ext uri="{FF2B5EF4-FFF2-40B4-BE49-F238E27FC236}">
                  <a16:creationId xmlns:a16="http://schemas.microsoft.com/office/drawing/2014/main" id="{45598285-601C-4FCB-B093-5BBB5EBD6C1C}"/>
                </a:ext>
              </a:extLst>
            </p:cNvPr>
            <p:cNvSpPr txBox="1">
              <a:spLocks noChangeArrowheads="1"/>
            </p:cNvSpPr>
            <p:nvPr/>
          </p:nvSpPr>
          <p:spPr bwMode="auto">
            <a:xfrm>
              <a:off x="9183771" y="2445919"/>
              <a:ext cx="274320" cy="182880"/>
            </a:xfrm>
            <a:prstGeom prst="rect">
              <a:avLst/>
            </a:prstGeom>
            <a:solidFill>
              <a:srgbClr val="92D050"/>
            </a:solidFill>
            <a:ln w="9525">
              <a:solidFill>
                <a:srgbClr val="00B050"/>
              </a:solidFill>
              <a:miter lim="800000"/>
              <a:headEnd/>
              <a:tailEnd/>
            </a:ln>
          </p:spPr>
          <p:txBody>
            <a:bodyPr lIns="0" tIns="0" rIns="0" bIns="0" anchor="ctr" anchorCtr="1">
              <a:noAutofit/>
            </a:bodyPr>
            <a:lstStyle/>
            <a:p>
              <a:pPr eaLnBrk="1" fontAlgn="auto" hangingPunct="1">
                <a:spcBef>
                  <a:spcPct val="50000"/>
                </a:spcBef>
                <a:spcAft>
                  <a:spcPts val="0"/>
                </a:spcAft>
                <a:defRPr/>
              </a:pPr>
              <a:r>
                <a:rPr lang="en-US" sz="1000" kern="0" dirty="0">
                  <a:solidFill>
                    <a:prstClr val="white"/>
                  </a:solidFill>
                  <a:latin typeface="Arial"/>
                  <a:cs typeface="+mn-cs"/>
                </a:rPr>
                <a:t>Y</a:t>
              </a:r>
            </a:p>
          </p:txBody>
        </p:sp>
        <p:sp>
          <p:nvSpPr>
            <p:cNvPr id="97" name="AutoShape 11">
              <a:extLst>
                <a:ext uri="{FF2B5EF4-FFF2-40B4-BE49-F238E27FC236}">
                  <a16:creationId xmlns:a16="http://schemas.microsoft.com/office/drawing/2014/main" id="{6D7FB3F3-45B6-488A-A954-F0F468CE8953}"/>
                </a:ext>
              </a:extLst>
            </p:cNvPr>
            <p:cNvSpPr>
              <a:spLocks noChangeArrowheads="1"/>
            </p:cNvSpPr>
            <p:nvPr/>
          </p:nvSpPr>
          <p:spPr bwMode="auto">
            <a:xfrm>
              <a:off x="2071677" y="3114919"/>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Obtain approval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for Workaround</a:t>
              </a:r>
            </a:p>
          </p:txBody>
        </p:sp>
        <p:sp>
          <p:nvSpPr>
            <p:cNvPr id="98" name="AutoShape 12">
              <a:extLst>
                <a:ext uri="{FF2B5EF4-FFF2-40B4-BE49-F238E27FC236}">
                  <a16:creationId xmlns:a16="http://schemas.microsoft.com/office/drawing/2014/main" id="{74EE5EC4-8724-4A60-915D-DE6FAFF70193}"/>
                </a:ext>
              </a:extLst>
            </p:cNvPr>
            <p:cNvSpPr>
              <a:spLocks noChangeArrowheads="1"/>
            </p:cNvSpPr>
            <p:nvPr/>
          </p:nvSpPr>
          <p:spPr bwMode="auto">
            <a:xfrm>
              <a:off x="2071677" y="3658846"/>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Test &amp; Implement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Workaround</a:t>
              </a:r>
            </a:p>
          </p:txBody>
        </p:sp>
        <p:sp>
          <p:nvSpPr>
            <p:cNvPr id="99" name="AutoShape 13">
              <a:extLst>
                <a:ext uri="{FF2B5EF4-FFF2-40B4-BE49-F238E27FC236}">
                  <a16:creationId xmlns:a16="http://schemas.microsoft.com/office/drawing/2014/main" id="{829C014B-E288-4B7A-9223-A4001E057A32}"/>
                </a:ext>
              </a:extLst>
            </p:cNvPr>
            <p:cNvSpPr>
              <a:spLocks noChangeArrowheads="1"/>
            </p:cNvSpPr>
            <p:nvPr/>
          </p:nvSpPr>
          <p:spPr bwMode="auto">
            <a:xfrm>
              <a:off x="2071677" y="4147507"/>
              <a:ext cx="1234503" cy="334500"/>
            </a:xfrm>
            <a:prstGeom prst="roundRect">
              <a:avLst>
                <a:gd name="adj" fmla="val 16667"/>
              </a:avLst>
            </a:prstGeom>
            <a:solidFill>
              <a:srgbClr val="0098C7"/>
            </a:solidFill>
            <a:ln w="2540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Close Ticket</a:t>
              </a:r>
            </a:p>
          </p:txBody>
        </p:sp>
        <p:sp>
          <p:nvSpPr>
            <p:cNvPr id="100" name="AutoShape 14">
              <a:extLst>
                <a:ext uri="{FF2B5EF4-FFF2-40B4-BE49-F238E27FC236}">
                  <a16:creationId xmlns:a16="http://schemas.microsoft.com/office/drawing/2014/main" id="{892D8732-2E69-4E82-B392-D73B183FB157}"/>
                </a:ext>
              </a:extLst>
            </p:cNvPr>
            <p:cNvSpPr>
              <a:spLocks noChangeArrowheads="1"/>
            </p:cNvSpPr>
            <p:nvPr/>
          </p:nvSpPr>
          <p:spPr bwMode="auto">
            <a:xfrm>
              <a:off x="2071677" y="4636169"/>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Perform RCA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for the problem</a:t>
              </a:r>
            </a:p>
          </p:txBody>
        </p:sp>
        <p:sp>
          <p:nvSpPr>
            <p:cNvPr id="101" name="AutoShape 15">
              <a:extLst>
                <a:ext uri="{FF2B5EF4-FFF2-40B4-BE49-F238E27FC236}">
                  <a16:creationId xmlns:a16="http://schemas.microsoft.com/office/drawing/2014/main" id="{B3C0D8EF-46DE-499F-B793-0CDD481B9EEB}"/>
                </a:ext>
              </a:extLst>
            </p:cNvPr>
            <p:cNvSpPr>
              <a:spLocks noChangeArrowheads="1"/>
            </p:cNvSpPr>
            <p:nvPr/>
          </p:nvSpPr>
          <p:spPr bwMode="auto">
            <a:xfrm>
              <a:off x="4390804" y="2623349"/>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Analysis for all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related incidents</a:t>
              </a:r>
            </a:p>
          </p:txBody>
        </p:sp>
        <p:sp>
          <p:nvSpPr>
            <p:cNvPr id="102" name="AutoShape 16">
              <a:extLst>
                <a:ext uri="{FF2B5EF4-FFF2-40B4-BE49-F238E27FC236}">
                  <a16:creationId xmlns:a16="http://schemas.microsoft.com/office/drawing/2014/main" id="{89B26052-A1E2-4D07-A116-65627DA714B4}"/>
                </a:ext>
              </a:extLst>
            </p:cNvPr>
            <p:cNvSpPr>
              <a:spLocks noChangeArrowheads="1"/>
            </p:cNvSpPr>
            <p:nvPr/>
          </p:nvSpPr>
          <p:spPr bwMode="auto">
            <a:xfrm>
              <a:off x="4390804" y="3100376"/>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Provide Estimates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&amp; get approval</a:t>
              </a:r>
            </a:p>
          </p:txBody>
        </p:sp>
        <p:sp>
          <p:nvSpPr>
            <p:cNvPr id="103" name="AutoShape 17">
              <a:extLst>
                <a:ext uri="{FF2B5EF4-FFF2-40B4-BE49-F238E27FC236}">
                  <a16:creationId xmlns:a16="http://schemas.microsoft.com/office/drawing/2014/main" id="{8B876FC0-062D-4FB7-B6F8-954D6F57924A}"/>
                </a:ext>
              </a:extLst>
            </p:cNvPr>
            <p:cNvSpPr>
              <a:spLocks noChangeArrowheads="1"/>
            </p:cNvSpPr>
            <p:nvPr/>
          </p:nvSpPr>
          <p:spPr bwMode="auto">
            <a:xfrm>
              <a:off x="4390804" y="3589037"/>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Create CR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&amp; get approval</a:t>
              </a:r>
            </a:p>
          </p:txBody>
        </p:sp>
        <p:sp>
          <p:nvSpPr>
            <p:cNvPr id="104" name="AutoShape 18">
              <a:extLst>
                <a:ext uri="{FF2B5EF4-FFF2-40B4-BE49-F238E27FC236}">
                  <a16:creationId xmlns:a16="http://schemas.microsoft.com/office/drawing/2014/main" id="{69C4BF74-BDB3-46E0-9648-BF71CB276D24}"/>
                </a:ext>
              </a:extLst>
            </p:cNvPr>
            <p:cNvSpPr>
              <a:spLocks noChangeArrowheads="1"/>
            </p:cNvSpPr>
            <p:nvPr/>
          </p:nvSpPr>
          <p:spPr bwMode="auto">
            <a:xfrm>
              <a:off x="4390804" y="4530001"/>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Perform reviews</a:t>
              </a:r>
            </a:p>
          </p:txBody>
        </p:sp>
        <p:sp>
          <p:nvSpPr>
            <p:cNvPr id="105" name="AutoShape 19">
              <a:extLst>
                <a:ext uri="{FF2B5EF4-FFF2-40B4-BE49-F238E27FC236}">
                  <a16:creationId xmlns:a16="http://schemas.microsoft.com/office/drawing/2014/main" id="{CC8FAD03-1C1A-47CC-8AA2-4F78343497FA}"/>
                </a:ext>
              </a:extLst>
            </p:cNvPr>
            <p:cNvSpPr>
              <a:spLocks noChangeArrowheads="1"/>
            </p:cNvSpPr>
            <p:nvPr/>
          </p:nvSpPr>
          <p:spPr bwMode="auto">
            <a:xfrm>
              <a:off x="4390804" y="5018663"/>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Perform Level 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Testing</a:t>
              </a:r>
            </a:p>
          </p:txBody>
        </p:sp>
        <p:sp>
          <p:nvSpPr>
            <p:cNvPr id="106" name="AutoShape 20">
              <a:extLst>
                <a:ext uri="{FF2B5EF4-FFF2-40B4-BE49-F238E27FC236}">
                  <a16:creationId xmlns:a16="http://schemas.microsoft.com/office/drawing/2014/main" id="{B1027413-776F-490E-8D73-5FD4B3781637}"/>
                </a:ext>
              </a:extLst>
            </p:cNvPr>
            <p:cNvSpPr>
              <a:spLocks noChangeArrowheads="1"/>
            </p:cNvSpPr>
            <p:nvPr/>
          </p:nvSpPr>
          <p:spPr bwMode="auto">
            <a:xfrm>
              <a:off x="8440812" y="3687933"/>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Provide Solution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and monitor</a:t>
              </a:r>
            </a:p>
          </p:txBody>
        </p:sp>
        <p:sp>
          <p:nvSpPr>
            <p:cNvPr id="107" name="AutoShape 22">
              <a:extLst>
                <a:ext uri="{FF2B5EF4-FFF2-40B4-BE49-F238E27FC236}">
                  <a16:creationId xmlns:a16="http://schemas.microsoft.com/office/drawing/2014/main" id="{FBF8FAB9-F957-49E1-ABD6-39B71851F737}"/>
                </a:ext>
              </a:extLst>
            </p:cNvPr>
            <p:cNvSpPr>
              <a:spLocks noChangeArrowheads="1"/>
            </p:cNvSpPr>
            <p:nvPr/>
          </p:nvSpPr>
          <p:spPr bwMode="auto">
            <a:xfrm>
              <a:off x="8440812" y="4929947"/>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Update Knowledge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Base</a:t>
              </a:r>
            </a:p>
          </p:txBody>
        </p:sp>
        <p:sp>
          <p:nvSpPr>
            <p:cNvPr id="108" name="AutoShape 23">
              <a:extLst>
                <a:ext uri="{FF2B5EF4-FFF2-40B4-BE49-F238E27FC236}">
                  <a16:creationId xmlns:a16="http://schemas.microsoft.com/office/drawing/2014/main" id="{E7BCC762-65D9-4096-A061-6BBB10C6F5B1}"/>
                </a:ext>
              </a:extLst>
            </p:cNvPr>
            <p:cNvSpPr>
              <a:spLocks noChangeArrowheads="1"/>
            </p:cNvSpPr>
            <p:nvPr/>
          </p:nvSpPr>
          <p:spPr bwMode="auto">
            <a:xfrm>
              <a:off x="8440812" y="5418609"/>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Close Ticket</a:t>
              </a:r>
            </a:p>
          </p:txBody>
        </p:sp>
        <p:sp>
          <p:nvSpPr>
            <p:cNvPr id="109" name="AutoShape 24">
              <a:extLst>
                <a:ext uri="{FF2B5EF4-FFF2-40B4-BE49-F238E27FC236}">
                  <a16:creationId xmlns:a16="http://schemas.microsoft.com/office/drawing/2014/main" id="{41F1788C-8E9D-409E-8F86-FA27D1827D6E}"/>
                </a:ext>
              </a:extLst>
            </p:cNvPr>
            <p:cNvSpPr>
              <a:spLocks noChangeArrowheads="1"/>
            </p:cNvSpPr>
            <p:nvPr/>
          </p:nvSpPr>
          <p:spPr bwMode="auto">
            <a:xfrm>
              <a:off x="8440812" y="2681523"/>
              <a:ext cx="1234503" cy="698088"/>
            </a:xfrm>
            <a:prstGeom prst="roundRect">
              <a:avLst>
                <a:gd name="adj" fmla="val 8480"/>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Analyze the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problem request 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consultation with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SME</a:t>
              </a:r>
            </a:p>
          </p:txBody>
        </p:sp>
        <p:cxnSp>
          <p:nvCxnSpPr>
            <p:cNvPr id="110" name="AutoShape 25">
              <a:extLst>
                <a:ext uri="{FF2B5EF4-FFF2-40B4-BE49-F238E27FC236}">
                  <a16:creationId xmlns:a16="http://schemas.microsoft.com/office/drawing/2014/main" id="{D92B1721-8AAF-438B-A5BE-97D857EE1E59}"/>
                </a:ext>
              </a:extLst>
            </p:cNvPr>
            <p:cNvCxnSpPr>
              <a:cxnSpLocks noChangeShapeType="1"/>
              <a:stCxn id="90" idx="2"/>
              <a:endCxn id="97" idx="0"/>
            </p:cNvCxnSpPr>
            <p:nvPr/>
          </p:nvCxnSpPr>
          <p:spPr bwMode="auto">
            <a:xfrm rot="16200000" flipH="1">
              <a:off x="2611850" y="3037839"/>
              <a:ext cx="154161" cy="0"/>
            </a:xfrm>
            <a:prstGeom prst="straightConnector1">
              <a:avLst/>
            </a:prstGeom>
            <a:noFill/>
            <a:ln w="9525">
              <a:solidFill>
                <a:srgbClr val="998C85">
                  <a:lumMod val="50000"/>
                </a:srgbClr>
              </a:solidFill>
              <a:round/>
              <a:headEnd/>
              <a:tailEnd type="triangle" w="med" len="med"/>
            </a:ln>
          </p:spPr>
        </p:cxnSp>
        <p:cxnSp>
          <p:nvCxnSpPr>
            <p:cNvPr id="111" name="AutoShape 26">
              <a:extLst>
                <a:ext uri="{FF2B5EF4-FFF2-40B4-BE49-F238E27FC236}">
                  <a16:creationId xmlns:a16="http://schemas.microsoft.com/office/drawing/2014/main" id="{9088A30A-1E97-4BD8-9BB9-74AFD6987553}"/>
                </a:ext>
              </a:extLst>
            </p:cNvPr>
            <p:cNvCxnSpPr>
              <a:cxnSpLocks noChangeShapeType="1"/>
              <a:stCxn id="97" idx="2"/>
              <a:endCxn id="98" idx="0"/>
            </p:cNvCxnSpPr>
            <p:nvPr/>
          </p:nvCxnSpPr>
          <p:spPr bwMode="auto">
            <a:xfrm rot="5400000">
              <a:off x="2585022" y="3554781"/>
              <a:ext cx="209426" cy="1612"/>
            </a:xfrm>
            <a:prstGeom prst="straightConnector1">
              <a:avLst/>
            </a:prstGeom>
            <a:noFill/>
            <a:ln w="9525">
              <a:solidFill>
                <a:srgbClr val="998C85">
                  <a:lumMod val="50000"/>
                </a:srgbClr>
              </a:solidFill>
              <a:round/>
              <a:headEnd/>
              <a:tailEnd type="triangle" w="med" len="med"/>
            </a:ln>
          </p:spPr>
        </p:cxnSp>
        <p:cxnSp>
          <p:nvCxnSpPr>
            <p:cNvPr id="112" name="AutoShape 27">
              <a:extLst>
                <a:ext uri="{FF2B5EF4-FFF2-40B4-BE49-F238E27FC236}">
                  <a16:creationId xmlns:a16="http://schemas.microsoft.com/office/drawing/2014/main" id="{B7FA7094-B40C-4DFD-BEA3-DCFA5E15785D}"/>
                </a:ext>
              </a:extLst>
            </p:cNvPr>
            <p:cNvCxnSpPr>
              <a:cxnSpLocks noChangeShapeType="1"/>
              <a:stCxn id="98" idx="2"/>
              <a:endCxn id="99" idx="0"/>
            </p:cNvCxnSpPr>
            <p:nvPr/>
          </p:nvCxnSpPr>
          <p:spPr bwMode="auto">
            <a:xfrm rot="5400000">
              <a:off x="2612656" y="4069621"/>
              <a:ext cx="154161" cy="1612"/>
            </a:xfrm>
            <a:prstGeom prst="straightConnector1">
              <a:avLst/>
            </a:prstGeom>
            <a:noFill/>
            <a:ln w="9525">
              <a:solidFill>
                <a:srgbClr val="998C85">
                  <a:lumMod val="50000"/>
                </a:srgbClr>
              </a:solidFill>
              <a:round/>
              <a:headEnd/>
              <a:tailEnd type="triangle" w="med" len="med"/>
            </a:ln>
          </p:spPr>
        </p:cxnSp>
        <p:cxnSp>
          <p:nvCxnSpPr>
            <p:cNvPr id="113" name="AutoShape 28">
              <a:extLst>
                <a:ext uri="{FF2B5EF4-FFF2-40B4-BE49-F238E27FC236}">
                  <a16:creationId xmlns:a16="http://schemas.microsoft.com/office/drawing/2014/main" id="{63B1AE87-B94E-4211-944D-C61C17BF6C19}"/>
                </a:ext>
              </a:extLst>
            </p:cNvPr>
            <p:cNvCxnSpPr>
              <a:cxnSpLocks noChangeShapeType="1"/>
              <a:stCxn id="99" idx="2"/>
              <a:endCxn id="100" idx="0"/>
            </p:cNvCxnSpPr>
            <p:nvPr/>
          </p:nvCxnSpPr>
          <p:spPr bwMode="auto">
            <a:xfrm rot="5400000">
              <a:off x="2612656" y="4558282"/>
              <a:ext cx="154161" cy="1612"/>
            </a:xfrm>
            <a:prstGeom prst="straightConnector1">
              <a:avLst/>
            </a:prstGeom>
            <a:noFill/>
            <a:ln w="9525">
              <a:solidFill>
                <a:srgbClr val="009ACC"/>
              </a:solidFill>
              <a:round/>
              <a:headEnd/>
              <a:tailEnd type="triangle" w="med" len="med"/>
            </a:ln>
          </p:spPr>
        </p:cxnSp>
        <p:cxnSp>
          <p:nvCxnSpPr>
            <p:cNvPr id="114" name="AutoShape 29">
              <a:extLst>
                <a:ext uri="{FF2B5EF4-FFF2-40B4-BE49-F238E27FC236}">
                  <a16:creationId xmlns:a16="http://schemas.microsoft.com/office/drawing/2014/main" id="{F9970959-45A4-402E-BE4F-BA50ED67C423}"/>
                </a:ext>
              </a:extLst>
            </p:cNvPr>
            <p:cNvCxnSpPr>
              <a:cxnSpLocks noChangeShapeType="1"/>
              <a:stCxn id="101" idx="2"/>
              <a:endCxn id="102" idx="0"/>
            </p:cNvCxnSpPr>
            <p:nvPr/>
          </p:nvCxnSpPr>
          <p:spPr bwMode="auto">
            <a:xfrm rot="5400000">
              <a:off x="4937598" y="3028308"/>
              <a:ext cx="142526" cy="1611"/>
            </a:xfrm>
            <a:prstGeom prst="straightConnector1">
              <a:avLst/>
            </a:prstGeom>
            <a:noFill/>
            <a:ln w="9525">
              <a:solidFill>
                <a:srgbClr val="998C85">
                  <a:lumMod val="50000"/>
                </a:srgbClr>
              </a:solidFill>
              <a:round/>
              <a:headEnd/>
              <a:tailEnd type="triangle" w="med" len="med"/>
            </a:ln>
          </p:spPr>
        </p:cxnSp>
        <p:cxnSp>
          <p:nvCxnSpPr>
            <p:cNvPr id="115" name="AutoShape 30">
              <a:extLst>
                <a:ext uri="{FF2B5EF4-FFF2-40B4-BE49-F238E27FC236}">
                  <a16:creationId xmlns:a16="http://schemas.microsoft.com/office/drawing/2014/main" id="{7BF0207C-035F-4BEE-B015-D5A179E4938D}"/>
                </a:ext>
              </a:extLst>
            </p:cNvPr>
            <p:cNvCxnSpPr>
              <a:cxnSpLocks noChangeShapeType="1"/>
              <a:stCxn id="102" idx="2"/>
              <a:endCxn id="103" idx="0"/>
            </p:cNvCxnSpPr>
            <p:nvPr/>
          </p:nvCxnSpPr>
          <p:spPr bwMode="auto">
            <a:xfrm rot="5400000">
              <a:off x="4931782" y="3511152"/>
              <a:ext cx="154161" cy="1611"/>
            </a:xfrm>
            <a:prstGeom prst="straightConnector1">
              <a:avLst/>
            </a:prstGeom>
            <a:noFill/>
            <a:ln w="9525">
              <a:solidFill>
                <a:srgbClr val="998C85">
                  <a:lumMod val="50000"/>
                </a:srgbClr>
              </a:solidFill>
              <a:round/>
              <a:headEnd/>
              <a:tailEnd type="triangle" w="med" len="med"/>
            </a:ln>
          </p:spPr>
        </p:cxnSp>
        <p:sp>
          <p:nvSpPr>
            <p:cNvPr id="116" name="AutoShape 31">
              <a:extLst>
                <a:ext uri="{FF2B5EF4-FFF2-40B4-BE49-F238E27FC236}">
                  <a16:creationId xmlns:a16="http://schemas.microsoft.com/office/drawing/2014/main" id="{43B9986C-B306-47FC-9619-5C5A42A676D2}"/>
                </a:ext>
              </a:extLst>
            </p:cNvPr>
            <p:cNvSpPr>
              <a:spLocks noChangeArrowheads="1"/>
            </p:cNvSpPr>
            <p:nvPr/>
          </p:nvSpPr>
          <p:spPr bwMode="auto">
            <a:xfrm>
              <a:off x="8361842" y="1715835"/>
              <a:ext cx="1392442" cy="767896"/>
            </a:xfrm>
            <a:prstGeom prst="flowChartDecision">
              <a:avLst/>
            </a:prstGeom>
            <a:solidFill>
              <a:srgbClr val="263147">
                <a:lumMod val="20000"/>
                <a:lumOff val="80000"/>
              </a:srgbClr>
            </a:solidFill>
            <a:ln w="9525">
              <a:solidFill>
                <a:srgbClr val="263147">
                  <a:lumMod val="60000"/>
                  <a:lumOff val="40000"/>
                </a:srgbClr>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Adhoc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support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 requests</a:t>
              </a:r>
            </a:p>
          </p:txBody>
        </p:sp>
        <p:sp>
          <p:nvSpPr>
            <p:cNvPr id="117" name="AutoShape 32">
              <a:extLst>
                <a:ext uri="{FF2B5EF4-FFF2-40B4-BE49-F238E27FC236}">
                  <a16:creationId xmlns:a16="http://schemas.microsoft.com/office/drawing/2014/main" id="{05A9063F-9680-4609-8DC5-FF8EEA53D50E}"/>
                </a:ext>
              </a:extLst>
            </p:cNvPr>
            <p:cNvSpPr>
              <a:spLocks noChangeArrowheads="1"/>
            </p:cNvSpPr>
            <p:nvPr/>
          </p:nvSpPr>
          <p:spPr bwMode="auto">
            <a:xfrm>
              <a:off x="1992708" y="1715835"/>
              <a:ext cx="1392442" cy="767896"/>
            </a:xfrm>
            <a:prstGeom prst="flowChartDecision">
              <a:avLst/>
            </a:prstGeom>
            <a:solidFill>
              <a:srgbClr val="263147">
                <a:lumMod val="20000"/>
                <a:lumOff val="80000"/>
              </a:srgbClr>
            </a:solidFill>
            <a:ln w="9525">
              <a:solidFill>
                <a:srgbClr val="263147">
                  <a:lumMod val="60000"/>
                  <a:lumOff val="40000"/>
                </a:srgbClr>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Level 2 Support</a:t>
              </a:r>
            </a:p>
          </p:txBody>
        </p:sp>
        <p:cxnSp>
          <p:nvCxnSpPr>
            <p:cNvPr id="118" name="AutoShape 35">
              <a:extLst>
                <a:ext uri="{FF2B5EF4-FFF2-40B4-BE49-F238E27FC236}">
                  <a16:creationId xmlns:a16="http://schemas.microsoft.com/office/drawing/2014/main" id="{BE591D2D-A2A3-4A39-A826-8CFBA1581097}"/>
                </a:ext>
              </a:extLst>
            </p:cNvPr>
            <p:cNvCxnSpPr>
              <a:cxnSpLocks noChangeShapeType="1"/>
              <a:stCxn id="91" idx="3"/>
              <a:endCxn id="116" idx="1"/>
            </p:cNvCxnSpPr>
            <p:nvPr/>
          </p:nvCxnSpPr>
          <p:spPr bwMode="auto">
            <a:xfrm>
              <a:off x="6788898" y="2099783"/>
              <a:ext cx="1572944" cy="1455"/>
            </a:xfrm>
            <a:prstGeom prst="straightConnector1">
              <a:avLst/>
            </a:prstGeom>
            <a:noFill/>
            <a:ln w="9525">
              <a:solidFill>
                <a:srgbClr val="998C85">
                  <a:lumMod val="50000"/>
                </a:srgbClr>
              </a:solidFill>
              <a:round/>
              <a:headEnd/>
              <a:tailEnd type="triangle" w="med" len="med"/>
            </a:ln>
          </p:spPr>
        </p:cxnSp>
        <p:cxnSp>
          <p:nvCxnSpPr>
            <p:cNvPr id="119" name="AutoShape 37">
              <a:extLst>
                <a:ext uri="{FF2B5EF4-FFF2-40B4-BE49-F238E27FC236}">
                  <a16:creationId xmlns:a16="http://schemas.microsoft.com/office/drawing/2014/main" id="{530030A9-A422-4F59-8814-2A19A9DBA7C6}"/>
                </a:ext>
              </a:extLst>
            </p:cNvPr>
            <p:cNvCxnSpPr>
              <a:cxnSpLocks noChangeShapeType="1"/>
              <a:stCxn id="104" idx="2"/>
              <a:endCxn id="105" idx="0"/>
            </p:cNvCxnSpPr>
            <p:nvPr/>
          </p:nvCxnSpPr>
          <p:spPr bwMode="auto">
            <a:xfrm rot="5400000">
              <a:off x="4931782" y="4940778"/>
              <a:ext cx="154161" cy="1611"/>
            </a:xfrm>
            <a:prstGeom prst="straightConnector1">
              <a:avLst/>
            </a:prstGeom>
            <a:noFill/>
            <a:ln w="9525">
              <a:solidFill>
                <a:srgbClr val="998C85">
                  <a:lumMod val="50000"/>
                </a:srgbClr>
              </a:solidFill>
              <a:round/>
              <a:headEnd/>
              <a:tailEnd type="triangle" w="med" len="med"/>
            </a:ln>
          </p:spPr>
        </p:cxnSp>
        <p:cxnSp>
          <p:nvCxnSpPr>
            <p:cNvPr id="120" name="AutoShape 38">
              <a:extLst>
                <a:ext uri="{FF2B5EF4-FFF2-40B4-BE49-F238E27FC236}">
                  <a16:creationId xmlns:a16="http://schemas.microsoft.com/office/drawing/2014/main" id="{66B73A0D-386A-4EC5-8B98-3633ADF1EEE9}"/>
                </a:ext>
              </a:extLst>
            </p:cNvPr>
            <p:cNvCxnSpPr>
              <a:cxnSpLocks noChangeShapeType="1"/>
              <a:stCxn id="99" idx="2"/>
              <a:endCxn id="100" idx="0"/>
            </p:cNvCxnSpPr>
            <p:nvPr/>
          </p:nvCxnSpPr>
          <p:spPr bwMode="auto">
            <a:xfrm rot="5400000">
              <a:off x="2612656" y="4558282"/>
              <a:ext cx="154161" cy="1612"/>
            </a:xfrm>
            <a:prstGeom prst="straightConnector1">
              <a:avLst/>
            </a:prstGeom>
            <a:noFill/>
            <a:ln w="9525">
              <a:solidFill>
                <a:srgbClr val="998C85">
                  <a:lumMod val="50000"/>
                </a:srgbClr>
              </a:solidFill>
              <a:round/>
              <a:headEnd/>
              <a:tailEnd type="triangle" w="med" len="med"/>
            </a:ln>
          </p:spPr>
        </p:cxnSp>
        <p:sp>
          <p:nvSpPr>
            <p:cNvPr id="121" name="AutoShape 39">
              <a:extLst>
                <a:ext uri="{FF2B5EF4-FFF2-40B4-BE49-F238E27FC236}">
                  <a16:creationId xmlns:a16="http://schemas.microsoft.com/office/drawing/2014/main" id="{EE5A8816-6C04-417A-A7AF-C000D6CAD0AB}"/>
                </a:ext>
              </a:extLst>
            </p:cNvPr>
            <p:cNvSpPr>
              <a:spLocks noChangeArrowheads="1"/>
            </p:cNvSpPr>
            <p:nvPr/>
          </p:nvSpPr>
          <p:spPr bwMode="auto">
            <a:xfrm>
              <a:off x="2071677" y="5124831"/>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Implement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Corrective Action</a:t>
              </a:r>
            </a:p>
          </p:txBody>
        </p:sp>
        <p:cxnSp>
          <p:nvCxnSpPr>
            <p:cNvPr id="122" name="AutoShape 40">
              <a:extLst>
                <a:ext uri="{FF2B5EF4-FFF2-40B4-BE49-F238E27FC236}">
                  <a16:creationId xmlns:a16="http://schemas.microsoft.com/office/drawing/2014/main" id="{9D382D72-5731-4441-A6D1-3BA7F0501316}"/>
                </a:ext>
              </a:extLst>
            </p:cNvPr>
            <p:cNvCxnSpPr>
              <a:cxnSpLocks noChangeShapeType="1"/>
              <a:stCxn id="100" idx="2"/>
              <a:endCxn id="121" idx="0"/>
            </p:cNvCxnSpPr>
            <p:nvPr/>
          </p:nvCxnSpPr>
          <p:spPr bwMode="auto">
            <a:xfrm rot="5400000">
              <a:off x="2612656" y="5046943"/>
              <a:ext cx="154161" cy="1612"/>
            </a:xfrm>
            <a:prstGeom prst="straightConnector1">
              <a:avLst/>
            </a:prstGeom>
            <a:noFill/>
            <a:ln w="9525">
              <a:solidFill>
                <a:srgbClr val="998C85">
                  <a:lumMod val="50000"/>
                </a:srgbClr>
              </a:solidFill>
              <a:round/>
              <a:headEnd/>
              <a:tailEnd type="triangle" w="med" len="med"/>
            </a:ln>
          </p:spPr>
        </p:cxnSp>
        <p:sp>
          <p:nvSpPr>
            <p:cNvPr id="123" name="AutoShape 41">
              <a:extLst>
                <a:ext uri="{FF2B5EF4-FFF2-40B4-BE49-F238E27FC236}">
                  <a16:creationId xmlns:a16="http://schemas.microsoft.com/office/drawing/2014/main" id="{56E33893-09F1-4FA7-9F7E-3D0F538F9155}"/>
                </a:ext>
              </a:extLst>
            </p:cNvPr>
            <p:cNvSpPr>
              <a:spLocks noChangeArrowheads="1"/>
            </p:cNvSpPr>
            <p:nvPr/>
          </p:nvSpPr>
          <p:spPr bwMode="auto">
            <a:xfrm>
              <a:off x="2071677" y="5613491"/>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Update Knowledge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Base</a:t>
              </a:r>
            </a:p>
          </p:txBody>
        </p:sp>
        <p:cxnSp>
          <p:nvCxnSpPr>
            <p:cNvPr id="124" name="AutoShape 42">
              <a:extLst>
                <a:ext uri="{FF2B5EF4-FFF2-40B4-BE49-F238E27FC236}">
                  <a16:creationId xmlns:a16="http://schemas.microsoft.com/office/drawing/2014/main" id="{F19CD18F-B60B-437A-9E86-B4ED90A312CD}"/>
                </a:ext>
              </a:extLst>
            </p:cNvPr>
            <p:cNvCxnSpPr>
              <a:cxnSpLocks noChangeShapeType="1"/>
              <a:stCxn id="121" idx="2"/>
              <a:endCxn id="123" idx="0"/>
            </p:cNvCxnSpPr>
            <p:nvPr/>
          </p:nvCxnSpPr>
          <p:spPr bwMode="auto">
            <a:xfrm rot="5400000">
              <a:off x="2612656" y="5535605"/>
              <a:ext cx="154161" cy="1612"/>
            </a:xfrm>
            <a:prstGeom prst="straightConnector1">
              <a:avLst/>
            </a:prstGeom>
            <a:noFill/>
            <a:ln w="9525">
              <a:solidFill>
                <a:srgbClr val="998C85">
                  <a:lumMod val="50000"/>
                </a:srgbClr>
              </a:solidFill>
              <a:round/>
              <a:headEnd/>
              <a:tailEnd type="triangle" w="med" len="med"/>
            </a:ln>
          </p:spPr>
        </p:cxnSp>
        <p:cxnSp>
          <p:nvCxnSpPr>
            <p:cNvPr id="125" name="AutoShape 43">
              <a:extLst>
                <a:ext uri="{FF2B5EF4-FFF2-40B4-BE49-F238E27FC236}">
                  <a16:creationId xmlns:a16="http://schemas.microsoft.com/office/drawing/2014/main" id="{278B856C-8FCF-4B23-BCAC-CCECC4206C24}"/>
                </a:ext>
              </a:extLst>
            </p:cNvPr>
            <p:cNvCxnSpPr>
              <a:cxnSpLocks noChangeShapeType="1"/>
              <a:stCxn id="91" idx="2"/>
              <a:endCxn id="101" idx="0"/>
            </p:cNvCxnSpPr>
            <p:nvPr/>
          </p:nvCxnSpPr>
          <p:spPr bwMode="auto">
            <a:xfrm rot="5400000">
              <a:off x="5480558" y="2011230"/>
              <a:ext cx="139618" cy="1084621"/>
            </a:xfrm>
            <a:prstGeom prst="bentConnector3">
              <a:avLst>
                <a:gd name="adj1" fmla="val 22710"/>
              </a:avLst>
            </a:prstGeom>
            <a:noFill/>
            <a:ln w="9525">
              <a:solidFill>
                <a:srgbClr val="998C85">
                  <a:lumMod val="50000"/>
                </a:srgbClr>
              </a:solidFill>
              <a:miter lim="800000"/>
              <a:headEnd/>
              <a:tailEnd type="triangle" w="med" len="med"/>
            </a:ln>
          </p:spPr>
        </p:cxnSp>
        <p:sp>
          <p:nvSpPr>
            <p:cNvPr id="126" name="AutoShape 44">
              <a:extLst>
                <a:ext uri="{FF2B5EF4-FFF2-40B4-BE49-F238E27FC236}">
                  <a16:creationId xmlns:a16="http://schemas.microsoft.com/office/drawing/2014/main" id="{FC2FDB79-D52B-44C2-9B6F-B43E47D56C05}"/>
                </a:ext>
              </a:extLst>
            </p:cNvPr>
            <p:cNvSpPr>
              <a:spLocks noChangeArrowheads="1"/>
            </p:cNvSpPr>
            <p:nvPr/>
          </p:nvSpPr>
          <p:spPr bwMode="auto">
            <a:xfrm>
              <a:off x="6477855" y="3181819"/>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Provide UAT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support</a:t>
              </a:r>
            </a:p>
          </p:txBody>
        </p:sp>
        <p:sp>
          <p:nvSpPr>
            <p:cNvPr id="127" name="AutoShape 45">
              <a:extLst>
                <a:ext uri="{FF2B5EF4-FFF2-40B4-BE49-F238E27FC236}">
                  <a16:creationId xmlns:a16="http://schemas.microsoft.com/office/drawing/2014/main" id="{160A73C7-22F6-4BA9-A0B6-93DC31E96648}"/>
                </a:ext>
              </a:extLst>
            </p:cNvPr>
            <p:cNvSpPr>
              <a:spLocks noChangeArrowheads="1"/>
            </p:cNvSpPr>
            <p:nvPr/>
          </p:nvSpPr>
          <p:spPr bwMode="auto">
            <a:xfrm>
              <a:off x="6477855" y="4705977"/>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Monitor Release</a:t>
              </a:r>
            </a:p>
          </p:txBody>
        </p:sp>
        <p:sp>
          <p:nvSpPr>
            <p:cNvPr id="128" name="AutoShape 47">
              <a:extLst>
                <a:ext uri="{FF2B5EF4-FFF2-40B4-BE49-F238E27FC236}">
                  <a16:creationId xmlns:a16="http://schemas.microsoft.com/office/drawing/2014/main" id="{BF2AD690-B0E2-4613-ADEB-70776356CEC4}"/>
                </a:ext>
              </a:extLst>
            </p:cNvPr>
            <p:cNvSpPr>
              <a:spLocks noChangeArrowheads="1"/>
            </p:cNvSpPr>
            <p:nvPr/>
          </p:nvSpPr>
          <p:spPr bwMode="auto">
            <a:xfrm>
              <a:off x="6477855" y="4217316"/>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Provide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Release support</a:t>
              </a:r>
            </a:p>
          </p:txBody>
        </p:sp>
        <p:sp>
          <p:nvSpPr>
            <p:cNvPr id="129" name="AutoShape 48">
              <a:extLst>
                <a:ext uri="{FF2B5EF4-FFF2-40B4-BE49-F238E27FC236}">
                  <a16:creationId xmlns:a16="http://schemas.microsoft.com/office/drawing/2014/main" id="{2EFC1568-A294-4515-846C-CC30B53EC259}"/>
                </a:ext>
              </a:extLst>
            </p:cNvPr>
            <p:cNvSpPr>
              <a:spLocks noChangeArrowheads="1"/>
            </p:cNvSpPr>
            <p:nvPr/>
          </p:nvSpPr>
          <p:spPr bwMode="auto">
            <a:xfrm>
              <a:off x="6477855" y="3673389"/>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Prepare CR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documentation</a:t>
              </a:r>
            </a:p>
          </p:txBody>
        </p:sp>
        <p:cxnSp>
          <p:nvCxnSpPr>
            <p:cNvPr id="130" name="AutoShape 49">
              <a:extLst>
                <a:ext uri="{FF2B5EF4-FFF2-40B4-BE49-F238E27FC236}">
                  <a16:creationId xmlns:a16="http://schemas.microsoft.com/office/drawing/2014/main" id="{2D51E77E-3A85-460E-ACA7-73F58F71CEB9}"/>
                </a:ext>
              </a:extLst>
            </p:cNvPr>
            <p:cNvCxnSpPr>
              <a:cxnSpLocks noChangeShapeType="1"/>
              <a:stCxn id="126" idx="2"/>
              <a:endCxn id="129" idx="0"/>
            </p:cNvCxnSpPr>
            <p:nvPr/>
          </p:nvCxnSpPr>
          <p:spPr bwMode="auto">
            <a:xfrm>
              <a:off x="7095107" y="3516319"/>
              <a:ext cx="0" cy="157070"/>
            </a:xfrm>
            <a:prstGeom prst="straightConnector1">
              <a:avLst/>
            </a:prstGeom>
            <a:noFill/>
            <a:ln w="9525">
              <a:solidFill>
                <a:srgbClr val="998C85">
                  <a:lumMod val="50000"/>
                </a:srgbClr>
              </a:solidFill>
              <a:round/>
              <a:headEnd/>
              <a:tailEnd type="triangle" w="med" len="med"/>
            </a:ln>
          </p:spPr>
        </p:cxnSp>
        <p:cxnSp>
          <p:nvCxnSpPr>
            <p:cNvPr id="131" name="AutoShape 50">
              <a:extLst>
                <a:ext uri="{FF2B5EF4-FFF2-40B4-BE49-F238E27FC236}">
                  <a16:creationId xmlns:a16="http://schemas.microsoft.com/office/drawing/2014/main" id="{5557A0D6-744D-463D-B0A6-6F8B36B35439}"/>
                </a:ext>
              </a:extLst>
            </p:cNvPr>
            <p:cNvCxnSpPr>
              <a:cxnSpLocks noChangeShapeType="1"/>
              <a:stCxn id="129" idx="2"/>
              <a:endCxn id="128" idx="0"/>
            </p:cNvCxnSpPr>
            <p:nvPr/>
          </p:nvCxnSpPr>
          <p:spPr bwMode="auto">
            <a:xfrm>
              <a:off x="7095107" y="4007889"/>
              <a:ext cx="0" cy="209427"/>
            </a:xfrm>
            <a:prstGeom prst="straightConnector1">
              <a:avLst/>
            </a:prstGeom>
            <a:noFill/>
            <a:ln w="9525">
              <a:solidFill>
                <a:srgbClr val="998C85">
                  <a:lumMod val="50000"/>
                </a:srgbClr>
              </a:solidFill>
              <a:round/>
              <a:headEnd/>
              <a:tailEnd type="triangle" w="med" len="med"/>
            </a:ln>
          </p:spPr>
        </p:cxnSp>
        <p:cxnSp>
          <p:nvCxnSpPr>
            <p:cNvPr id="132" name="AutoShape 51">
              <a:extLst>
                <a:ext uri="{FF2B5EF4-FFF2-40B4-BE49-F238E27FC236}">
                  <a16:creationId xmlns:a16="http://schemas.microsoft.com/office/drawing/2014/main" id="{E62B5C95-DA33-46BB-AE21-5572F5F80D85}"/>
                </a:ext>
              </a:extLst>
            </p:cNvPr>
            <p:cNvCxnSpPr>
              <a:cxnSpLocks noChangeShapeType="1"/>
              <a:stCxn id="128" idx="2"/>
              <a:endCxn id="127" idx="0"/>
            </p:cNvCxnSpPr>
            <p:nvPr/>
          </p:nvCxnSpPr>
          <p:spPr bwMode="auto">
            <a:xfrm>
              <a:off x="7095107" y="4551816"/>
              <a:ext cx="0" cy="154161"/>
            </a:xfrm>
            <a:prstGeom prst="straightConnector1">
              <a:avLst/>
            </a:prstGeom>
            <a:noFill/>
            <a:ln w="9525">
              <a:solidFill>
                <a:srgbClr val="998C85">
                  <a:lumMod val="50000"/>
                </a:srgbClr>
              </a:solidFill>
              <a:round/>
              <a:headEnd/>
              <a:tailEnd type="triangle" w="med" len="med"/>
            </a:ln>
          </p:spPr>
        </p:cxnSp>
        <p:cxnSp>
          <p:nvCxnSpPr>
            <p:cNvPr id="133" name="AutoShape 53">
              <a:extLst>
                <a:ext uri="{FF2B5EF4-FFF2-40B4-BE49-F238E27FC236}">
                  <a16:creationId xmlns:a16="http://schemas.microsoft.com/office/drawing/2014/main" id="{1591B70E-ABAA-48F2-8077-334B5B4E5881}"/>
                </a:ext>
              </a:extLst>
            </p:cNvPr>
            <p:cNvCxnSpPr>
              <a:cxnSpLocks noChangeShapeType="1"/>
              <a:stCxn id="116" idx="2"/>
              <a:endCxn id="109" idx="0"/>
            </p:cNvCxnSpPr>
            <p:nvPr/>
          </p:nvCxnSpPr>
          <p:spPr bwMode="auto">
            <a:xfrm>
              <a:off x="9058063" y="2483731"/>
              <a:ext cx="1" cy="197792"/>
            </a:xfrm>
            <a:prstGeom prst="straightConnector1">
              <a:avLst/>
            </a:prstGeom>
            <a:noFill/>
            <a:ln w="9525">
              <a:solidFill>
                <a:srgbClr val="998C85">
                  <a:lumMod val="50000"/>
                </a:srgbClr>
              </a:solidFill>
              <a:round/>
              <a:headEnd/>
              <a:tailEnd type="triangle" w="med" len="med"/>
            </a:ln>
          </p:spPr>
        </p:cxnSp>
        <p:cxnSp>
          <p:nvCxnSpPr>
            <p:cNvPr id="134" name="AutoShape 54">
              <a:extLst>
                <a:ext uri="{FF2B5EF4-FFF2-40B4-BE49-F238E27FC236}">
                  <a16:creationId xmlns:a16="http://schemas.microsoft.com/office/drawing/2014/main" id="{0A598E1D-DEDE-4A85-A0AC-CBBA14CC3390}"/>
                </a:ext>
              </a:extLst>
            </p:cNvPr>
            <p:cNvCxnSpPr>
              <a:cxnSpLocks noChangeShapeType="1"/>
              <a:stCxn id="109" idx="2"/>
              <a:endCxn id="106" idx="0"/>
            </p:cNvCxnSpPr>
            <p:nvPr/>
          </p:nvCxnSpPr>
          <p:spPr bwMode="auto">
            <a:xfrm>
              <a:off x="9058064" y="3379611"/>
              <a:ext cx="0" cy="308322"/>
            </a:xfrm>
            <a:prstGeom prst="straightConnector1">
              <a:avLst/>
            </a:prstGeom>
            <a:noFill/>
            <a:ln w="9525">
              <a:solidFill>
                <a:srgbClr val="998C85">
                  <a:lumMod val="50000"/>
                </a:srgbClr>
              </a:solidFill>
              <a:round/>
              <a:headEnd/>
              <a:tailEnd type="triangle" w="med" len="med"/>
            </a:ln>
          </p:spPr>
        </p:cxnSp>
        <p:cxnSp>
          <p:nvCxnSpPr>
            <p:cNvPr id="135" name="AutoShape 55">
              <a:extLst>
                <a:ext uri="{FF2B5EF4-FFF2-40B4-BE49-F238E27FC236}">
                  <a16:creationId xmlns:a16="http://schemas.microsoft.com/office/drawing/2014/main" id="{B09031D9-64B1-420E-A0BA-1D36E43CD388}"/>
                </a:ext>
              </a:extLst>
            </p:cNvPr>
            <p:cNvCxnSpPr>
              <a:cxnSpLocks noChangeShapeType="1"/>
              <a:stCxn id="106" idx="2"/>
              <a:endCxn id="137" idx="0"/>
            </p:cNvCxnSpPr>
            <p:nvPr/>
          </p:nvCxnSpPr>
          <p:spPr bwMode="auto">
            <a:xfrm rot="5400000">
              <a:off x="8980984" y="4099514"/>
              <a:ext cx="154161" cy="0"/>
            </a:xfrm>
            <a:prstGeom prst="straightConnector1">
              <a:avLst/>
            </a:prstGeom>
            <a:noFill/>
            <a:ln w="9525">
              <a:solidFill>
                <a:srgbClr val="998C85">
                  <a:lumMod val="50000"/>
                </a:srgbClr>
              </a:solidFill>
              <a:round/>
              <a:headEnd/>
              <a:tailEnd type="triangle" w="med" len="med"/>
            </a:ln>
          </p:spPr>
        </p:cxnSp>
        <p:cxnSp>
          <p:nvCxnSpPr>
            <p:cNvPr id="136" name="AutoShape 57">
              <a:extLst>
                <a:ext uri="{FF2B5EF4-FFF2-40B4-BE49-F238E27FC236}">
                  <a16:creationId xmlns:a16="http://schemas.microsoft.com/office/drawing/2014/main" id="{EEC498A2-DFD4-45E2-9B4E-E7B73A1B3C36}"/>
                </a:ext>
              </a:extLst>
            </p:cNvPr>
            <p:cNvCxnSpPr>
              <a:cxnSpLocks noChangeShapeType="1"/>
              <a:stCxn id="107" idx="2"/>
              <a:endCxn id="108" idx="0"/>
            </p:cNvCxnSpPr>
            <p:nvPr/>
          </p:nvCxnSpPr>
          <p:spPr bwMode="auto">
            <a:xfrm rot="5400000">
              <a:off x="8981790" y="5340722"/>
              <a:ext cx="154161" cy="1612"/>
            </a:xfrm>
            <a:prstGeom prst="straightConnector1">
              <a:avLst/>
            </a:prstGeom>
            <a:noFill/>
            <a:ln w="9525">
              <a:solidFill>
                <a:srgbClr val="998C85">
                  <a:lumMod val="50000"/>
                </a:srgbClr>
              </a:solidFill>
              <a:round/>
              <a:headEnd/>
              <a:tailEnd type="triangle" w="med" len="med"/>
            </a:ln>
          </p:spPr>
        </p:cxnSp>
        <p:sp>
          <p:nvSpPr>
            <p:cNvPr id="137" name="AutoShape 58">
              <a:extLst>
                <a:ext uri="{FF2B5EF4-FFF2-40B4-BE49-F238E27FC236}">
                  <a16:creationId xmlns:a16="http://schemas.microsoft.com/office/drawing/2014/main" id="{1E175945-A1CC-4D44-9FE7-15318A76914C}"/>
                </a:ext>
              </a:extLst>
            </p:cNvPr>
            <p:cNvSpPr>
              <a:spLocks noChangeArrowheads="1"/>
            </p:cNvSpPr>
            <p:nvPr/>
          </p:nvSpPr>
          <p:spPr bwMode="auto">
            <a:xfrm>
              <a:off x="8516559" y="4176595"/>
              <a:ext cx="1083011" cy="558470"/>
            </a:xfrm>
            <a:prstGeom prst="flowChartDecision">
              <a:avLst/>
            </a:prstGeom>
            <a:solidFill>
              <a:srgbClr val="263147">
                <a:lumMod val="20000"/>
                <a:lumOff val="80000"/>
              </a:srgbClr>
            </a:solidFill>
            <a:ln w="9525">
              <a:solidFill>
                <a:srgbClr val="263147">
                  <a:lumMod val="60000"/>
                  <a:lumOff val="40000"/>
                </a:srgbClr>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Problem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Solved?</a:t>
              </a:r>
            </a:p>
          </p:txBody>
        </p:sp>
        <p:cxnSp>
          <p:nvCxnSpPr>
            <p:cNvPr id="138" name="AutoShape 59">
              <a:extLst>
                <a:ext uri="{FF2B5EF4-FFF2-40B4-BE49-F238E27FC236}">
                  <a16:creationId xmlns:a16="http://schemas.microsoft.com/office/drawing/2014/main" id="{8E4F9BB1-A25A-4F54-8B1A-68BFA07DA756}"/>
                </a:ext>
              </a:extLst>
            </p:cNvPr>
            <p:cNvCxnSpPr>
              <a:cxnSpLocks noChangeShapeType="1"/>
              <a:stCxn id="137" idx="2"/>
              <a:endCxn id="107" idx="0"/>
            </p:cNvCxnSpPr>
            <p:nvPr/>
          </p:nvCxnSpPr>
          <p:spPr bwMode="auto">
            <a:xfrm rot="16200000" flipH="1">
              <a:off x="8960622" y="4832506"/>
              <a:ext cx="194883" cy="0"/>
            </a:xfrm>
            <a:prstGeom prst="straightConnector1">
              <a:avLst/>
            </a:prstGeom>
            <a:noFill/>
            <a:ln w="9525">
              <a:solidFill>
                <a:srgbClr val="998C85">
                  <a:lumMod val="50000"/>
                </a:srgbClr>
              </a:solidFill>
              <a:round/>
              <a:headEnd/>
              <a:tailEnd type="triangle" w="med" len="med"/>
            </a:ln>
          </p:spPr>
        </p:cxnSp>
        <p:cxnSp>
          <p:nvCxnSpPr>
            <p:cNvPr id="139" name="AutoShape 60">
              <a:extLst>
                <a:ext uri="{FF2B5EF4-FFF2-40B4-BE49-F238E27FC236}">
                  <a16:creationId xmlns:a16="http://schemas.microsoft.com/office/drawing/2014/main" id="{11879039-DA36-49C9-8310-7847246F53BF}"/>
                </a:ext>
              </a:extLst>
            </p:cNvPr>
            <p:cNvCxnSpPr>
              <a:cxnSpLocks noChangeShapeType="1"/>
              <a:stCxn id="137" idx="3"/>
              <a:endCxn id="109" idx="3"/>
            </p:cNvCxnSpPr>
            <p:nvPr/>
          </p:nvCxnSpPr>
          <p:spPr bwMode="auto">
            <a:xfrm flipV="1">
              <a:off x="9599570" y="3030567"/>
              <a:ext cx="75745" cy="1425263"/>
            </a:xfrm>
            <a:prstGeom prst="bentConnector3">
              <a:avLst>
                <a:gd name="adj1" fmla="val 401802"/>
              </a:avLst>
            </a:prstGeom>
            <a:noFill/>
            <a:ln w="9525">
              <a:solidFill>
                <a:srgbClr val="998C85">
                  <a:lumMod val="50000"/>
                </a:srgbClr>
              </a:solidFill>
              <a:miter lim="800000"/>
              <a:headEnd/>
              <a:tailEnd type="triangle" w="med" len="med"/>
            </a:ln>
          </p:spPr>
        </p:cxnSp>
        <p:sp>
          <p:nvSpPr>
            <p:cNvPr id="140" name="Text Box 61">
              <a:extLst>
                <a:ext uri="{FF2B5EF4-FFF2-40B4-BE49-F238E27FC236}">
                  <a16:creationId xmlns:a16="http://schemas.microsoft.com/office/drawing/2014/main" id="{67E18354-0600-4D6A-9613-65A2F404606E}"/>
                </a:ext>
              </a:extLst>
            </p:cNvPr>
            <p:cNvSpPr txBox="1">
              <a:spLocks noChangeArrowheads="1"/>
            </p:cNvSpPr>
            <p:nvPr/>
          </p:nvSpPr>
          <p:spPr bwMode="auto">
            <a:xfrm>
              <a:off x="9754287" y="4339481"/>
              <a:ext cx="182879" cy="182879"/>
            </a:xfrm>
            <a:prstGeom prst="rect">
              <a:avLst/>
            </a:prstGeom>
            <a:solidFill>
              <a:srgbClr val="AC2B37"/>
            </a:solidFill>
            <a:ln w="9525">
              <a:solidFill>
                <a:srgbClr val="AC2B37"/>
              </a:solidFill>
              <a:miter lim="800000"/>
              <a:headEnd/>
              <a:tailEnd/>
            </a:ln>
          </p:spPr>
          <p:txBody>
            <a:bodyPr lIns="0" tIns="0" rIns="0" bIns="0" anchor="ctr" anchorCtr="1">
              <a:no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cs typeface="+mn-cs"/>
                </a:rPr>
                <a:t>N</a:t>
              </a:r>
            </a:p>
          </p:txBody>
        </p:sp>
        <p:sp>
          <p:nvSpPr>
            <p:cNvPr id="141" name="Text Box 62">
              <a:extLst>
                <a:ext uri="{FF2B5EF4-FFF2-40B4-BE49-F238E27FC236}">
                  <a16:creationId xmlns:a16="http://schemas.microsoft.com/office/drawing/2014/main" id="{15915FCB-E18B-4FCE-9CD4-067F01C1BA05}"/>
                </a:ext>
              </a:extLst>
            </p:cNvPr>
            <p:cNvSpPr txBox="1">
              <a:spLocks noChangeArrowheads="1"/>
            </p:cNvSpPr>
            <p:nvPr/>
          </p:nvSpPr>
          <p:spPr bwMode="auto">
            <a:xfrm>
              <a:off x="9148121" y="4718678"/>
              <a:ext cx="274320" cy="182880"/>
            </a:xfrm>
            <a:prstGeom prst="rect">
              <a:avLst/>
            </a:prstGeom>
            <a:solidFill>
              <a:srgbClr val="92D050"/>
            </a:solidFill>
            <a:ln w="9525">
              <a:solidFill>
                <a:srgbClr val="00B050"/>
              </a:solidFill>
              <a:miter lim="800000"/>
              <a:headEnd/>
              <a:tailEnd/>
            </a:ln>
          </p:spPr>
          <p:txBody>
            <a:bodyPr lIns="0" tIns="0" rIns="0" bIns="0" anchor="ctr" anchorCtr="1">
              <a:noAutofit/>
            </a:bodyPr>
            <a:lstStyle/>
            <a:p>
              <a:pPr eaLnBrk="1" fontAlgn="auto" hangingPunct="1">
                <a:spcBef>
                  <a:spcPct val="50000"/>
                </a:spcBef>
                <a:spcAft>
                  <a:spcPts val="0"/>
                </a:spcAft>
                <a:defRPr/>
              </a:pPr>
              <a:r>
                <a:rPr lang="en-US" sz="1000" kern="0" dirty="0">
                  <a:solidFill>
                    <a:prstClr val="white"/>
                  </a:solidFill>
                  <a:latin typeface="Arial"/>
                  <a:cs typeface="+mn-cs"/>
                </a:rPr>
                <a:t>Y</a:t>
              </a:r>
            </a:p>
          </p:txBody>
        </p:sp>
        <p:cxnSp>
          <p:nvCxnSpPr>
            <p:cNvPr id="142" name="AutoShape 63">
              <a:extLst>
                <a:ext uri="{FF2B5EF4-FFF2-40B4-BE49-F238E27FC236}">
                  <a16:creationId xmlns:a16="http://schemas.microsoft.com/office/drawing/2014/main" id="{6CE532A9-7A41-40EE-92ED-D7750ED0EB49}"/>
                </a:ext>
              </a:extLst>
            </p:cNvPr>
            <p:cNvCxnSpPr>
              <a:cxnSpLocks noChangeShapeType="1"/>
              <a:stCxn id="157" idx="3"/>
              <a:endCxn id="126" idx="0"/>
            </p:cNvCxnSpPr>
            <p:nvPr/>
          </p:nvCxnSpPr>
          <p:spPr bwMode="auto">
            <a:xfrm flipV="1">
              <a:off x="5625307" y="3181819"/>
              <a:ext cx="1469800" cy="2516024"/>
            </a:xfrm>
            <a:prstGeom prst="bentConnector4">
              <a:avLst>
                <a:gd name="adj1" fmla="val 29002"/>
                <a:gd name="adj2" fmla="val 109086"/>
              </a:avLst>
            </a:prstGeom>
            <a:noFill/>
            <a:ln w="9525">
              <a:solidFill>
                <a:srgbClr val="998C85">
                  <a:lumMod val="50000"/>
                </a:srgbClr>
              </a:solidFill>
              <a:miter lim="800000"/>
              <a:headEnd/>
              <a:tailEnd type="triangle" w="med" len="med"/>
            </a:ln>
          </p:spPr>
        </p:cxnSp>
        <p:sp>
          <p:nvSpPr>
            <p:cNvPr id="143" name="AutoShape 65">
              <a:extLst>
                <a:ext uri="{FF2B5EF4-FFF2-40B4-BE49-F238E27FC236}">
                  <a16:creationId xmlns:a16="http://schemas.microsoft.com/office/drawing/2014/main" id="{FEF846FD-A5B4-4CA0-B5BA-0A67A627F408}"/>
                </a:ext>
              </a:extLst>
            </p:cNvPr>
            <p:cNvSpPr>
              <a:spLocks noChangeArrowheads="1"/>
            </p:cNvSpPr>
            <p:nvPr/>
          </p:nvSpPr>
          <p:spPr bwMode="auto">
            <a:xfrm>
              <a:off x="6477855" y="5937135"/>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END</a:t>
              </a:r>
            </a:p>
          </p:txBody>
        </p:sp>
        <p:cxnSp>
          <p:nvCxnSpPr>
            <p:cNvPr id="144" name="AutoShape 66">
              <a:extLst>
                <a:ext uri="{FF2B5EF4-FFF2-40B4-BE49-F238E27FC236}">
                  <a16:creationId xmlns:a16="http://schemas.microsoft.com/office/drawing/2014/main" id="{B848AB4C-7C7B-4061-AF3D-EF2066E3648D}"/>
                </a:ext>
              </a:extLst>
            </p:cNvPr>
            <p:cNvCxnSpPr>
              <a:cxnSpLocks noChangeShapeType="1"/>
              <a:stCxn id="123" idx="2"/>
              <a:endCxn id="143" idx="1"/>
            </p:cNvCxnSpPr>
            <p:nvPr/>
          </p:nvCxnSpPr>
          <p:spPr bwMode="auto">
            <a:xfrm rot="16200000" flipH="1">
              <a:off x="4505195" y="4131725"/>
              <a:ext cx="156394" cy="3788926"/>
            </a:xfrm>
            <a:prstGeom prst="bentConnector2">
              <a:avLst/>
            </a:prstGeom>
            <a:noFill/>
            <a:ln w="9525">
              <a:solidFill>
                <a:srgbClr val="998C85">
                  <a:lumMod val="50000"/>
                </a:srgbClr>
              </a:solidFill>
              <a:miter lim="800000"/>
              <a:headEnd/>
              <a:tailEnd type="triangle" w="med" len="med"/>
            </a:ln>
          </p:spPr>
        </p:cxnSp>
        <p:cxnSp>
          <p:nvCxnSpPr>
            <p:cNvPr id="145" name="AutoShape 67">
              <a:extLst>
                <a:ext uri="{FF2B5EF4-FFF2-40B4-BE49-F238E27FC236}">
                  <a16:creationId xmlns:a16="http://schemas.microsoft.com/office/drawing/2014/main" id="{04DDCF38-6BCC-4E2F-BA38-E021A5BB36FB}"/>
                </a:ext>
              </a:extLst>
            </p:cNvPr>
            <p:cNvCxnSpPr>
              <a:cxnSpLocks noChangeShapeType="1"/>
              <a:stCxn id="108" idx="2"/>
              <a:endCxn id="143" idx="3"/>
            </p:cNvCxnSpPr>
            <p:nvPr/>
          </p:nvCxnSpPr>
          <p:spPr bwMode="auto">
            <a:xfrm rot="5400000">
              <a:off x="8209573" y="5255894"/>
              <a:ext cx="351276" cy="1345706"/>
            </a:xfrm>
            <a:prstGeom prst="bentConnector2">
              <a:avLst/>
            </a:prstGeom>
            <a:noFill/>
            <a:ln w="9525">
              <a:solidFill>
                <a:srgbClr val="998C85">
                  <a:lumMod val="50000"/>
                </a:srgbClr>
              </a:solidFill>
              <a:miter lim="800000"/>
              <a:headEnd/>
              <a:tailEnd type="triangle" w="med" len="med"/>
            </a:ln>
          </p:spPr>
        </p:cxnSp>
        <p:cxnSp>
          <p:nvCxnSpPr>
            <p:cNvPr id="146" name="AutoShape 68">
              <a:extLst>
                <a:ext uri="{FF2B5EF4-FFF2-40B4-BE49-F238E27FC236}">
                  <a16:creationId xmlns:a16="http://schemas.microsoft.com/office/drawing/2014/main" id="{A3923FB5-CCF8-46C1-B3D5-38DE898497DD}"/>
                </a:ext>
              </a:extLst>
            </p:cNvPr>
            <p:cNvCxnSpPr>
              <a:cxnSpLocks noChangeShapeType="1"/>
              <a:stCxn id="147" idx="2"/>
              <a:endCxn id="143" idx="0"/>
            </p:cNvCxnSpPr>
            <p:nvPr/>
          </p:nvCxnSpPr>
          <p:spPr bwMode="auto">
            <a:xfrm>
              <a:off x="7095107" y="5529139"/>
              <a:ext cx="0" cy="407996"/>
            </a:xfrm>
            <a:prstGeom prst="straightConnector1">
              <a:avLst/>
            </a:prstGeom>
            <a:noFill/>
            <a:ln w="9525">
              <a:solidFill>
                <a:srgbClr val="998C85">
                  <a:lumMod val="50000"/>
                </a:srgbClr>
              </a:solidFill>
              <a:miter lim="800000"/>
              <a:headEnd/>
              <a:tailEnd type="triangle" w="med" len="med"/>
            </a:ln>
          </p:spPr>
        </p:cxnSp>
        <p:sp>
          <p:nvSpPr>
            <p:cNvPr id="147" name="AutoShape 76">
              <a:extLst>
                <a:ext uri="{FF2B5EF4-FFF2-40B4-BE49-F238E27FC236}">
                  <a16:creationId xmlns:a16="http://schemas.microsoft.com/office/drawing/2014/main" id="{C0B88B2B-DA13-46A7-9F70-C9FE357A459D}"/>
                </a:ext>
              </a:extLst>
            </p:cNvPr>
            <p:cNvSpPr>
              <a:spLocks noChangeArrowheads="1"/>
            </p:cNvSpPr>
            <p:nvPr/>
          </p:nvSpPr>
          <p:spPr bwMode="auto">
            <a:xfrm>
              <a:off x="6477855" y="5194639"/>
              <a:ext cx="1234503" cy="334500"/>
            </a:xfrm>
            <a:prstGeom prst="roundRect">
              <a:avLst>
                <a:gd name="adj" fmla="val 16667"/>
              </a:avLst>
            </a:prstGeom>
            <a:solidFill>
              <a:srgbClr val="0098C7"/>
            </a:solidFill>
            <a:ln w="2540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Close Ticket</a:t>
              </a:r>
            </a:p>
          </p:txBody>
        </p:sp>
        <p:cxnSp>
          <p:nvCxnSpPr>
            <p:cNvPr id="148" name="AutoShape 77">
              <a:extLst>
                <a:ext uri="{FF2B5EF4-FFF2-40B4-BE49-F238E27FC236}">
                  <a16:creationId xmlns:a16="http://schemas.microsoft.com/office/drawing/2014/main" id="{1513AF1A-58CA-4DC6-8A71-F90565AB2CEC}"/>
                </a:ext>
              </a:extLst>
            </p:cNvPr>
            <p:cNvCxnSpPr>
              <a:cxnSpLocks noChangeShapeType="1"/>
              <a:stCxn id="127" idx="2"/>
              <a:endCxn id="147" idx="0"/>
            </p:cNvCxnSpPr>
            <p:nvPr/>
          </p:nvCxnSpPr>
          <p:spPr bwMode="auto">
            <a:xfrm>
              <a:off x="7095107" y="5040477"/>
              <a:ext cx="0" cy="154162"/>
            </a:xfrm>
            <a:prstGeom prst="straightConnector1">
              <a:avLst/>
            </a:prstGeom>
            <a:noFill/>
            <a:ln w="9525">
              <a:solidFill>
                <a:srgbClr val="998C85">
                  <a:lumMod val="50000"/>
                </a:srgbClr>
              </a:solidFill>
              <a:round/>
              <a:headEnd/>
              <a:tailEnd type="triangle" w="med" len="med"/>
            </a:ln>
          </p:spPr>
        </p:cxnSp>
        <p:sp>
          <p:nvSpPr>
            <p:cNvPr id="149" name="AutoShape 78">
              <a:extLst>
                <a:ext uri="{FF2B5EF4-FFF2-40B4-BE49-F238E27FC236}">
                  <a16:creationId xmlns:a16="http://schemas.microsoft.com/office/drawing/2014/main" id="{9E6D7080-44E1-4E80-B0E8-91B024AD707E}"/>
                </a:ext>
              </a:extLst>
            </p:cNvPr>
            <p:cNvSpPr>
              <a:spLocks noChangeArrowheads="1"/>
            </p:cNvSpPr>
            <p:nvPr/>
          </p:nvSpPr>
          <p:spPr bwMode="auto">
            <a:xfrm>
              <a:off x="9264352" y="1196752"/>
              <a:ext cx="1237727" cy="457200"/>
            </a:xfrm>
            <a:prstGeom prst="roundRect">
              <a:avLst>
                <a:gd name="adj" fmla="val 16667"/>
              </a:avLst>
            </a:prstGeom>
            <a:solidFill>
              <a:srgbClr val="0098C7"/>
            </a:solidFill>
            <a:ln w="2540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Reassigned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to </a:t>
              </a:r>
              <a:r>
                <a:rPr kumimoji="0" lang="en-US" sz="1000" b="0" i="0" u="none" strike="noStrike" kern="0" cap="none" spc="0" normalizeH="0" baseline="0" noProof="0" dirty="0">
                  <a:ln>
                    <a:noFill/>
                  </a:ln>
                  <a:solidFill>
                    <a:srgbClr val="FF0000"/>
                  </a:solidFill>
                  <a:effectLst/>
                  <a:uLnTx/>
                  <a:uFillTx/>
                  <a:latin typeface="Arial"/>
                  <a:ea typeface="+mn-ea"/>
                  <a:cs typeface="+mn-cs"/>
                </a:rPr>
                <a:t>Client</a:t>
              </a: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 </a:t>
              </a:r>
            </a:p>
          </p:txBody>
        </p:sp>
        <p:cxnSp>
          <p:nvCxnSpPr>
            <p:cNvPr id="150" name="AutoShape 79">
              <a:extLst>
                <a:ext uri="{FF2B5EF4-FFF2-40B4-BE49-F238E27FC236}">
                  <a16:creationId xmlns:a16="http://schemas.microsoft.com/office/drawing/2014/main" id="{C95F1372-E1D1-46D1-B323-8F2389B6D564}"/>
                </a:ext>
              </a:extLst>
            </p:cNvPr>
            <p:cNvCxnSpPr>
              <a:cxnSpLocks noChangeShapeType="1"/>
              <a:stCxn id="116" idx="3"/>
              <a:endCxn id="149" idx="2"/>
            </p:cNvCxnSpPr>
            <p:nvPr/>
          </p:nvCxnSpPr>
          <p:spPr bwMode="auto">
            <a:xfrm flipV="1">
              <a:off x="9754284" y="1653952"/>
              <a:ext cx="128932" cy="445831"/>
            </a:xfrm>
            <a:prstGeom prst="bentConnector2">
              <a:avLst/>
            </a:prstGeom>
            <a:noFill/>
            <a:ln w="9525">
              <a:solidFill>
                <a:srgbClr val="998C85">
                  <a:lumMod val="50000"/>
                </a:srgbClr>
              </a:solidFill>
              <a:miter lim="800000"/>
              <a:headEnd/>
              <a:tailEnd type="triangle" w="med" len="med"/>
            </a:ln>
          </p:spPr>
        </p:cxnSp>
        <p:sp>
          <p:nvSpPr>
            <p:cNvPr id="151" name="Text Box 80">
              <a:extLst>
                <a:ext uri="{FF2B5EF4-FFF2-40B4-BE49-F238E27FC236}">
                  <a16:creationId xmlns:a16="http://schemas.microsoft.com/office/drawing/2014/main" id="{97C397E6-D4BD-4F67-B944-565776E93586}"/>
                </a:ext>
              </a:extLst>
            </p:cNvPr>
            <p:cNvSpPr txBox="1">
              <a:spLocks noChangeArrowheads="1"/>
            </p:cNvSpPr>
            <p:nvPr/>
          </p:nvSpPr>
          <p:spPr bwMode="auto">
            <a:xfrm>
              <a:off x="9966879" y="1868338"/>
              <a:ext cx="182880" cy="182880"/>
            </a:xfrm>
            <a:prstGeom prst="rect">
              <a:avLst/>
            </a:prstGeom>
            <a:solidFill>
              <a:srgbClr val="AC2B37"/>
            </a:solidFill>
            <a:ln w="9525">
              <a:solidFill>
                <a:srgbClr val="AC2B37"/>
              </a:solidFill>
              <a:miter lim="800000"/>
              <a:headEnd/>
              <a:tailEnd/>
            </a:ln>
          </p:spPr>
          <p:txBody>
            <a:bodyPr lIns="0" tIns="0" rIns="0" bIns="0" anchor="ctr" anchorCtr="1">
              <a:no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cs typeface="+mn-cs"/>
                </a:rPr>
                <a:t>N</a:t>
              </a:r>
            </a:p>
          </p:txBody>
        </p:sp>
        <p:sp>
          <p:nvSpPr>
            <p:cNvPr id="152" name="Text Box 7">
              <a:extLst>
                <a:ext uri="{FF2B5EF4-FFF2-40B4-BE49-F238E27FC236}">
                  <a16:creationId xmlns:a16="http://schemas.microsoft.com/office/drawing/2014/main" id="{38D2E3F6-7AC9-4EC7-AE96-34DC85C54BB8}"/>
                </a:ext>
              </a:extLst>
            </p:cNvPr>
            <p:cNvSpPr txBox="1">
              <a:spLocks noChangeArrowheads="1"/>
            </p:cNvSpPr>
            <p:nvPr/>
          </p:nvSpPr>
          <p:spPr bwMode="auto">
            <a:xfrm>
              <a:off x="6788898" y="1983436"/>
              <a:ext cx="182879" cy="182879"/>
            </a:xfrm>
            <a:prstGeom prst="rect">
              <a:avLst/>
            </a:prstGeom>
            <a:solidFill>
              <a:srgbClr val="AC2B37"/>
            </a:solidFill>
            <a:ln w="9525">
              <a:solidFill>
                <a:srgbClr val="AC2B37"/>
              </a:solidFill>
              <a:miter lim="800000"/>
              <a:headEnd/>
              <a:tailEnd/>
            </a:ln>
          </p:spPr>
          <p:txBody>
            <a:bodyPr lIns="0" tIns="0" rIns="0" bIns="0" anchor="ctr" anchorCtr="1">
              <a:no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cs typeface="+mn-cs"/>
                </a:rPr>
                <a:t>N</a:t>
              </a:r>
            </a:p>
          </p:txBody>
        </p:sp>
        <p:sp>
          <p:nvSpPr>
            <p:cNvPr id="153" name="AutoShape 74">
              <a:extLst>
                <a:ext uri="{FF2B5EF4-FFF2-40B4-BE49-F238E27FC236}">
                  <a16:creationId xmlns:a16="http://schemas.microsoft.com/office/drawing/2014/main" id="{B17C0DB2-481D-4A66-B927-86F1ADF2650D}"/>
                </a:ext>
              </a:extLst>
            </p:cNvPr>
            <p:cNvSpPr>
              <a:spLocks noChangeArrowheads="1"/>
            </p:cNvSpPr>
            <p:nvPr/>
          </p:nvSpPr>
          <p:spPr bwMode="auto">
            <a:xfrm>
              <a:off x="3523750" y="1267896"/>
              <a:ext cx="1234503" cy="334500"/>
            </a:xfrm>
            <a:prstGeom prst="roundRect">
              <a:avLst>
                <a:gd name="adj" fmla="val 16667"/>
              </a:avLst>
            </a:prstGeom>
            <a:solidFill>
              <a:srgbClr val="263147">
                <a:lumMod val="20000"/>
                <a:lumOff val="80000"/>
              </a:srgbClr>
            </a:solidFill>
            <a:ln w="9525">
              <a:solidFill>
                <a:srgbClr val="263147">
                  <a:lumMod val="60000"/>
                  <a:lumOff val="40000"/>
                </a:srgbClr>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998C85">
                      <a:lumMod val="50000"/>
                    </a:srgbClr>
                  </a:solidFill>
                  <a:effectLst/>
                  <a:uLnTx/>
                  <a:uFillTx/>
                  <a:latin typeface="Arial"/>
                  <a:cs typeface="+mn-cs"/>
                </a:rPr>
                <a:t>Receive Ticket /</a:t>
              </a:r>
              <a:br>
                <a:rPr kumimoji="0" lang="en-US" sz="1000" b="0" i="0" u="none" strike="noStrike" kern="0" cap="none" spc="0" normalizeH="0" baseline="0" noProof="0" dirty="0">
                  <a:ln>
                    <a:noFill/>
                  </a:ln>
                  <a:solidFill>
                    <a:srgbClr val="998C85">
                      <a:lumMod val="50000"/>
                    </a:srgbClr>
                  </a:solidFill>
                  <a:effectLst/>
                  <a:uLnTx/>
                  <a:uFillTx/>
                  <a:latin typeface="Arial"/>
                  <a:cs typeface="+mn-cs"/>
                </a:rPr>
              </a:br>
              <a:r>
                <a:rPr kumimoji="0" lang="en-US" sz="1000" b="0" i="0" u="none" strike="noStrike" kern="0" cap="none" spc="0" normalizeH="0" baseline="0" noProof="0" dirty="0">
                  <a:ln>
                    <a:noFill/>
                  </a:ln>
                  <a:solidFill>
                    <a:srgbClr val="998C85">
                      <a:lumMod val="50000"/>
                    </a:srgbClr>
                  </a:solidFill>
                  <a:effectLst/>
                  <a:uLnTx/>
                  <a:uFillTx/>
                  <a:latin typeface="Arial"/>
                  <a:cs typeface="+mn-cs"/>
                </a:rPr>
                <a:t>Acknowledge</a:t>
              </a:r>
            </a:p>
          </p:txBody>
        </p:sp>
        <p:sp>
          <p:nvSpPr>
            <p:cNvPr id="154" name="Text Box 8">
              <a:extLst>
                <a:ext uri="{FF2B5EF4-FFF2-40B4-BE49-F238E27FC236}">
                  <a16:creationId xmlns:a16="http://schemas.microsoft.com/office/drawing/2014/main" id="{CA64B6D8-6FAF-42AF-990D-68819E99FAEF}"/>
                </a:ext>
              </a:extLst>
            </p:cNvPr>
            <p:cNvSpPr txBox="1">
              <a:spLocks noChangeArrowheads="1"/>
            </p:cNvSpPr>
            <p:nvPr/>
          </p:nvSpPr>
          <p:spPr bwMode="auto">
            <a:xfrm>
              <a:off x="2780793" y="3470068"/>
              <a:ext cx="274320" cy="182880"/>
            </a:xfrm>
            <a:prstGeom prst="rect">
              <a:avLst/>
            </a:prstGeom>
            <a:solidFill>
              <a:srgbClr val="92D050"/>
            </a:solidFill>
            <a:ln w="9525">
              <a:solidFill>
                <a:srgbClr val="00B050"/>
              </a:solidFill>
              <a:miter lim="800000"/>
              <a:headEnd/>
              <a:tailEnd/>
            </a:ln>
          </p:spPr>
          <p:txBody>
            <a:bodyPr lIns="0" tIns="0" rIns="0" bIns="0" anchor="ctr" anchorCtr="1">
              <a:noAutofit/>
            </a:bodyPr>
            <a:lstStyle/>
            <a:p>
              <a:pPr eaLnBrk="1" fontAlgn="auto" hangingPunct="1">
                <a:spcBef>
                  <a:spcPct val="50000"/>
                </a:spcBef>
                <a:spcAft>
                  <a:spcPts val="0"/>
                </a:spcAft>
                <a:defRPr/>
              </a:pPr>
              <a:r>
                <a:rPr lang="en-US" sz="1000" kern="0" dirty="0">
                  <a:solidFill>
                    <a:prstClr val="white"/>
                  </a:solidFill>
                  <a:latin typeface="Arial"/>
                  <a:cs typeface="+mn-cs"/>
                </a:rPr>
                <a:t>Y</a:t>
              </a:r>
            </a:p>
          </p:txBody>
        </p:sp>
        <p:sp>
          <p:nvSpPr>
            <p:cNvPr id="155" name="Text Box 6">
              <a:extLst>
                <a:ext uri="{FF2B5EF4-FFF2-40B4-BE49-F238E27FC236}">
                  <a16:creationId xmlns:a16="http://schemas.microsoft.com/office/drawing/2014/main" id="{8D6C7F4D-A407-4E8B-9024-771E56B4BECA}"/>
                </a:ext>
              </a:extLst>
            </p:cNvPr>
            <p:cNvSpPr txBox="1">
              <a:spLocks noChangeArrowheads="1"/>
            </p:cNvSpPr>
            <p:nvPr/>
          </p:nvSpPr>
          <p:spPr bwMode="auto">
            <a:xfrm>
              <a:off x="3583382" y="2371748"/>
              <a:ext cx="182879" cy="182879"/>
            </a:xfrm>
            <a:prstGeom prst="rect">
              <a:avLst/>
            </a:prstGeom>
            <a:solidFill>
              <a:srgbClr val="AC2B37"/>
            </a:solidFill>
            <a:ln w="9525">
              <a:solidFill>
                <a:srgbClr val="AC2B37"/>
              </a:solidFill>
              <a:miter lim="800000"/>
              <a:headEnd/>
              <a:tailEnd/>
            </a:ln>
          </p:spPr>
          <p:txBody>
            <a:bodyPr lIns="0" tIns="0" rIns="0" bIns="0" anchor="ctr" anchorCtr="1">
              <a:no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cs typeface="+mn-cs"/>
                </a:rPr>
                <a:t>N</a:t>
              </a:r>
            </a:p>
          </p:txBody>
        </p:sp>
        <p:cxnSp>
          <p:nvCxnSpPr>
            <p:cNvPr id="156" name="Elbow Connector 74">
              <a:extLst>
                <a:ext uri="{FF2B5EF4-FFF2-40B4-BE49-F238E27FC236}">
                  <a16:creationId xmlns:a16="http://schemas.microsoft.com/office/drawing/2014/main" id="{EA6BCE2F-97BD-4ADD-943B-323CC7FB21D0}"/>
                </a:ext>
              </a:extLst>
            </p:cNvPr>
            <p:cNvCxnSpPr>
              <a:stCxn id="90" idx="3"/>
              <a:endCxn id="91" idx="1"/>
            </p:cNvCxnSpPr>
            <p:nvPr/>
          </p:nvCxnSpPr>
          <p:spPr>
            <a:xfrm flipV="1">
              <a:off x="3307792" y="2099783"/>
              <a:ext cx="2088664" cy="692270"/>
            </a:xfrm>
            <a:prstGeom prst="bentConnector3">
              <a:avLst>
                <a:gd name="adj1" fmla="val 32971"/>
              </a:avLst>
            </a:prstGeom>
            <a:noFill/>
            <a:ln w="9525" cap="flat" cmpd="sng" algn="ctr">
              <a:solidFill>
                <a:srgbClr val="998C85">
                  <a:lumMod val="50000"/>
                </a:srgbClr>
              </a:solidFill>
              <a:prstDash val="solid"/>
              <a:headEnd type="none" w="med" len="med"/>
              <a:tailEnd type="triangle" w="med" len="med"/>
            </a:ln>
            <a:effectLst/>
          </p:spPr>
        </p:cxnSp>
        <p:sp>
          <p:nvSpPr>
            <p:cNvPr id="157" name="AutoShape 19">
              <a:extLst>
                <a:ext uri="{FF2B5EF4-FFF2-40B4-BE49-F238E27FC236}">
                  <a16:creationId xmlns:a16="http://schemas.microsoft.com/office/drawing/2014/main" id="{9A576820-2DDF-4332-BD2A-4357014E03CD}"/>
                </a:ext>
              </a:extLst>
            </p:cNvPr>
            <p:cNvSpPr>
              <a:spLocks noChangeArrowheads="1"/>
            </p:cNvSpPr>
            <p:nvPr/>
          </p:nvSpPr>
          <p:spPr bwMode="auto">
            <a:xfrm>
              <a:off x="4390804" y="5530593"/>
              <a:ext cx="1234503" cy="334500"/>
            </a:xfrm>
            <a:prstGeom prst="roundRect">
              <a:avLst>
                <a:gd name="adj" fmla="val 16667"/>
              </a:avLst>
            </a:prstGeom>
            <a:solidFill>
              <a:srgbClr val="0098C7"/>
            </a:solidFill>
            <a:ln w="2540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Perform UAT</a:t>
              </a:r>
            </a:p>
          </p:txBody>
        </p:sp>
        <p:cxnSp>
          <p:nvCxnSpPr>
            <p:cNvPr id="158" name="Elbow Connector 76">
              <a:extLst>
                <a:ext uri="{FF2B5EF4-FFF2-40B4-BE49-F238E27FC236}">
                  <a16:creationId xmlns:a16="http://schemas.microsoft.com/office/drawing/2014/main" id="{AAAB8011-F038-4B4A-9045-C6A7403FB00C}"/>
                </a:ext>
              </a:extLst>
            </p:cNvPr>
            <p:cNvCxnSpPr>
              <a:stCxn id="105" idx="2"/>
              <a:endCxn id="157" idx="0"/>
            </p:cNvCxnSpPr>
            <p:nvPr/>
          </p:nvCxnSpPr>
          <p:spPr>
            <a:xfrm rot="5400000">
              <a:off x="4920147" y="5441074"/>
              <a:ext cx="177431" cy="1611"/>
            </a:xfrm>
            <a:prstGeom prst="bentConnector3">
              <a:avLst>
                <a:gd name="adj1" fmla="val 50000"/>
              </a:avLst>
            </a:prstGeom>
            <a:noFill/>
            <a:ln w="9525" cap="flat" cmpd="sng" algn="ctr">
              <a:solidFill>
                <a:srgbClr val="998C85">
                  <a:lumMod val="50000"/>
                </a:srgbClr>
              </a:solidFill>
              <a:prstDash val="solid"/>
              <a:headEnd type="none" w="med" len="med"/>
              <a:tailEnd type="triangle" w="med" len="med"/>
            </a:ln>
            <a:effectLst/>
          </p:spPr>
        </p:cxnSp>
        <p:sp>
          <p:nvSpPr>
            <p:cNvPr id="159" name="AutoShape 17">
              <a:extLst>
                <a:ext uri="{FF2B5EF4-FFF2-40B4-BE49-F238E27FC236}">
                  <a16:creationId xmlns:a16="http://schemas.microsoft.com/office/drawing/2014/main" id="{4A6B0264-8FC5-4C49-A199-15F1705BBAD5}"/>
                </a:ext>
              </a:extLst>
            </p:cNvPr>
            <p:cNvSpPr>
              <a:spLocks noChangeArrowheads="1"/>
            </p:cNvSpPr>
            <p:nvPr/>
          </p:nvSpPr>
          <p:spPr bwMode="auto">
            <a:xfrm>
              <a:off x="4390804" y="4074790"/>
              <a:ext cx="1234503" cy="334500"/>
            </a:xfrm>
            <a:prstGeom prst="roundRect">
              <a:avLst>
                <a:gd name="adj" fmla="val 16667"/>
              </a:avLst>
            </a:prstGeom>
            <a:solidFill>
              <a:srgbClr val="0098C7"/>
            </a:solidFill>
            <a:ln w="2540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ＭＳ Ｐゴシック"/>
                  <a:cs typeface="ＭＳ Ｐゴシック"/>
                </a:rPr>
                <a:t>Approve</a:t>
              </a:r>
            </a:p>
          </p:txBody>
        </p:sp>
        <p:cxnSp>
          <p:nvCxnSpPr>
            <p:cNvPr id="160" name="Elbow Connector 78">
              <a:extLst>
                <a:ext uri="{FF2B5EF4-FFF2-40B4-BE49-F238E27FC236}">
                  <a16:creationId xmlns:a16="http://schemas.microsoft.com/office/drawing/2014/main" id="{0BC219FD-B195-4550-8565-C8A9CA9A9257}"/>
                </a:ext>
              </a:extLst>
            </p:cNvPr>
            <p:cNvCxnSpPr>
              <a:stCxn id="103" idx="2"/>
              <a:endCxn id="159" idx="0"/>
            </p:cNvCxnSpPr>
            <p:nvPr/>
          </p:nvCxnSpPr>
          <p:spPr>
            <a:xfrm rot="5400000">
              <a:off x="4933236" y="3998358"/>
              <a:ext cx="151252" cy="1611"/>
            </a:xfrm>
            <a:prstGeom prst="bentConnector3">
              <a:avLst>
                <a:gd name="adj1" fmla="val 50000"/>
              </a:avLst>
            </a:prstGeom>
            <a:noFill/>
            <a:ln w="9525" cap="flat" cmpd="sng" algn="ctr">
              <a:solidFill>
                <a:srgbClr val="998C85">
                  <a:lumMod val="50000"/>
                </a:srgbClr>
              </a:solidFill>
              <a:prstDash val="solid"/>
              <a:headEnd type="none" w="med" len="med"/>
              <a:tailEnd type="triangle" w="med" len="med"/>
            </a:ln>
            <a:effectLst/>
          </p:spPr>
        </p:cxnSp>
        <p:cxnSp>
          <p:nvCxnSpPr>
            <p:cNvPr id="161" name="Elbow Connector 79">
              <a:extLst>
                <a:ext uri="{FF2B5EF4-FFF2-40B4-BE49-F238E27FC236}">
                  <a16:creationId xmlns:a16="http://schemas.microsoft.com/office/drawing/2014/main" id="{AAF1C646-3425-460B-9CB4-260E381A9385}"/>
                </a:ext>
              </a:extLst>
            </p:cNvPr>
            <p:cNvCxnSpPr>
              <a:stCxn id="159" idx="2"/>
              <a:endCxn id="104" idx="0"/>
            </p:cNvCxnSpPr>
            <p:nvPr/>
          </p:nvCxnSpPr>
          <p:spPr>
            <a:xfrm rot="5400000">
              <a:off x="4948506" y="4468841"/>
              <a:ext cx="120711" cy="1611"/>
            </a:xfrm>
            <a:prstGeom prst="bentConnector3">
              <a:avLst>
                <a:gd name="adj1" fmla="val 50000"/>
              </a:avLst>
            </a:prstGeom>
            <a:noFill/>
            <a:ln w="9525" cap="flat" cmpd="sng" algn="ctr">
              <a:solidFill>
                <a:srgbClr val="998C85">
                  <a:lumMod val="50000"/>
                </a:srgbClr>
              </a:solidFill>
              <a:prstDash val="solid"/>
              <a:headEnd type="none" w="med" len="med"/>
              <a:tailEnd type="triangle" w="med" len="med"/>
            </a:ln>
            <a:effectLst/>
          </p:spPr>
        </p:cxnSp>
        <p:sp>
          <p:nvSpPr>
            <p:cNvPr id="162" name="Text Box 8">
              <a:extLst>
                <a:ext uri="{FF2B5EF4-FFF2-40B4-BE49-F238E27FC236}">
                  <a16:creationId xmlns:a16="http://schemas.microsoft.com/office/drawing/2014/main" id="{A90B5749-27D2-42C6-B3A0-F1B56A87E3F1}"/>
                </a:ext>
              </a:extLst>
            </p:cNvPr>
            <p:cNvSpPr txBox="1">
              <a:spLocks noChangeArrowheads="1"/>
            </p:cNvSpPr>
            <p:nvPr/>
          </p:nvSpPr>
          <p:spPr bwMode="auto">
            <a:xfrm>
              <a:off x="5410962" y="4376927"/>
              <a:ext cx="274320" cy="182880"/>
            </a:xfrm>
            <a:prstGeom prst="rect">
              <a:avLst/>
            </a:prstGeom>
            <a:solidFill>
              <a:srgbClr val="92D050"/>
            </a:solidFill>
            <a:ln w="9525">
              <a:solidFill>
                <a:srgbClr val="00B050"/>
              </a:solidFill>
              <a:miter lim="800000"/>
              <a:headEnd/>
              <a:tailEnd/>
            </a:ln>
          </p:spPr>
          <p:txBody>
            <a:bodyPr lIns="0" tIns="0" rIns="0" bIns="0" anchor="ctr" anchorCtr="1">
              <a:noAutofit/>
            </a:bodyPr>
            <a:lstStyle/>
            <a:p>
              <a:pPr eaLnBrk="1" fontAlgn="auto" hangingPunct="1">
                <a:spcBef>
                  <a:spcPct val="50000"/>
                </a:spcBef>
                <a:spcAft>
                  <a:spcPts val="0"/>
                </a:spcAft>
                <a:defRPr/>
              </a:pPr>
              <a:r>
                <a:rPr lang="en-US" sz="1000" kern="0" dirty="0">
                  <a:solidFill>
                    <a:prstClr val="white"/>
                  </a:solidFill>
                  <a:latin typeface="Arial"/>
                  <a:cs typeface="+mn-cs"/>
                </a:rPr>
                <a:t>Y</a:t>
              </a:r>
            </a:p>
          </p:txBody>
        </p:sp>
        <p:cxnSp>
          <p:nvCxnSpPr>
            <p:cNvPr id="163" name="Elbow Connector 81">
              <a:extLst>
                <a:ext uri="{FF2B5EF4-FFF2-40B4-BE49-F238E27FC236}">
                  <a16:creationId xmlns:a16="http://schemas.microsoft.com/office/drawing/2014/main" id="{04C3B280-08C3-45F3-9EE5-A76DF9DA9D19}"/>
                </a:ext>
              </a:extLst>
            </p:cNvPr>
            <p:cNvCxnSpPr>
              <a:stCxn id="159" idx="1"/>
              <a:endCxn id="101" idx="1"/>
            </p:cNvCxnSpPr>
            <p:nvPr/>
          </p:nvCxnSpPr>
          <p:spPr>
            <a:xfrm rot="10800000">
              <a:off x="4390803" y="2790600"/>
              <a:ext cx="1612" cy="1451440"/>
            </a:xfrm>
            <a:prstGeom prst="bentConnector3">
              <a:avLst>
                <a:gd name="adj1" fmla="val 14395466"/>
              </a:avLst>
            </a:prstGeom>
            <a:noFill/>
            <a:ln w="9525" cap="flat" cmpd="sng" algn="ctr">
              <a:solidFill>
                <a:srgbClr val="998C85">
                  <a:lumMod val="50000"/>
                </a:srgbClr>
              </a:solidFill>
              <a:prstDash val="solid"/>
              <a:headEnd type="none" w="med" len="med"/>
              <a:tailEnd type="triangle" w="med" len="med"/>
            </a:ln>
            <a:effectLst/>
          </p:spPr>
        </p:cxnSp>
        <p:sp>
          <p:nvSpPr>
            <p:cNvPr id="164" name="Text Box 6">
              <a:extLst>
                <a:ext uri="{FF2B5EF4-FFF2-40B4-BE49-F238E27FC236}">
                  <a16:creationId xmlns:a16="http://schemas.microsoft.com/office/drawing/2014/main" id="{4B2AE8D0-95D7-471D-85BB-04B7323EBFBA}"/>
                </a:ext>
              </a:extLst>
            </p:cNvPr>
            <p:cNvSpPr txBox="1">
              <a:spLocks noChangeArrowheads="1"/>
            </p:cNvSpPr>
            <p:nvPr/>
          </p:nvSpPr>
          <p:spPr bwMode="auto">
            <a:xfrm>
              <a:off x="3797726" y="3511958"/>
              <a:ext cx="182879" cy="182879"/>
            </a:xfrm>
            <a:prstGeom prst="rect">
              <a:avLst/>
            </a:prstGeom>
            <a:solidFill>
              <a:srgbClr val="AC2B37"/>
            </a:solidFill>
            <a:ln w="9525">
              <a:solidFill>
                <a:srgbClr val="AC2B37"/>
              </a:solidFill>
              <a:miter lim="800000"/>
              <a:headEnd/>
              <a:tailEnd/>
            </a:ln>
          </p:spPr>
          <p:txBody>
            <a:bodyPr lIns="0" tIns="0" rIns="0" bIns="0" anchor="ctr" anchorCtr="1">
              <a:no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cs typeface="+mn-cs"/>
                </a:rPr>
                <a:t>N</a:t>
              </a:r>
            </a:p>
          </p:txBody>
        </p:sp>
        <p:cxnSp>
          <p:nvCxnSpPr>
            <p:cNvPr id="165" name="Elbow Connector 100">
              <a:extLst>
                <a:ext uri="{FF2B5EF4-FFF2-40B4-BE49-F238E27FC236}">
                  <a16:creationId xmlns:a16="http://schemas.microsoft.com/office/drawing/2014/main" id="{2888070E-04C2-4C04-AD5F-216911918C39}"/>
                </a:ext>
              </a:extLst>
            </p:cNvPr>
            <p:cNvCxnSpPr>
              <a:stCxn id="153" idx="1"/>
              <a:endCxn id="117" idx="0"/>
            </p:cNvCxnSpPr>
            <p:nvPr/>
          </p:nvCxnSpPr>
          <p:spPr>
            <a:xfrm rot="10800000" flipV="1">
              <a:off x="2688931" y="1435147"/>
              <a:ext cx="834821" cy="280689"/>
            </a:xfrm>
            <a:prstGeom prst="bentConnector2">
              <a:avLst/>
            </a:prstGeom>
            <a:noFill/>
            <a:ln w="9525" cap="flat" cmpd="sng" algn="ctr">
              <a:solidFill>
                <a:srgbClr val="998C85">
                  <a:lumMod val="50000"/>
                </a:srgbClr>
              </a:solidFill>
              <a:prstDash val="solid"/>
              <a:headEnd type="none" w="med" len="med"/>
              <a:tailEnd type="triangle" w="med" len="med"/>
            </a:ln>
            <a:effectLst/>
          </p:spPr>
        </p:cxnSp>
      </p:grpSp>
    </p:spTree>
    <p:extLst>
      <p:ext uri="{BB962C8B-B14F-4D97-AF65-F5344CB8AC3E}">
        <p14:creationId xmlns:p14="http://schemas.microsoft.com/office/powerpoint/2010/main" val="243922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34"/>
          <p:cNvSpPr>
            <a:spLocks noChangeShapeType="1"/>
          </p:cNvSpPr>
          <p:nvPr/>
        </p:nvSpPr>
        <p:spPr bwMode="auto">
          <a:xfrm flipV="1">
            <a:off x="3173412" y="2125936"/>
            <a:ext cx="3708402" cy="17189"/>
          </a:xfrm>
          <a:prstGeom prst="line">
            <a:avLst/>
          </a:prstGeom>
          <a:noFill/>
          <a:ln w="9525">
            <a:solidFill>
              <a:srgbClr val="003366"/>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75" name="AutoShape 3"/>
          <p:cNvSpPr>
            <a:spLocks noChangeArrowheads="1"/>
          </p:cNvSpPr>
          <p:nvPr/>
        </p:nvSpPr>
        <p:spPr bwMode="auto">
          <a:xfrm>
            <a:off x="3667125" y="1571625"/>
            <a:ext cx="2808288" cy="1366838"/>
          </a:xfrm>
          <a:prstGeom prst="roundRect">
            <a:avLst>
              <a:gd name="adj" fmla="val 12241"/>
            </a:avLst>
          </a:prstGeom>
          <a:solidFill>
            <a:schemeClr val="bg1"/>
          </a:solidFill>
          <a:ln w="3175" algn="ctr">
            <a:solidFill>
              <a:schemeClr val="tx1"/>
            </a:solidFill>
            <a:round/>
            <a:headEnd/>
            <a:tailEnd/>
          </a:ln>
          <a:effectLst>
            <a:outerShdw dist="35921" dir="2700000" algn="ctr" rotWithShape="0">
              <a:srgbClr val="808080"/>
            </a:outerShdw>
          </a:effectLst>
        </p:spPr>
        <p:txBody>
          <a:bodyPr anchor="ctr" anchorCtr="1"/>
          <a:lstStyle/>
          <a:p>
            <a:pPr>
              <a:lnSpc>
                <a:spcPct val="110000"/>
              </a:lnSpc>
              <a:defRPr/>
            </a:pPr>
            <a:r>
              <a:rPr lang="en-US" sz="1200" dirty="0">
                <a:latin typeface="Myriad Pro" pitchFamily="34" charset="0"/>
                <a:ea typeface="ＭＳ Ｐゴシック" pitchFamily="34" charset="-128"/>
                <a:cs typeface="Arial" charset="0"/>
              </a:rPr>
              <a:t>A proactive methodology with procedures to govern the Delivery Management and ensuring that adequate levels of Service agreed with the Customer are met while providing AMS</a:t>
            </a:r>
          </a:p>
        </p:txBody>
      </p:sp>
      <p:sp>
        <p:nvSpPr>
          <p:cNvPr id="21508" name="Rectangle 7"/>
          <p:cNvSpPr>
            <a:spLocks noGrp="1" noChangeArrowheads="1"/>
          </p:cNvSpPr>
          <p:nvPr>
            <p:ph type="title"/>
          </p:nvPr>
        </p:nvSpPr>
        <p:spPr/>
        <p:txBody>
          <a:bodyPr>
            <a:noAutofit/>
          </a:bodyPr>
          <a:lstStyle/>
          <a:p>
            <a:br>
              <a:rPr lang="en-US" sz="2800" b="0" dirty="0"/>
            </a:br>
            <a:r>
              <a:rPr lang="en-US" sz="2800" b="0" dirty="0"/>
              <a:t>Service Level Management</a:t>
            </a:r>
          </a:p>
        </p:txBody>
      </p:sp>
      <p:sp>
        <p:nvSpPr>
          <p:cNvPr id="28678" name="Form"/>
          <p:cNvSpPr>
            <a:spLocks noEditPoints="1" noChangeArrowheads="1"/>
          </p:cNvSpPr>
          <p:nvPr/>
        </p:nvSpPr>
        <p:spPr bwMode="auto">
          <a:xfrm>
            <a:off x="6950292" y="1571625"/>
            <a:ext cx="3666114" cy="5097735"/>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4740 w 21600"/>
              <a:gd name="T22" fmla="*/ 1309 h 21600"/>
              <a:gd name="T23" fmla="*/ 19410 w 21600"/>
              <a:gd name="T24" fmla="*/ 16331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003366"/>
          </a:solidFill>
          <a:ln w="9525">
            <a:solidFill>
              <a:schemeClr val="bg1"/>
            </a:solidFill>
            <a:miter lim="800000"/>
            <a:headEnd/>
            <a:tailEnd/>
          </a:ln>
          <a:effectLst>
            <a:outerShdw dist="107763" dir="2700000" algn="ctr" rotWithShape="0">
              <a:srgbClr val="808080"/>
            </a:outerShdw>
          </a:effectLst>
        </p:spPr>
        <p:txBody>
          <a:bodyPr rIns="36000"/>
          <a:lstStyle/>
          <a:p>
            <a:pPr marL="182563" indent="-182563" algn="ctr" eaLnBrk="1" hangingPunct="1">
              <a:defRPr/>
            </a:pPr>
            <a:r>
              <a:rPr lang="en-US" sz="1400" u="sng" dirty="0">
                <a:solidFill>
                  <a:schemeClr val="bg1"/>
                </a:solidFill>
                <a:latin typeface="Myriad Pro" pitchFamily="34" charset="0"/>
                <a:cs typeface="Arial" charset="0"/>
              </a:rPr>
              <a:t>SERVICE LEVEL AGREEMENT</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Project Governance Structure, Roles &amp; Responsibilities &amp; Workflow in the above structure</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Quality Expectations of the Customer</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Response Times &amp; Resolution times agreed with the customer - IRT and MPT for customer messages, depending on the priority assigned</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The procedure to follow if the customer message cannot be solved within the prescribed time</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Escalation Levels</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Service Windows</a:t>
            </a:r>
          </a:p>
          <a:p>
            <a:pPr marL="182563" indent="-182563" eaLnBrk="1" hangingPunct="1">
              <a:spcBef>
                <a:spcPct val="20000"/>
              </a:spcBef>
              <a:buFont typeface="Wingdings" pitchFamily="2" charset="2"/>
              <a:buChar char="§"/>
              <a:defRPr/>
            </a:pPr>
            <a:r>
              <a:rPr lang="en-US" sz="1200" b="0" dirty="0">
                <a:solidFill>
                  <a:schemeClr val="bg1"/>
                </a:solidFill>
                <a:latin typeface="Myriad Pro" pitchFamily="34" charset="0"/>
                <a:cs typeface="Arial" charset="0"/>
              </a:rPr>
              <a:t>Resource Deployment – (by skill, on-site / off-shore ……)</a:t>
            </a:r>
          </a:p>
        </p:txBody>
      </p:sp>
      <p:sp>
        <p:nvSpPr>
          <p:cNvPr id="21510" name="Line 35"/>
          <p:cNvSpPr>
            <a:spLocks noChangeShapeType="1"/>
          </p:cNvSpPr>
          <p:nvPr/>
        </p:nvSpPr>
        <p:spPr bwMode="auto">
          <a:xfrm flipV="1">
            <a:off x="3173413" y="3943893"/>
            <a:ext cx="3708402" cy="58664"/>
          </a:xfrm>
          <a:prstGeom prst="line">
            <a:avLst/>
          </a:prstGeom>
          <a:noFill/>
          <a:ln w="9525">
            <a:solidFill>
              <a:srgbClr val="003366"/>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1511" name="Line 36"/>
          <p:cNvSpPr>
            <a:spLocks noChangeShapeType="1"/>
          </p:cNvSpPr>
          <p:nvPr/>
        </p:nvSpPr>
        <p:spPr bwMode="auto">
          <a:xfrm flipV="1">
            <a:off x="3173411" y="5729261"/>
            <a:ext cx="3810001" cy="74063"/>
          </a:xfrm>
          <a:prstGeom prst="line">
            <a:avLst/>
          </a:prstGeom>
          <a:noFill/>
          <a:ln w="9525">
            <a:solidFill>
              <a:srgbClr val="003366"/>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8682" name="AutoShape 4"/>
          <p:cNvSpPr>
            <a:spLocks noChangeArrowheads="1"/>
          </p:cNvSpPr>
          <p:nvPr/>
        </p:nvSpPr>
        <p:spPr bwMode="auto">
          <a:xfrm>
            <a:off x="3667125" y="5229200"/>
            <a:ext cx="2806700" cy="1079500"/>
          </a:xfrm>
          <a:prstGeom prst="roundRect">
            <a:avLst>
              <a:gd name="adj" fmla="val 12241"/>
            </a:avLst>
          </a:prstGeom>
          <a:solidFill>
            <a:schemeClr val="bg1"/>
          </a:solidFill>
          <a:ln w="3175" algn="ctr">
            <a:solidFill>
              <a:schemeClr val="tx1"/>
            </a:solidFill>
            <a:round/>
            <a:headEnd/>
            <a:tailEnd/>
          </a:ln>
          <a:effectLst>
            <a:outerShdw dist="35921" dir="2700000" algn="ctr" rotWithShape="0">
              <a:srgbClr val="808080"/>
            </a:outerShdw>
          </a:effectLst>
        </p:spPr>
        <p:txBody>
          <a:bodyPr anchor="ctr" anchorCtr="1"/>
          <a:lstStyle/>
          <a:p>
            <a:pPr>
              <a:lnSpc>
                <a:spcPct val="110000"/>
              </a:lnSpc>
              <a:defRPr/>
            </a:pPr>
            <a:r>
              <a:rPr lang="en-US" sz="1200" dirty="0">
                <a:latin typeface="Myriad Pro" pitchFamily="34" charset="0"/>
                <a:ea typeface="ＭＳ Ｐゴシック" pitchFamily="34" charset="-128"/>
                <a:cs typeface="Arial" charset="0"/>
              </a:rPr>
              <a:t>A measurement of Service Levels of  Application Management Services provided by Castaliaz</a:t>
            </a:r>
          </a:p>
        </p:txBody>
      </p:sp>
      <p:sp>
        <p:nvSpPr>
          <p:cNvPr id="28681" name="AutoShape 5"/>
          <p:cNvSpPr>
            <a:spLocks noChangeArrowheads="1"/>
          </p:cNvSpPr>
          <p:nvPr/>
        </p:nvSpPr>
        <p:spPr bwMode="auto">
          <a:xfrm>
            <a:off x="3667125" y="3356992"/>
            <a:ext cx="2808288" cy="1366838"/>
          </a:xfrm>
          <a:prstGeom prst="roundRect">
            <a:avLst>
              <a:gd name="adj" fmla="val 12241"/>
            </a:avLst>
          </a:prstGeom>
          <a:solidFill>
            <a:schemeClr val="bg1"/>
          </a:solidFill>
          <a:ln w="3175" algn="ctr">
            <a:solidFill>
              <a:schemeClr val="tx1"/>
            </a:solidFill>
            <a:round/>
            <a:headEnd/>
            <a:tailEnd/>
          </a:ln>
          <a:effectLst>
            <a:outerShdw dist="35921" dir="2700000" algn="ctr" rotWithShape="0">
              <a:srgbClr val="808080"/>
            </a:outerShdw>
          </a:effectLst>
        </p:spPr>
        <p:txBody>
          <a:bodyPr anchor="ctr" anchorCtr="1"/>
          <a:lstStyle/>
          <a:p>
            <a:pPr>
              <a:lnSpc>
                <a:spcPct val="110000"/>
              </a:lnSpc>
              <a:defRPr/>
            </a:pPr>
            <a:r>
              <a:rPr lang="en-US" sz="1200" dirty="0">
                <a:latin typeface="Myriad Pro" pitchFamily="34" charset="0"/>
                <a:ea typeface="ＭＳ Ｐゴシック" pitchFamily="34" charset="-128"/>
                <a:cs typeface="Arial" charset="0"/>
              </a:rPr>
              <a:t>Defining the quality of Application Management Services provided to the customer</a:t>
            </a:r>
          </a:p>
        </p:txBody>
      </p:sp>
      <p:sp>
        <p:nvSpPr>
          <p:cNvPr id="21516" name="Right Arrow 34"/>
          <p:cNvSpPr>
            <a:spLocks noChangeArrowheads="1"/>
          </p:cNvSpPr>
          <p:nvPr/>
        </p:nvSpPr>
        <p:spPr bwMode="auto">
          <a:xfrm>
            <a:off x="632701" y="1476102"/>
            <a:ext cx="2472233" cy="1334046"/>
          </a:xfrm>
          <a:prstGeom prst="rightArrow">
            <a:avLst>
              <a:gd name="adj1" fmla="val 50000"/>
              <a:gd name="adj2" fmla="val 49998"/>
            </a:avLst>
          </a:prstGeom>
          <a:solidFill>
            <a:srgbClr val="FF9900"/>
          </a:solidFill>
          <a:ln w="9525" algn="ctr">
            <a:solidFill>
              <a:schemeClr val="tx1"/>
            </a:solidFill>
            <a:round/>
            <a:headEnd/>
            <a:tailEnd/>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IN" sz="1200" dirty="0">
                <a:solidFill>
                  <a:schemeClr val="bg1"/>
                </a:solidFill>
                <a:latin typeface="Myriad Pro" panose="020B0503030403020204" pitchFamily="34" charset="0"/>
              </a:rPr>
              <a:t>Service level Management</a:t>
            </a:r>
          </a:p>
        </p:txBody>
      </p:sp>
      <p:sp>
        <p:nvSpPr>
          <p:cNvPr id="16" name="Right Arrow 34"/>
          <p:cNvSpPr>
            <a:spLocks noChangeArrowheads="1"/>
          </p:cNvSpPr>
          <p:nvPr/>
        </p:nvSpPr>
        <p:spPr bwMode="auto">
          <a:xfrm>
            <a:off x="632701" y="3335534"/>
            <a:ext cx="2472233" cy="1334046"/>
          </a:xfrm>
          <a:prstGeom prst="rightArrow">
            <a:avLst>
              <a:gd name="adj1" fmla="val 50000"/>
              <a:gd name="adj2" fmla="val 49998"/>
            </a:avLst>
          </a:prstGeom>
          <a:solidFill>
            <a:srgbClr val="FF9900"/>
          </a:solidFill>
          <a:ln w="9525" algn="ctr">
            <a:solidFill>
              <a:schemeClr val="tx1"/>
            </a:solidFill>
            <a:round/>
            <a:headEnd/>
            <a:tailEnd/>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IN" sz="1200" dirty="0">
                <a:solidFill>
                  <a:schemeClr val="bg1"/>
                </a:solidFill>
                <a:latin typeface="Myriad Pro" panose="020B0503030403020204" pitchFamily="34" charset="0"/>
              </a:rPr>
              <a:t>Service level Definitions</a:t>
            </a:r>
          </a:p>
        </p:txBody>
      </p:sp>
      <p:sp>
        <p:nvSpPr>
          <p:cNvPr id="17" name="Right Arrow 34"/>
          <p:cNvSpPr>
            <a:spLocks noChangeArrowheads="1"/>
          </p:cNvSpPr>
          <p:nvPr/>
        </p:nvSpPr>
        <p:spPr bwMode="auto">
          <a:xfrm>
            <a:off x="632701" y="5136301"/>
            <a:ext cx="2472233" cy="1334046"/>
          </a:xfrm>
          <a:prstGeom prst="rightArrow">
            <a:avLst>
              <a:gd name="adj1" fmla="val 50000"/>
              <a:gd name="adj2" fmla="val 49998"/>
            </a:avLst>
          </a:prstGeom>
          <a:solidFill>
            <a:srgbClr val="FF9900"/>
          </a:solidFill>
          <a:ln w="9525" algn="ctr">
            <a:solidFill>
              <a:schemeClr val="tx1"/>
            </a:solidFill>
            <a:round/>
            <a:headEnd/>
            <a:tailEnd/>
          </a:ln>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IN" sz="1200" dirty="0">
                <a:solidFill>
                  <a:schemeClr val="bg1"/>
                </a:solidFill>
                <a:latin typeface="Myriad Pro" panose="020B0503030403020204" pitchFamily="34" charset="0"/>
              </a:rPr>
              <a:t>Service level Reporting</a:t>
            </a:r>
          </a:p>
        </p:txBody>
      </p:sp>
    </p:spTree>
    <p:extLst>
      <p:ext uri="{BB962C8B-B14F-4D97-AF65-F5344CB8AC3E}">
        <p14:creationId xmlns:p14="http://schemas.microsoft.com/office/powerpoint/2010/main" val="203220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AutoShape 10"/>
          <p:cNvSpPr>
            <a:spLocks noChangeArrowheads="1"/>
          </p:cNvSpPr>
          <p:nvPr/>
        </p:nvSpPr>
        <p:spPr bwMode="auto">
          <a:xfrm>
            <a:off x="648348" y="2789684"/>
            <a:ext cx="2193588" cy="2431457"/>
          </a:xfrm>
          <a:prstGeom prst="roundRect">
            <a:avLst>
              <a:gd name="adj" fmla="val 7009"/>
            </a:avLst>
          </a:prstGeom>
          <a:solidFill>
            <a:schemeClr val="bg1">
              <a:lumMod val="75000"/>
            </a:schemeClr>
          </a:solidFill>
          <a:ln w="9525">
            <a:noFill/>
            <a:prstDash val="sysDot"/>
            <a:round/>
            <a:headEnd/>
            <a:tailEnd/>
          </a:ln>
        </p:spPr>
        <p:txBody>
          <a:bodyPr/>
          <a:lstStyle/>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Implementation Content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Project Management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Managing Business Blueprint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Project Planning</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Central Test Coordination</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Training</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Customizing Synchronization</a:t>
            </a:r>
          </a:p>
          <a:p>
            <a:pPr marL="93663" indent="-93663" eaLnBrk="1" hangingPunct="1">
              <a:spcBef>
                <a:spcPct val="10000"/>
              </a:spcBef>
              <a:spcAft>
                <a:spcPct val="10000"/>
              </a:spcAft>
              <a:buFontTx/>
              <a:buChar char="•"/>
              <a:defRPr/>
            </a:pPr>
            <a:endParaRPr lang="en-US" sz="1200" b="0" dirty="0">
              <a:solidFill>
                <a:srgbClr val="003366"/>
              </a:solidFill>
              <a:latin typeface="Myriad Pro" panose="020B0503030403020204"/>
              <a:cs typeface="Arial" charset="0"/>
            </a:endParaRPr>
          </a:p>
          <a:p>
            <a:pPr marL="93663" indent="-93663" eaLnBrk="1" hangingPunct="1">
              <a:spcBef>
                <a:spcPct val="10000"/>
              </a:spcBef>
              <a:spcAft>
                <a:spcPct val="10000"/>
              </a:spcAft>
              <a:defRPr/>
            </a:pPr>
            <a:endParaRPr lang="en-US" sz="1200" b="0" dirty="0">
              <a:latin typeface="Calibri" pitchFamily="34" charset="0"/>
              <a:cs typeface="Arial" charset="0"/>
            </a:endParaRPr>
          </a:p>
        </p:txBody>
      </p:sp>
      <p:sp>
        <p:nvSpPr>
          <p:cNvPr id="20489" name="AutoShape 12"/>
          <p:cNvSpPr>
            <a:spLocks noChangeArrowheads="1"/>
          </p:cNvSpPr>
          <p:nvPr/>
        </p:nvSpPr>
        <p:spPr bwMode="auto">
          <a:xfrm>
            <a:off x="3344397" y="2794852"/>
            <a:ext cx="2214561" cy="2413696"/>
          </a:xfrm>
          <a:prstGeom prst="roundRect">
            <a:avLst>
              <a:gd name="adj" fmla="val 7009"/>
            </a:avLst>
          </a:prstGeom>
          <a:solidFill>
            <a:schemeClr val="bg1">
              <a:lumMod val="75000"/>
            </a:schemeClr>
          </a:solidFill>
          <a:ln w="9525" algn="ctr">
            <a:noFill/>
            <a:prstDash val="sysDot"/>
            <a:round/>
            <a:headEnd/>
            <a:tailEnd/>
          </a:ln>
        </p:spPr>
        <p:txBody>
          <a:bodyPr/>
          <a:lstStyle/>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Upgrade Content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Customizing Sync</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Upgrade Management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Upgrade Blueprint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Infrastructure Mgmt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Central Test Coordination</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Training</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Best Practice Documentation</a:t>
            </a:r>
          </a:p>
        </p:txBody>
      </p:sp>
      <p:sp>
        <p:nvSpPr>
          <p:cNvPr id="20491" name="AutoShape 14"/>
          <p:cNvSpPr>
            <a:spLocks noChangeArrowheads="1"/>
          </p:cNvSpPr>
          <p:nvPr/>
        </p:nvSpPr>
        <p:spPr bwMode="auto">
          <a:xfrm>
            <a:off x="6061419" y="2823429"/>
            <a:ext cx="2214561" cy="2413696"/>
          </a:xfrm>
          <a:prstGeom prst="roundRect">
            <a:avLst>
              <a:gd name="adj" fmla="val 7009"/>
            </a:avLst>
          </a:prstGeom>
          <a:solidFill>
            <a:schemeClr val="bg1">
              <a:lumMod val="75000"/>
            </a:schemeClr>
          </a:solidFill>
          <a:ln w="9525" algn="ctr">
            <a:noFill/>
            <a:prstDash val="sysDot"/>
            <a:round/>
            <a:headEnd/>
            <a:tailEnd/>
          </a:ln>
        </p:spPr>
        <p:txBody>
          <a:bodyPr/>
          <a:lstStyle/>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Project Management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Project Planning  </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Design</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Infrastructure Mgmt</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Central Test Coordination</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Training</a:t>
            </a:r>
          </a:p>
          <a:p>
            <a:pPr marL="93663" indent="-93663" eaLnBrk="1" hangingPunct="1">
              <a:spcBef>
                <a:spcPct val="10000"/>
              </a:spcBef>
              <a:spcAft>
                <a:spcPct val="10000"/>
              </a:spcAft>
              <a:buFontTx/>
              <a:buChar char="•"/>
              <a:defRPr/>
            </a:pPr>
            <a:r>
              <a:rPr lang="en-US" sz="1200" b="0" dirty="0">
                <a:solidFill>
                  <a:srgbClr val="003366"/>
                </a:solidFill>
                <a:latin typeface="Myriad Pro" panose="020B0503030403020204"/>
                <a:cs typeface="Arial" charset="0"/>
              </a:rPr>
              <a:t>Change Request Management </a:t>
            </a:r>
          </a:p>
          <a:p>
            <a:pPr marL="93663" indent="-93663" eaLnBrk="1" hangingPunct="1">
              <a:spcBef>
                <a:spcPct val="10000"/>
              </a:spcBef>
              <a:spcAft>
                <a:spcPct val="10000"/>
              </a:spcAft>
              <a:defRPr/>
            </a:pPr>
            <a:endParaRPr lang="en-US" sz="1200" b="0" dirty="0">
              <a:solidFill>
                <a:srgbClr val="003366"/>
              </a:solidFill>
              <a:latin typeface="Myriad Pro" panose="020B0503030403020204"/>
              <a:cs typeface="Arial" charset="0"/>
            </a:endParaRPr>
          </a:p>
        </p:txBody>
      </p:sp>
      <p:sp>
        <p:nvSpPr>
          <p:cNvPr id="20493" name="AutoShape 16"/>
          <p:cNvSpPr>
            <a:spLocks noChangeArrowheads="1"/>
          </p:cNvSpPr>
          <p:nvPr/>
        </p:nvSpPr>
        <p:spPr bwMode="auto">
          <a:xfrm>
            <a:off x="8760296" y="2823429"/>
            <a:ext cx="2288158" cy="2341157"/>
          </a:xfrm>
          <a:prstGeom prst="roundRect">
            <a:avLst>
              <a:gd name="adj" fmla="val 7009"/>
            </a:avLst>
          </a:prstGeom>
          <a:solidFill>
            <a:srgbClr val="FF9900"/>
          </a:solidFill>
          <a:ln w="3175" algn="ctr">
            <a:solidFill>
              <a:schemeClr val="bg1">
                <a:lumMod val="65000"/>
              </a:schemeClr>
            </a:solidFill>
            <a:round/>
            <a:headEnd/>
            <a:tailEnd/>
          </a:ln>
        </p:spPr>
        <p:txBody>
          <a:bodyPr/>
          <a:lstStyle/>
          <a:p>
            <a:pPr marL="93663" indent="-93663" eaLnBrk="1" hangingPunct="1">
              <a:spcBef>
                <a:spcPct val="10000"/>
              </a:spcBef>
              <a:spcAft>
                <a:spcPct val="10000"/>
              </a:spcAft>
              <a:buFontTx/>
              <a:buChar char="•"/>
              <a:defRPr/>
            </a:pPr>
            <a:r>
              <a:rPr lang="en-US" sz="1200" b="0" dirty="0">
                <a:solidFill>
                  <a:schemeClr val="bg1"/>
                </a:solidFill>
                <a:latin typeface="Myriad Pro" panose="020B0503030403020204"/>
                <a:cs typeface="Arial" charset="0"/>
              </a:rPr>
              <a:t>As Primary Support Desk Tool</a:t>
            </a:r>
          </a:p>
          <a:p>
            <a:pPr marL="93663" indent="-93663" eaLnBrk="1" hangingPunct="1">
              <a:spcBef>
                <a:spcPct val="10000"/>
              </a:spcBef>
              <a:spcAft>
                <a:spcPct val="10000"/>
              </a:spcAft>
              <a:buFontTx/>
              <a:buChar char="•"/>
              <a:defRPr/>
            </a:pPr>
            <a:r>
              <a:rPr lang="en-US" sz="1200" b="0" dirty="0">
                <a:solidFill>
                  <a:schemeClr val="bg1"/>
                </a:solidFill>
                <a:latin typeface="Myriad Pro" panose="020B0503030403020204"/>
                <a:cs typeface="Arial" charset="0"/>
              </a:rPr>
              <a:t>Support Ticket Mgmt.</a:t>
            </a:r>
          </a:p>
          <a:p>
            <a:pPr marL="93663" indent="-93663" eaLnBrk="1" hangingPunct="1">
              <a:spcBef>
                <a:spcPct val="10000"/>
              </a:spcBef>
              <a:spcAft>
                <a:spcPct val="10000"/>
              </a:spcAft>
              <a:buFontTx/>
              <a:buChar char="•"/>
              <a:defRPr/>
            </a:pPr>
            <a:r>
              <a:rPr lang="en-US" sz="1200" b="0" dirty="0">
                <a:solidFill>
                  <a:schemeClr val="bg1"/>
                </a:solidFill>
                <a:latin typeface="Myriad Pro" panose="020B0503030403020204"/>
                <a:cs typeface="Arial" charset="0"/>
              </a:rPr>
              <a:t>Early Watch Alert &amp; Service Level Reporting</a:t>
            </a:r>
          </a:p>
          <a:p>
            <a:pPr marL="93663" indent="-93663" eaLnBrk="1" hangingPunct="1">
              <a:spcBef>
                <a:spcPct val="10000"/>
              </a:spcBef>
              <a:spcAft>
                <a:spcPct val="10000"/>
              </a:spcAft>
              <a:buFontTx/>
              <a:buChar char="•"/>
              <a:defRPr/>
            </a:pPr>
            <a:r>
              <a:rPr lang="en-US" sz="1200" b="0" dirty="0">
                <a:solidFill>
                  <a:schemeClr val="bg1"/>
                </a:solidFill>
                <a:latin typeface="Myriad Pro" panose="020B0503030403020204"/>
                <a:cs typeface="Arial" charset="0"/>
              </a:rPr>
              <a:t>System Monitoring &amp; Administration</a:t>
            </a:r>
          </a:p>
          <a:p>
            <a:pPr marL="93663" indent="-93663" eaLnBrk="1" hangingPunct="1">
              <a:spcBef>
                <a:spcPct val="10000"/>
              </a:spcBef>
              <a:spcAft>
                <a:spcPct val="10000"/>
              </a:spcAft>
              <a:buFontTx/>
              <a:buChar char="•"/>
              <a:defRPr/>
            </a:pPr>
            <a:r>
              <a:rPr lang="en-US" sz="1200" b="0" dirty="0">
                <a:solidFill>
                  <a:schemeClr val="bg1"/>
                </a:solidFill>
                <a:latin typeface="Myriad Pro" panose="020B0503030403020204"/>
                <a:cs typeface="Arial" charset="0"/>
              </a:rPr>
              <a:t>Business Process &amp; Interface Monitoring</a:t>
            </a:r>
          </a:p>
          <a:p>
            <a:pPr marL="93663" indent="-93663" eaLnBrk="1" hangingPunct="1">
              <a:spcBef>
                <a:spcPct val="10000"/>
              </a:spcBef>
              <a:spcAft>
                <a:spcPct val="10000"/>
              </a:spcAft>
              <a:buFontTx/>
              <a:buChar char="•"/>
              <a:defRPr/>
            </a:pPr>
            <a:r>
              <a:rPr lang="en-US" sz="1200" b="0" dirty="0">
                <a:solidFill>
                  <a:schemeClr val="bg1"/>
                </a:solidFill>
                <a:latin typeface="Myriad Pro" panose="020B0503030403020204"/>
                <a:cs typeface="Arial" charset="0"/>
              </a:rPr>
              <a:t>Change Request Mgmt.</a:t>
            </a:r>
          </a:p>
        </p:txBody>
      </p:sp>
      <p:sp>
        <p:nvSpPr>
          <p:cNvPr id="22534" name="AutoShape 18"/>
          <p:cNvSpPr>
            <a:spLocks noChangeArrowheads="1"/>
          </p:cNvSpPr>
          <p:nvPr/>
        </p:nvSpPr>
        <p:spPr bwMode="auto">
          <a:xfrm>
            <a:off x="623392" y="1124744"/>
            <a:ext cx="10425062" cy="583852"/>
          </a:xfrm>
          <a:prstGeom prst="chevron">
            <a:avLst>
              <a:gd name="adj" fmla="val 118142"/>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8100000" scaled="1"/>
            <a:tileRect/>
          </a:gradFill>
          <a:ln>
            <a:noFill/>
          </a:ln>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600" dirty="0">
                <a:solidFill>
                  <a:schemeClr val="bg1"/>
                </a:solidFill>
                <a:latin typeface="Myriad Pro" panose="020B0503030403020204" pitchFamily="34" charset="0"/>
              </a:rPr>
              <a:t>SAP </a:t>
            </a:r>
            <a:r>
              <a:rPr lang="en-US" altLang="en-US" sz="1400" dirty="0">
                <a:solidFill>
                  <a:schemeClr val="bg1"/>
                </a:solidFill>
                <a:latin typeface="Myriad Pro" panose="020B0503030403020204" pitchFamily="34" charset="0"/>
              </a:rPr>
              <a:t>Solution</a:t>
            </a:r>
            <a:r>
              <a:rPr lang="en-US" altLang="en-US" sz="1600" dirty="0">
                <a:solidFill>
                  <a:schemeClr val="bg1"/>
                </a:solidFill>
                <a:latin typeface="Myriad Pro" panose="020B0503030403020204" pitchFamily="34" charset="0"/>
              </a:rPr>
              <a:t> Manager used in ……….</a:t>
            </a:r>
          </a:p>
        </p:txBody>
      </p:sp>
      <p:sp>
        <p:nvSpPr>
          <p:cNvPr id="22535" name="Rectangle 19"/>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br>
              <a:rPr lang="en-US" sz="2800" dirty="0"/>
            </a:br>
            <a:r>
              <a:rPr lang="en-US" sz="2800" b="0" dirty="0"/>
              <a:t>Solution Manager</a:t>
            </a:r>
            <a:br>
              <a:rPr lang="en-US" sz="2800" b="0" dirty="0"/>
            </a:br>
            <a:endParaRPr lang="en-US" sz="1600" b="0" i="1" dirty="0"/>
          </a:p>
        </p:txBody>
      </p:sp>
      <p:sp>
        <p:nvSpPr>
          <p:cNvPr id="22538" name="AutoShape 5"/>
          <p:cNvSpPr>
            <a:spLocks noChangeArrowheads="1"/>
          </p:cNvSpPr>
          <p:nvPr/>
        </p:nvSpPr>
        <p:spPr bwMode="auto">
          <a:xfrm>
            <a:off x="627375" y="1952277"/>
            <a:ext cx="2214561" cy="689769"/>
          </a:xfrm>
          <a:prstGeom prst="chevron">
            <a:avLst>
              <a:gd name="adj" fmla="val 31153"/>
            </a:avLst>
          </a:prstGeom>
          <a:solidFill>
            <a:srgbClr val="FF9900"/>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i="1" dirty="0">
                <a:solidFill>
                  <a:schemeClr val="bg1"/>
                </a:solidFill>
                <a:latin typeface="Myriad Pro" panose="020B0503030403020204" pitchFamily="34" charset="0"/>
              </a:rPr>
              <a:t>SAP Implementation / Rollouts</a:t>
            </a:r>
          </a:p>
        </p:txBody>
      </p:sp>
      <p:sp>
        <p:nvSpPr>
          <p:cNvPr id="22539" name="AutoShape 18"/>
          <p:cNvSpPr>
            <a:spLocks noChangeArrowheads="1"/>
          </p:cNvSpPr>
          <p:nvPr/>
        </p:nvSpPr>
        <p:spPr bwMode="auto">
          <a:xfrm>
            <a:off x="623392" y="5418510"/>
            <a:ext cx="10425062" cy="1178842"/>
          </a:xfrm>
          <a:prstGeom prst="chevron">
            <a:avLst>
              <a:gd name="adj" fmla="val 118118"/>
            </a:avLst>
          </a:prstGeom>
          <a:solidFill>
            <a:srgbClr val="003366"/>
          </a:solidFill>
          <a:ln>
            <a:noFill/>
          </a:ln>
          <a:extLst/>
        </p:spPr>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US" altLang="en-US" sz="1200" dirty="0">
                <a:solidFill>
                  <a:schemeClr val="bg1"/>
                </a:solidFill>
                <a:latin typeface="Myriad Pro" panose="020B0503030403020204" pitchFamily="34" charset="0"/>
              </a:rPr>
              <a:t>Project Management Tool for all SAP Service Offerings</a:t>
            </a:r>
          </a:p>
          <a:p>
            <a:pPr algn="ctr">
              <a:lnSpc>
                <a:spcPct val="150000"/>
              </a:lnSpc>
            </a:pPr>
            <a:r>
              <a:rPr lang="en-US" altLang="en-US" sz="1200" dirty="0">
                <a:solidFill>
                  <a:srgbClr val="FF9900"/>
                </a:solidFill>
                <a:latin typeface="Myriad Pro" panose="020B0503030403020204" pitchFamily="34" charset="0"/>
              </a:rPr>
              <a:t>Customer Message Processing / Status Tracking</a:t>
            </a:r>
          </a:p>
          <a:p>
            <a:pPr algn="ctr">
              <a:lnSpc>
                <a:spcPct val="150000"/>
              </a:lnSpc>
            </a:pPr>
            <a:r>
              <a:rPr lang="en-US" altLang="en-US" sz="1200" dirty="0">
                <a:solidFill>
                  <a:schemeClr val="bg1"/>
                </a:solidFill>
                <a:latin typeface="Myriad Pro" panose="020B0503030403020204" pitchFamily="34" charset="0"/>
              </a:rPr>
              <a:t>SAP Service Market Place/SAP notes/Sap Patch Downloads</a:t>
            </a:r>
            <a:endParaRPr lang="en-US" altLang="en-US" sz="1600" dirty="0">
              <a:solidFill>
                <a:schemeClr val="bg1"/>
              </a:solidFill>
              <a:latin typeface="Myriad Pro" panose="020B0503030403020204" pitchFamily="34" charset="0"/>
            </a:endParaRPr>
          </a:p>
        </p:txBody>
      </p:sp>
      <p:sp>
        <p:nvSpPr>
          <p:cNvPr id="22544" name="AutoShape 5"/>
          <p:cNvSpPr>
            <a:spLocks noChangeArrowheads="1"/>
          </p:cNvSpPr>
          <p:nvPr/>
        </p:nvSpPr>
        <p:spPr bwMode="auto">
          <a:xfrm>
            <a:off x="8781109" y="1953863"/>
            <a:ext cx="2267345" cy="700484"/>
          </a:xfrm>
          <a:prstGeom prst="chevron">
            <a:avLst>
              <a:gd name="adj" fmla="val 31154"/>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GB" altLang="en-US" sz="1200" i="1" dirty="0">
                <a:solidFill>
                  <a:srgbClr val="FF9900"/>
                </a:solidFill>
                <a:latin typeface="Myriad Pro" panose="020B0503030403020204" pitchFamily="34" charset="0"/>
              </a:rPr>
              <a:t>Application Management Services</a:t>
            </a:r>
          </a:p>
        </p:txBody>
      </p:sp>
      <p:sp>
        <p:nvSpPr>
          <p:cNvPr id="19" name="AutoShape 5"/>
          <p:cNvSpPr>
            <a:spLocks noChangeArrowheads="1"/>
          </p:cNvSpPr>
          <p:nvPr/>
        </p:nvSpPr>
        <p:spPr bwMode="auto">
          <a:xfrm>
            <a:off x="3344398" y="1952275"/>
            <a:ext cx="2214561" cy="689769"/>
          </a:xfrm>
          <a:prstGeom prst="chevron">
            <a:avLst>
              <a:gd name="adj" fmla="val 31153"/>
            </a:avLst>
          </a:prstGeom>
          <a:solidFill>
            <a:srgbClr val="FF9900"/>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i="1" dirty="0">
                <a:solidFill>
                  <a:schemeClr val="bg1"/>
                </a:solidFill>
                <a:latin typeface="Myriad Pro" panose="020B0503030403020204" pitchFamily="34" charset="0"/>
              </a:rPr>
              <a:t>SAP Upgrades</a:t>
            </a:r>
          </a:p>
        </p:txBody>
      </p:sp>
      <p:sp>
        <p:nvSpPr>
          <p:cNvPr id="20" name="AutoShape 5"/>
          <p:cNvSpPr>
            <a:spLocks noChangeArrowheads="1"/>
          </p:cNvSpPr>
          <p:nvPr/>
        </p:nvSpPr>
        <p:spPr bwMode="auto">
          <a:xfrm>
            <a:off x="6061421" y="1952274"/>
            <a:ext cx="2214561" cy="689769"/>
          </a:xfrm>
          <a:prstGeom prst="chevron">
            <a:avLst>
              <a:gd name="adj" fmla="val 31153"/>
            </a:avLst>
          </a:prstGeom>
          <a:solidFill>
            <a:srgbClr val="FF9900"/>
          </a:solidFill>
          <a:ln w="9525">
            <a:solidFill>
              <a:schemeClr val="tx1"/>
            </a:solidFill>
            <a:prstDash val="sysDot"/>
            <a:round/>
            <a:headEnd/>
            <a:tailEnd/>
          </a:ln>
        </p:spPr>
        <p:txBody>
          <a:bodyPr anchor="ctr"/>
          <a:lstStyle>
            <a:lvl1pPr marL="100013">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i="1" dirty="0">
                <a:solidFill>
                  <a:schemeClr val="bg1"/>
                </a:solidFill>
                <a:latin typeface="Myriad Pro" panose="020B0503030403020204" pitchFamily="34" charset="0"/>
              </a:rPr>
              <a:t>Solution Development on SAP</a:t>
            </a:r>
          </a:p>
        </p:txBody>
      </p:sp>
    </p:spTree>
    <p:extLst>
      <p:ext uri="{BB962C8B-B14F-4D97-AF65-F5344CB8AC3E}">
        <p14:creationId xmlns:p14="http://schemas.microsoft.com/office/powerpoint/2010/main" val="3859749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Proposed Service Level Agreement</a:t>
            </a:r>
          </a:p>
        </p:txBody>
      </p:sp>
      <p:graphicFrame>
        <p:nvGraphicFramePr>
          <p:cNvPr id="167" name="Group 105">
            <a:extLst>
              <a:ext uri="{FF2B5EF4-FFF2-40B4-BE49-F238E27FC236}">
                <a16:creationId xmlns:a16="http://schemas.microsoft.com/office/drawing/2014/main" id="{0952F6DF-767A-42E8-BA16-BAC300FF0AF7}"/>
              </a:ext>
            </a:extLst>
          </p:cNvPr>
          <p:cNvGraphicFramePr>
            <a:graphicFrameLocks noGrp="1"/>
          </p:cNvGraphicFramePr>
          <p:nvPr>
            <p:extLst>
              <p:ext uri="{D42A27DB-BD31-4B8C-83A1-F6EECF244321}">
                <p14:modId xmlns:p14="http://schemas.microsoft.com/office/powerpoint/2010/main" val="3297603376"/>
              </p:ext>
            </p:extLst>
          </p:nvPr>
        </p:nvGraphicFramePr>
        <p:xfrm>
          <a:off x="479376" y="1284246"/>
          <a:ext cx="10003560" cy="1208650"/>
        </p:xfrm>
        <a:graphic>
          <a:graphicData uri="http://schemas.openxmlformats.org/drawingml/2006/table">
            <a:tbl>
              <a:tblPr>
                <a:effectLst>
                  <a:outerShdw blurRad="50800" dist="38100" dir="2700000" algn="tl" rotWithShape="0">
                    <a:prstClr val="black">
                      <a:alpha val="40000"/>
                    </a:prstClr>
                  </a:outerShdw>
                </a:effectLst>
              </a:tblPr>
              <a:tblGrid>
                <a:gridCol w="2500890">
                  <a:extLst>
                    <a:ext uri="{9D8B030D-6E8A-4147-A177-3AD203B41FA5}">
                      <a16:colId xmlns:a16="http://schemas.microsoft.com/office/drawing/2014/main" val="20000"/>
                    </a:ext>
                  </a:extLst>
                </a:gridCol>
                <a:gridCol w="2500890">
                  <a:extLst>
                    <a:ext uri="{9D8B030D-6E8A-4147-A177-3AD203B41FA5}">
                      <a16:colId xmlns:a16="http://schemas.microsoft.com/office/drawing/2014/main" val="20001"/>
                    </a:ext>
                  </a:extLst>
                </a:gridCol>
                <a:gridCol w="2500890">
                  <a:extLst>
                    <a:ext uri="{9D8B030D-6E8A-4147-A177-3AD203B41FA5}">
                      <a16:colId xmlns:a16="http://schemas.microsoft.com/office/drawing/2014/main" val="20002"/>
                    </a:ext>
                  </a:extLst>
                </a:gridCol>
                <a:gridCol w="2500890">
                  <a:extLst>
                    <a:ext uri="{9D8B030D-6E8A-4147-A177-3AD203B41FA5}">
                      <a16:colId xmlns:a16="http://schemas.microsoft.com/office/drawing/2014/main" val="20003"/>
                    </a:ext>
                  </a:extLst>
                </a:gridCol>
              </a:tblGrid>
              <a:tr h="24173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Arial" charset="0"/>
                        </a:rPr>
                        <a:t>Ticket category</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Arial" charset="0"/>
                        </a:rPr>
                        <a:t>Respond</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Arial" charset="0"/>
                        </a:rPr>
                        <a:t>Resolution</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Arial" charset="0"/>
                        </a:rPr>
                        <a:t>Business hours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extLst>
                  <a:ext uri="{0D108BD9-81ED-4DB2-BD59-A6C34878D82A}">
                    <a16:rowId xmlns:a16="http://schemas.microsoft.com/office/drawing/2014/main" val="10000"/>
                  </a:ext>
                </a:extLst>
              </a:tr>
              <a:tr h="24173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P1</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Immediate</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4 – 8 hours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Normal business hrs </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extLst>
                  <a:ext uri="{0D108BD9-81ED-4DB2-BD59-A6C34878D82A}">
                    <a16:rowId xmlns:a16="http://schemas.microsoft.com/office/drawing/2014/main" val="10001"/>
                  </a:ext>
                </a:extLst>
              </a:tr>
              <a:tr h="24173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P2</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30 Minutes – 1 Hours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24 hours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Normal business hrs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extLst>
                  <a:ext uri="{0D108BD9-81ED-4DB2-BD59-A6C34878D82A}">
                    <a16:rowId xmlns:a16="http://schemas.microsoft.com/office/drawing/2014/main" val="10002"/>
                  </a:ext>
                </a:extLst>
              </a:tr>
              <a:tr h="24173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P3</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4 hours – 6hours </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48 hours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Normal business hrs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extLst>
                  <a:ext uri="{0D108BD9-81ED-4DB2-BD59-A6C34878D82A}">
                    <a16:rowId xmlns:a16="http://schemas.microsoft.com/office/drawing/2014/main" val="10003"/>
                  </a:ext>
                </a:extLst>
              </a:tr>
              <a:tr h="24173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P4</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8hours </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96 hours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2">
                              <a:lumMod val="50000"/>
                            </a:schemeClr>
                          </a:solidFill>
                          <a:effectLst/>
                          <a:latin typeface="+mn-lt"/>
                          <a:cs typeface="Arial" charset="0"/>
                        </a:rPr>
                        <a:t>Normal business hrs</a:t>
                      </a:r>
                    </a:p>
                  </a:txBody>
                  <a:tcPr marL="45720" marR="45720"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998C85">
                        <a:lumMod val="20000"/>
                        <a:lumOff val="80000"/>
                      </a:srgbClr>
                    </a:solidFill>
                  </a:tcPr>
                </a:tc>
                <a:extLst>
                  <a:ext uri="{0D108BD9-81ED-4DB2-BD59-A6C34878D82A}">
                    <a16:rowId xmlns:a16="http://schemas.microsoft.com/office/drawing/2014/main" val="10004"/>
                  </a:ext>
                </a:extLst>
              </a:tr>
            </a:tbl>
          </a:graphicData>
        </a:graphic>
      </p:graphicFrame>
      <p:graphicFrame>
        <p:nvGraphicFramePr>
          <p:cNvPr id="168" name="Group 119">
            <a:extLst>
              <a:ext uri="{FF2B5EF4-FFF2-40B4-BE49-F238E27FC236}">
                <a16:creationId xmlns:a16="http://schemas.microsoft.com/office/drawing/2014/main" id="{3CACCD5B-DF70-4E54-B828-24D0DF657733}"/>
              </a:ext>
            </a:extLst>
          </p:cNvPr>
          <p:cNvGraphicFramePr>
            <a:graphicFrameLocks noGrp="1"/>
          </p:cNvGraphicFramePr>
          <p:nvPr>
            <p:extLst>
              <p:ext uri="{D42A27DB-BD31-4B8C-83A1-F6EECF244321}">
                <p14:modId xmlns:p14="http://schemas.microsoft.com/office/powerpoint/2010/main" val="3767921871"/>
              </p:ext>
            </p:extLst>
          </p:nvPr>
        </p:nvGraphicFramePr>
        <p:xfrm>
          <a:off x="484932" y="2492896"/>
          <a:ext cx="10003556" cy="3959515"/>
        </p:xfrm>
        <a:graphic>
          <a:graphicData uri="http://schemas.openxmlformats.org/drawingml/2006/table">
            <a:tbl>
              <a:tblPr>
                <a:effectLst>
                  <a:outerShdw blurRad="50800" dist="38100" dir="2700000" algn="tl" rotWithShape="0">
                    <a:prstClr val="black">
                      <a:alpha val="40000"/>
                    </a:prstClr>
                  </a:outerShdw>
                </a:effectLst>
              </a:tblPr>
              <a:tblGrid>
                <a:gridCol w="2499968">
                  <a:extLst>
                    <a:ext uri="{9D8B030D-6E8A-4147-A177-3AD203B41FA5}">
                      <a16:colId xmlns:a16="http://schemas.microsoft.com/office/drawing/2014/main" val="20000"/>
                    </a:ext>
                  </a:extLst>
                </a:gridCol>
                <a:gridCol w="2501810">
                  <a:extLst>
                    <a:ext uri="{9D8B030D-6E8A-4147-A177-3AD203B41FA5}">
                      <a16:colId xmlns:a16="http://schemas.microsoft.com/office/drawing/2014/main" val="20001"/>
                    </a:ext>
                  </a:extLst>
                </a:gridCol>
                <a:gridCol w="2499968">
                  <a:extLst>
                    <a:ext uri="{9D8B030D-6E8A-4147-A177-3AD203B41FA5}">
                      <a16:colId xmlns:a16="http://schemas.microsoft.com/office/drawing/2014/main" val="20002"/>
                    </a:ext>
                  </a:extLst>
                </a:gridCol>
                <a:gridCol w="2501810">
                  <a:extLst>
                    <a:ext uri="{9D8B030D-6E8A-4147-A177-3AD203B41FA5}">
                      <a16:colId xmlns:a16="http://schemas.microsoft.com/office/drawing/2014/main" val="20003"/>
                    </a:ext>
                  </a:extLst>
                </a:gridCol>
              </a:tblGrid>
              <a:tr h="223762">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Times New Roman" pitchFamily="18" charset="0"/>
                        </a:rPr>
                        <a:t>Severity 1 (Critical)</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Times New Roman" pitchFamily="18" charset="0"/>
                        </a:rPr>
                        <a:t>Severity 2 (High)</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Times New Roman" pitchFamily="18" charset="0"/>
                        </a:rPr>
                        <a:t>Severity 3 (Medium)</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mn-lt"/>
                          <a:cs typeface="Times New Roman" pitchFamily="18" charset="0"/>
                        </a:rPr>
                        <a:t>Severity 4 (Low)</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lumMod val="75000"/>
                            <a:shade val="30000"/>
                            <a:satMod val="115000"/>
                          </a:srgbClr>
                        </a:gs>
                        <a:gs pos="50000">
                          <a:srgbClr val="0098C7">
                            <a:lumMod val="75000"/>
                            <a:shade val="67500"/>
                            <a:satMod val="115000"/>
                          </a:srgbClr>
                        </a:gs>
                        <a:gs pos="100000">
                          <a:srgbClr val="0098C7">
                            <a:lumMod val="75000"/>
                            <a:shade val="100000"/>
                            <a:satMod val="115000"/>
                          </a:srgbClr>
                        </a:gs>
                      </a:gsLst>
                      <a:lin ang="13500000" scaled="1"/>
                      <a:tileRect/>
                    </a:gradFill>
                  </a:tcPr>
                </a:tc>
                <a:extLst>
                  <a:ext uri="{0D108BD9-81ED-4DB2-BD59-A6C34878D82A}">
                    <a16:rowId xmlns:a16="http://schemas.microsoft.com/office/drawing/2014/main" val="10000"/>
                  </a:ext>
                </a:extLst>
              </a:tr>
              <a:tr h="22376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187450" algn="l"/>
                        </a:tabLst>
                        <a:defRPr/>
                      </a:pPr>
                      <a:r>
                        <a:rPr kumimoji="0" lang="en-US" sz="1050" b="1" i="0" u="none" strike="noStrike" cap="none" normalizeH="0" baseline="0" dirty="0">
                          <a:ln>
                            <a:noFill/>
                          </a:ln>
                          <a:solidFill>
                            <a:schemeClr val="tx2">
                              <a:lumMod val="50000"/>
                            </a:schemeClr>
                          </a:solidFill>
                          <a:effectLst/>
                          <a:latin typeface="+mn-lt"/>
                          <a:cs typeface="Times New Roman" pitchFamily="18" charset="0"/>
                        </a:rPr>
                        <a:t>Business and financial exposure</a:t>
                      </a:r>
                      <a:endParaRPr kumimoji="0" lang="en-US" sz="1050" b="1" i="1" u="none" strike="noStrike" cap="none" normalizeH="0" baseline="0" dirty="0">
                        <a:ln>
                          <a:noFill/>
                        </a:ln>
                        <a:solidFill>
                          <a:schemeClr val="tx2">
                            <a:lumMod val="50000"/>
                          </a:schemeClr>
                        </a:solidFill>
                        <a:effectLst/>
                        <a:latin typeface="+mn-lt"/>
                        <a:cs typeface="Times New Roman" pitchFamily="18" charset="0"/>
                      </a:endParaRP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4669">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creates a serious business and financial exposure</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creates a serious business and financial exposure</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creates a low business and financial exposure</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creates a minimal business and financial exposure</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extLst>
                  <a:ext uri="{0D108BD9-81ED-4DB2-BD59-A6C34878D82A}">
                    <a16:rowId xmlns:a16="http://schemas.microsoft.com/office/drawing/2014/main" val="10002"/>
                  </a:ext>
                </a:extLst>
              </a:tr>
              <a:tr h="22376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187450" algn="l"/>
                        </a:tabLst>
                        <a:defRPr/>
                      </a:pPr>
                      <a:r>
                        <a:rPr kumimoji="0" lang="en-US" sz="1050" b="1" i="0" u="none" strike="noStrike" cap="none" normalizeH="0" baseline="0" dirty="0">
                          <a:ln>
                            <a:noFill/>
                          </a:ln>
                          <a:solidFill>
                            <a:schemeClr val="tx2">
                              <a:lumMod val="50000"/>
                            </a:schemeClr>
                          </a:solidFill>
                          <a:effectLst/>
                          <a:latin typeface="+mn-lt"/>
                          <a:cs typeface="Times New Roman" pitchFamily="18" charset="0"/>
                        </a:rPr>
                        <a:t>Work Outage</a:t>
                      </a:r>
                      <a:endParaRPr kumimoji="0" lang="en-US" sz="1050" b="1" i="1" u="none" strike="noStrike" cap="none" normalizeH="0" baseline="0" dirty="0">
                        <a:ln>
                          <a:noFill/>
                        </a:ln>
                        <a:solidFill>
                          <a:schemeClr val="tx2">
                            <a:lumMod val="50000"/>
                          </a:schemeClr>
                        </a:solidFill>
                        <a:effectLst/>
                        <a:latin typeface="+mn-lt"/>
                        <a:cs typeface="Times New Roman" pitchFamily="18" charset="0"/>
                      </a:endParaRP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12603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causes the Client to be unable to work or perform some significant portion of their job</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causes the Client to be unable to work or perform some significant portion of their job</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causes the Client to be unable to perform some small portion of their job, but they are still able to complete most other tasks. May also include questions and requests for information</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causes the user to be unable to perform a minor portion of their job, but they are still able to complete most other tasks</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extLst>
                  <a:ext uri="{0D108BD9-81ED-4DB2-BD59-A6C34878D82A}">
                    <a16:rowId xmlns:a16="http://schemas.microsoft.com/office/drawing/2014/main" val="10004"/>
                  </a:ext>
                </a:extLst>
              </a:tr>
              <a:tr h="22376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2">
                              <a:lumMod val="50000"/>
                            </a:schemeClr>
                          </a:solidFill>
                          <a:effectLst/>
                          <a:latin typeface="+mn-lt"/>
                          <a:cs typeface="Times New Roman" pitchFamily="18" charset="0"/>
                        </a:rPr>
                        <a:t>Number of Users Affected</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04216">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affects a large number of users</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affects a large number of users</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affects a small number of users</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 application failure may only affect one or two users</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extLst>
                  <a:ext uri="{0D108BD9-81ED-4DB2-BD59-A6C34878D82A}">
                    <a16:rowId xmlns:a16="http://schemas.microsoft.com/office/drawing/2014/main" val="10006"/>
                  </a:ext>
                </a:extLst>
              </a:tr>
              <a:tr h="22376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tab pos="1187450" algn="l"/>
                        </a:tabLst>
                        <a:defRPr/>
                      </a:pPr>
                      <a:r>
                        <a:rPr kumimoji="0" lang="en-US" sz="1050" b="1" i="0" u="none" strike="noStrike" cap="none" normalizeH="0" baseline="0" dirty="0">
                          <a:ln>
                            <a:noFill/>
                          </a:ln>
                          <a:solidFill>
                            <a:schemeClr val="tx2">
                              <a:lumMod val="50000"/>
                            </a:schemeClr>
                          </a:solidFill>
                          <a:effectLst/>
                          <a:latin typeface="+mn-lt"/>
                          <a:cs typeface="Times New Roman" pitchFamily="18" charset="0"/>
                        </a:rPr>
                        <a:t>Workaround</a:t>
                      </a:r>
                      <a:endParaRPr kumimoji="0" lang="en-US" sz="1050" b="1" i="1" u="none" strike="noStrike" cap="none" normalizeH="0" baseline="0" dirty="0">
                        <a:ln>
                          <a:noFill/>
                        </a:ln>
                        <a:solidFill>
                          <a:schemeClr val="tx2">
                            <a:lumMod val="50000"/>
                          </a:schemeClr>
                        </a:solidFill>
                        <a:effectLst/>
                        <a:latin typeface="+mn-lt"/>
                        <a:cs typeface="Times New Roman" pitchFamily="18" charset="0"/>
                      </a:endParaRP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5790">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There is no acceptable workaround to the problem (i.e., the job cannot be performed in any other way)</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There is an acceptable and implemented workaround to the problem (i.e., the job can be performed in some other way)</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There may or may not be an acceptable workaround to the problem</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tc>
                  <a:txBody>
                    <a:bodyPr/>
                    <a:lstStyle>
                      <a:defPPr>
                        <a:defRPr lang="fr-FR"/>
                      </a:defPPr>
                      <a:lvl1pPr marL="0" algn="l" defTabSz="914342" rtl="0" eaLnBrk="1" latinLnBrk="0" hangingPunct="1">
                        <a:defRPr sz="1800" kern="1200">
                          <a:solidFill>
                            <a:schemeClr val="tx1"/>
                          </a:solidFill>
                          <a:latin typeface="Arial"/>
                          <a:cs typeface="Arial"/>
                        </a:defRPr>
                      </a:lvl1pPr>
                      <a:lvl2pPr marL="457171" algn="l" defTabSz="914342" rtl="0" eaLnBrk="1" latinLnBrk="0" hangingPunct="1">
                        <a:defRPr sz="1800" kern="1200">
                          <a:solidFill>
                            <a:schemeClr val="tx1"/>
                          </a:solidFill>
                          <a:latin typeface="Arial"/>
                          <a:cs typeface="Arial"/>
                        </a:defRPr>
                      </a:lvl2pPr>
                      <a:lvl3pPr marL="914342" algn="l" defTabSz="914342" rtl="0" eaLnBrk="1" latinLnBrk="0" hangingPunct="1">
                        <a:defRPr sz="1800" kern="1200">
                          <a:solidFill>
                            <a:schemeClr val="tx1"/>
                          </a:solidFill>
                          <a:latin typeface="Arial"/>
                          <a:cs typeface="Arial"/>
                        </a:defRPr>
                      </a:lvl3pPr>
                      <a:lvl4pPr marL="1371513" algn="l" defTabSz="914342" rtl="0" eaLnBrk="1" latinLnBrk="0" hangingPunct="1">
                        <a:defRPr sz="1800" kern="1200">
                          <a:solidFill>
                            <a:schemeClr val="tx1"/>
                          </a:solidFill>
                          <a:latin typeface="Arial"/>
                          <a:cs typeface="Arial"/>
                        </a:defRPr>
                      </a:lvl4pPr>
                      <a:lvl5pPr marL="1828684" algn="l" defTabSz="914342" rtl="0" eaLnBrk="1" latinLnBrk="0" hangingPunct="1">
                        <a:defRPr sz="1800" kern="1200">
                          <a:solidFill>
                            <a:schemeClr val="tx1"/>
                          </a:solidFill>
                          <a:latin typeface="Arial"/>
                          <a:cs typeface="Arial"/>
                        </a:defRPr>
                      </a:lvl5pPr>
                      <a:lvl6pPr marL="2285855" algn="l" defTabSz="914342" rtl="0" eaLnBrk="1" latinLnBrk="0" hangingPunct="1">
                        <a:defRPr sz="1800" kern="1200">
                          <a:solidFill>
                            <a:schemeClr val="tx1"/>
                          </a:solidFill>
                          <a:latin typeface="Arial"/>
                          <a:cs typeface="Arial"/>
                        </a:defRPr>
                      </a:lvl6pPr>
                      <a:lvl7pPr marL="2743026" algn="l" defTabSz="914342" rtl="0" eaLnBrk="1" latinLnBrk="0" hangingPunct="1">
                        <a:defRPr sz="1800" kern="1200">
                          <a:solidFill>
                            <a:schemeClr val="tx1"/>
                          </a:solidFill>
                          <a:latin typeface="Arial"/>
                          <a:cs typeface="Arial"/>
                        </a:defRPr>
                      </a:lvl7pPr>
                      <a:lvl8pPr marL="3200198" algn="l" defTabSz="914342" rtl="0" eaLnBrk="1" latinLnBrk="0" hangingPunct="1">
                        <a:defRPr sz="1800" kern="1200">
                          <a:solidFill>
                            <a:schemeClr val="tx1"/>
                          </a:solidFill>
                          <a:latin typeface="Arial"/>
                          <a:cs typeface="Arial"/>
                        </a:defRPr>
                      </a:lvl8pPr>
                      <a:lvl9pPr marL="3657369" algn="l" defTabSz="914342" rtl="0" eaLnBrk="1" latinLnBrk="0" hangingPunct="1">
                        <a:defRPr sz="1800" kern="1200">
                          <a:solidFill>
                            <a:schemeClr val="tx1"/>
                          </a:solidFill>
                          <a:latin typeface="Arial"/>
                          <a:cs typeface="Arial"/>
                        </a:defRPr>
                      </a:lvl9pPr>
                    </a:lstStyle>
                    <a:p>
                      <a:pPr marL="171450" marR="0" lvl="0" indent="-171450" algn="l" defTabSz="914400" rtl="0" eaLnBrk="1" fontAlgn="base" latinLnBrk="0" hangingPunct="1">
                        <a:lnSpc>
                          <a:spcPct val="100000"/>
                        </a:lnSpc>
                        <a:spcBef>
                          <a:spcPct val="0"/>
                        </a:spcBef>
                        <a:spcAft>
                          <a:spcPct val="0"/>
                        </a:spcAft>
                        <a:buClr>
                          <a:schemeClr val="accent5"/>
                        </a:buClr>
                        <a:buSzTx/>
                        <a:buFont typeface="Wingdings" pitchFamily="2" charset="2"/>
                        <a:buChar char="§"/>
                        <a:tabLst/>
                      </a:pPr>
                      <a:r>
                        <a:rPr kumimoji="0" lang="en-US" sz="1050" b="0" i="0" u="none" strike="noStrike" cap="none" normalizeH="0" baseline="0" dirty="0">
                          <a:ln>
                            <a:noFill/>
                          </a:ln>
                          <a:solidFill>
                            <a:schemeClr val="tx2">
                              <a:lumMod val="50000"/>
                            </a:schemeClr>
                          </a:solidFill>
                          <a:effectLst/>
                          <a:latin typeface="+mn-lt"/>
                          <a:cs typeface="Times New Roman" pitchFamily="18" charset="0"/>
                        </a:rPr>
                        <a:t>There is likely an acceptable workaround to the problem</a:t>
                      </a:r>
                    </a:p>
                  </a:txBody>
                  <a:tcPr marR="27432" marT="18288" marB="1828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ysClr val="window" lastClr="FFFFFF">
                        <a:lumMod val="95000"/>
                      </a:sys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84251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Support Level Definitions </a:t>
            </a:r>
          </a:p>
        </p:txBody>
      </p:sp>
      <p:grpSp>
        <p:nvGrpSpPr>
          <p:cNvPr id="3" name="Group 2">
            <a:extLst>
              <a:ext uri="{FF2B5EF4-FFF2-40B4-BE49-F238E27FC236}">
                <a16:creationId xmlns:a16="http://schemas.microsoft.com/office/drawing/2014/main" id="{9669E46A-10B1-43C0-AD29-CB952F91D3F9}"/>
              </a:ext>
            </a:extLst>
          </p:cNvPr>
          <p:cNvGrpSpPr/>
          <p:nvPr/>
        </p:nvGrpSpPr>
        <p:grpSpPr>
          <a:xfrm>
            <a:off x="1271464" y="1340768"/>
            <a:ext cx="9174162" cy="4872632"/>
            <a:chOff x="1271464" y="1340768"/>
            <a:chExt cx="9174162" cy="4872632"/>
          </a:xfrm>
        </p:grpSpPr>
        <p:sp>
          <p:nvSpPr>
            <p:cNvPr id="18" name="Rectangle 3">
              <a:extLst>
                <a:ext uri="{FF2B5EF4-FFF2-40B4-BE49-F238E27FC236}">
                  <a16:creationId xmlns:a16="http://schemas.microsoft.com/office/drawing/2014/main" id="{6B28ACA7-6F5E-44D4-B604-B2C495B33EB0}"/>
                </a:ext>
              </a:extLst>
            </p:cNvPr>
            <p:cNvSpPr txBox="1">
              <a:spLocks noChangeArrowheads="1"/>
            </p:cNvSpPr>
            <p:nvPr/>
          </p:nvSpPr>
          <p:spPr bwMode="auto">
            <a:xfrm>
              <a:off x="1271464" y="1340768"/>
              <a:ext cx="9174162" cy="455612"/>
            </a:xfrm>
            <a:prstGeom prst="roundRect">
              <a:avLst/>
            </a:prstGeom>
            <a:solidFill>
              <a:schemeClr val="bg1">
                <a:lumMod val="65000"/>
              </a:schemeClr>
            </a:solidFill>
            <a:ln w="9525">
              <a:solidFill>
                <a:srgbClr val="0098C7"/>
              </a:solidFill>
              <a:miter lim="800000"/>
              <a:headEnd/>
              <a:tailEnd/>
            </a:ln>
          </p:spPr>
          <p:txBody>
            <a:bodyPr vert="horz" wrap="square" lIns="91440" tIns="91440" rIns="91440" bIns="91440" numCol="1" anchor="ctr" anchorCtr="0" compatLnSpc="1">
              <a:prstTxWarp prst="textNoShape">
                <a:avLst/>
              </a:prstTxWarp>
              <a:noAutofit/>
            </a:bodyPr>
            <a:lstStyle/>
            <a:p>
              <a:pPr marL="0" marR="0" lvl="0" indent="0" algn="ctr" defTabSz="957756" eaLnBrk="1" fontAlgn="auto" latinLnBrk="0" hangingPunct="1">
                <a:lnSpc>
                  <a:spcPct val="100000"/>
                </a:lnSpc>
                <a:spcBef>
                  <a:spcPts val="0"/>
                </a:spcBef>
                <a:spcAft>
                  <a:spcPts val="600"/>
                </a:spcAft>
                <a:buClr>
                  <a:srgbClr val="009ACC"/>
                </a:buClr>
                <a:buSzTx/>
                <a:buFont typeface="Wingdings" pitchFamily="2" charset="2"/>
                <a:buNone/>
                <a:tabLst/>
                <a:defRPr/>
              </a:pPr>
              <a:r>
                <a:rPr kumimoji="0" lang="en-US" sz="1400" i="0" u="none" strike="noStrike" kern="0" cap="none" spc="0" normalizeH="0" baseline="0" noProof="0" dirty="0">
                  <a:ln>
                    <a:noFill/>
                  </a:ln>
                  <a:solidFill>
                    <a:srgbClr val="998C85">
                      <a:lumMod val="50000"/>
                    </a:srgbClr>
                  </a:solidFill>
                  <a:effectLst/>
                  <a:uLnTx/>
                  <a:uFillTx/>
                  <a:latin typeface="Arial"/>
                  <a:cs typeface="+mn-cs"/>
                </a:rPr>
                <a:t>Helpdesk &amp; L1 will be supported by </a:t>
              </a:r>
              <a:r>
                <a:rPr kumimoji="0" lang="en-US" sz="1400" i="0" u="none" strike="noStrike" kern="0" cap="none" spc="0" normalizeH="0" baseline="0" noProof="0" dirty="0">
                  <a:ln>
                    <a:noFill/>
                  </a:ln>
                  <a:solidFill>
                    <a:srgbClr val="FF0000"/>
                  </a:solidFill>
                  <a:effectLst/>
                  <a:uLnTx/>
                  <a:uFillTx/>
                  <a:latin typeface="Arial"/>
                  <a:cs typeface="+mn-cs"/>
                </a:rPr>
                <a:t>Client</a:t>
              </a:r>
              <a:r>
                <a:rPr kumimoji="0" lang="en-US" sz="1400" i="0" u="none" strike="noStrike" kern="0" cap="none" spc="0" normalizeH="0" baseline="0" noProof="0" dirty="0">
                  <a:ln>
                    <a:noFill/>
                  </a:ln>
                  <a:solidFill>
                    <a:srgbClr val="998C85">
                      <a:lumMod val="50000"/>
                    </a:srgbClr>
                  </a:solidFill>
                  <a:effectLst/>
                  <a:uLnTx/>
                  <a:uFillTx/>
                  <a:latin typeface="Arial"/>
                  <a:cs typeface="+mn-cs"/>
                </a:rPr>
                <a:t>/Castaliaz Team &amp; Castaliaz will support all L2 &amp; L3 tickets.</a:t>
              </a:r>
            </a:p>
          </p:txBody>
        </p:sp>
        <p:sp>
          <p:nvSpPr>
            <p:cNvPr id="19" name="Rounded Rectangle 3">
              <a:extLst>
                <a:ext uri="{FF2B5EF4-FFF2-40B4-BE49-F238E27FC236}">
                  <a16:creationId xmlns:a16="http://schemas.microsoft.com/office/drawing/2014/main" id="{287C7F68-E419-4106-BB3B-C72752F6574B}"/>
                </a:ext>
              </a:extLst>
            </p:cNvPr>
            <p:cNvSpPr/>
            <p:nvPr/>
          </p:nvSpPr>
          <p:spPr bwMode="auto">
            <a:xfrm>
              <a:off x="1404862" y="2034505"/>
              <a:ext cx="2727151" cy="4178895"/>
            </a:xfrm>
            <a:prstGeom prst="roundRect">
              <a:avLst>
                <a:gd name="adj" fmla="val 6589"/>
              </a:avLst>
            </a:prstGeom>
            <a:solidFill>
              <a:sysClr val="window" lastClr="FFFFFF"/>
            </a:solidFill>
            <a:ln>
              <a:solidFill>
                <a:srgbClr val="0098C7"/>
              </a:solidFill>
            </a:ln>
            <a:effectLst>
              <a:outerShdw blurRad="50800" dist="38100" dir="2700000" algn="tl" rotWithShape="0">
                <a:prstClr val="black">
                  <a:alpha val="40000"/>
                </a:prstClr>
              </a:outerShdw>
            </a:effectLst>
          </p:spPr>
          <p:txBody>
            <a:bodyPr anchor="ctr"/>
            <a:lstStyle/>
            <a:p>
              <a:pPr marL="0" marR="0" lvl="0" indent="0" algn="ctr" defTabSz="91335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393939"/>
                </a:solidFill>
                <a:effectLst/>
                <a:uLnTx/>
                <a:uFillTx/>
                <a:latin typeface="Calibri" pitchFamily="34" charset="0"/>
                <a:cs typeface="Calibri" pitchFamily="34" charset="0"/>
              </a:endParaRPr>
            </a:p>
          </p:txBody>
        </p:sp>
        <p:sp>
          <p:nvSpPr>
            <p:cNvPr id="20" name="Rectangle 19">
              <a:extLst>
                <a:ext uri="{FF2B5EF4-FFF2-40B4-BE49-F238E27FC236}">
                  <a16:creationId xmlns:a16="http://schemas.microsoft.com/office/drawing/2014/main" id="{91F89BFC-2DA7-4688-B494-BADA7ED4B08A}"/>
                </a:ext>
              </a:extLst>
            </p:cNvPr>
            <p:cNvSpPr/>
            <p:nvPr/>
          </p:nvSpPr>
          <p:spPr>
            <a:xfrm>
              <a:off x="1562448" y="2917924"/>
              <a:ext cx="2411979" cy="3200400"/>
            </a:xfrm>
            <a:prstGeom prst="rect">
              <a:avLst/>
            </a:prstGeom>
            <a:solidFill>
              <a:srgbClr val="F9F9F9"/>
            </a:solidFill>
            <a:ln w="25400" cap="flat" cmpd="sng" algn="ctr">
              <a:noFill/>
              <a:prstDash val="solid"/>
            </a:ln>
            <a:effectLst>
              <a:outerShdw blurRad="50800" dist="38100" dir="5400000" algn="t" rotWithShape="0">
                <a:prstClr val="black">
                  <a:alpha val="40000"/>
                </a:prstClr>
              </a:outerShdw>
            </a:effectLst>
          </p:spPr>
          <p:txBody>
            <a:bodyPr lIns="91440" tIns="41985" rIns="45720" bIns="41985" rtlCol="0" anchor="t"/>
            <a:lstStyle/>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First point of contact for users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Incident recording and alerting</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Incident categorization, Investigation and diagnosis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Confirm closed Tickets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Provide resolutions to known issues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Resetting Passwords and resolve access problems via security lists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Define/authorize SAP User Ids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Notify All users of unscheduled downtime/availability problems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Update knowledge repository with latest documentation</a:t>
              </a:r>
            </a:p>
          </p:txBody>
        </p:sp>
        <p:sp>
          <p:nvSpPr>
            <p:cNvPr id="21" name="Round Same Side Corner Rectangle 7">
              <a:extLst>
                <a:ext uri="{FF2B5EF4-FFF2-40B4-BE49-F238E27FC236}">
                  <a16:creationId xmlns:a16="http://schemas.microsoft.com/office/drawing/2014/main" id="{7692F072-AA80-4FDD-A75F-883BDB317FFB}"/>
                </a:ext>
              </a:extLst>
            </p:cNvPr>
            <p:cNvSpPr/>
            <p:nvPr/>
          </p:nvSpPr>
          <p:spPr>
            <a:xfrm>
              <a:off x="1285286" y="2312268"/>
              <a:ext cx="2966302" cy="516756"/>
            </a:xfrm>
            <a:prstGeom prst="round2SameRect">
              <a:avLst/>
            </a:prstGeom>
            <a:solidFill>
              <a:srgbClr val="FFCC66"/>
            </a:solidFill>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effectLst/>
                  <a:uLnTx/>
                  <a:uFillTx/>
                  <a:latin typeface="Arial"/>
                  <a:cs typeface="+mn-cs"/>
                </a:rPr>
                <a:t>Level 1 Support </a:t>
              </a:r>
              <a:br>
                <a:rPr kumimoji="0" lang="en-US" sz="1200" b="1" i="0" u="none" strike="noStrike" kern="1200" cap="none" spc="0" normalizeH="0" baseline="0" noProof="0" dirty="0">
                  <a:ln>
                    <a:noFill/>
                  </a:ln>
                  <a:effectLst/>
                  <a:uLnTx/>
                  <a:uFillTx/>
                  <a:latin typeface="Arial"/>
                  <a:cs typeface="+mn-cs"/>
                </a:rPr>
              </a:br>
              <a:r>
                <a:rPr kumimoji="0" lang="en-US" sz="1200" b="1" i="0" u="none" strike="noStrike" kern="1200" cap="none" spc="0" normalizeH="0" baseline="0" noProof="0" dirty="0">
                  <a:ln>
                    <a:noFill/>
                  </a:ln>
                  <a:effectLst/>
                  <a:uLnTx/>
                  <a:uFillTx/>
                  <a:latin typeface="Arial"/>
                  <a:cs typeface="+mn-cs"/>
                </a:rPr>
                <a:t> Client Help Desk</a:t>
              </a:r>
            </a:p>
          </p:txBody>
        </p:sp>
        <p:sp>
          <p:nvSpPr>
            <p:cNvPr id="22" name="Oval 21">
              <a:extLst>
                <a:ext uri="{FF2B5EF4-FFF2-40B4-BE49-F238E27FC236}">
                  <a16:creationId xmlns:a16="http://schemas.microsoft.com/office/drawing/2014/main" id="{45470F7E-1562-4385-8542-8683701FA02C}"/>
                </a:ext>
              </a:extLst>
            </p:cNvPr>
            <p:cNvSpPr/>
            <p:nvPr/>
          </p:nvSpPr>
          <p:spPr>
            <a:xfrm>
              <a:off x="2560508" y="1882948"/>
              <a:ext cx="365760" cy="365760"/>
            </a:xfrm>
            <a:prstGeom prst="ellipse">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1</a:t>
              </a:r>
            </a:p>
          </p:txBody>
        </p:sp>
        <p:sp>
          <p:nvSpPr>
            <p:cNvPr id="23" name="Rounded Rectangle 19">
              <a:extLst>
                <a:ext uri="{FF2B5EF4-FFF2-40B4-BE49-F238E27FC236}">
                  <a16:creationId xmlns:a16="http://schemas.microsoft.com/office/drawing/2014/main" id="{99BA82B2-BA7E-45D1-B087-B760D2916F95}"/>
                </a:ext>
              </a:extLst>
            </p:cNvPr>
            <p:cNvSpPr/>
            <p:nvPr/>
          </p:nvSpPr>
          <p:spPr bwMode="auto">
            <a:xfrm>
              <a:off x="4501881" y="2034505"/>
              <a:ext cx="2727151" cy="4178895"/>
            </a:xfrm>
            <a:prstGeom prst="roundRect">
              <a:avLst>
                <a:gd name="adj" fmla="val 6589"/>
              </a:avLst>
            </a:prstGeom>
            <a:solidFill>
              <a:sysClr val="window" lastClr="FFFFFF"/>
            </a:solidFill>
            <a:ln>
              <a:solidFill>
                <a:srgbClr val="0098C7"/>
              </a:solidFill>
            </a:ln>
            <a:effectLst>
              <a:outerShdw blurRad="50800" dist="38100" dir="2700000" algn="tl" rotWithShape="0">
                <a:prstClr val="black">
                  <a:alpha val="40000"/>
                </a:prstClr>
              </a:outerShdw>
            </a:effectLst>
          </p:spPr>
          <p:txBody>
            <a:bodyPr anchor="ctr"/>
            <a:lstStyle/>
            <a:p>
              <a:pPr marL="0" marR="0" lvl="0" indent="0" algn="ctr" defTabSz="91335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393939"/>
                </a:solidFill>
                <a:effectLst/>
                <a:uLnTx/>
                <a:uFillTx/>
                <a:latin typeface="Calibri" pitchFamily="34" charset="0"/>
                <a:cs typeface="Calibri" pitchFamily="34" charset="0"/>
              </a:endParaRPr>
            </a:p>
          </p:txBody>
        </p:sp>
        <p:sp>
          <p:nvSpPr>
            <p:cNvPr id="24" name="Rectangle 23">
              <a:extLst>
                <a:ext uri="{FF2B5EF4-FFF2-40B4-BE49-F238E27FC236}">
                  <a16:creationId xmlns:a16="http://schemas.microsoft.com/office/drawing/2014/main" id="{F131DA64-5C83-40D7-A722-A50A3A6E42FC}"/>
                </a:ext>
              </a:extLst>
            </p:cNvPr>
            <p:cNvSpPr/>
            <p:nvPr/>
          </p:nvSpPr>
          <p:spPr>
            <a:xfrm>
              <a:off x="4659467" y="2917924"/>
              <a:ext cx="2411979" cy="3200400"/>
            </a:xfrm>
            <a:prstGeom prst="rect">
              <a:avLst/>
            </a:prstGeom>
            <a:solidFill>
              <a:srgbClr val="F9F9F9"/>
            </a:solidFill>
            <a:ln w="25400" cap="flat" cmpd="sng" algn="ctr">
              <a:noFill/>
              <a:prstDash val="solid"/>
            </a:ln>
            <a:effectLst>
              <a:outerShdw blurRad="50800" dist="38100" dir="5400000" algn="t" rotWithShape="0">
                <a:prstClr val="black">
                  <a:alpha val="40000"/>
                </a:prstClr>
              </a:outerShdw>
            </a:effectLst>
          </p:spPr>
          <p:txBody>
            <a:bodyPr lIns="91440" tIns="41985" rIns="45720" bIns="41985" rtlCol="0" anchor="t"/>
            <a:lstStyle/>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Addressing functional queries related to setups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Interact with </a:t>
              </a:r>
              <a:r>
                <a:rPr kumimoji="0" lang="en-US" sz="1100" b="0" i="0" u="none" strike="noStrike" kern="0" cap="none" spc="0" normalizeH="0" baseline="0" noProof="0" dirty="0">
                  <a:ln>
                    <a:noFill/>
                  </a:ln>
                  <a:solidFill>
                    <a:srgbClr val="FF0000"/>
                  </a:solidFill>
                  <a:effectLst/>
                  <a:uLnTx/>
                  <a:uFillTx/>
                  <a:latin typeface="Arial"/>
                  <a:ea typeface="+mn-ea"/>
                  <a:cs typeface="+mn-cs"/>
                </a:rPr>
                <a:t>Client</a:t>
              </a: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 SMEs as and when required, to resolve issues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Identify / Analyze process problems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Break-Fix</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Service Level Management</a:t>
              </a:r>
            </a:p>
          </p:txBody>
        </p:sp>
        <p:sp>
          <p:nvSpPr>
            <p:cNvPr id="25" name="Round Same Side Corner Rectangle 21">
              <a:extLst>
                <a:ext uri="{FF2B5EF4-FFF2-40B4-BE49-F238E27FC236}">
                  <a16:creationId xmlns:a16="http://schemas.microsoft.com/office/drawing/2014/main" id="{C2BE6396-8690-432D-82E1-C8E0E2E8F0DD}"/>
                </a:ext>
              </a:extLst>
            </p:cNvPr>
            <p:cNvSpPr/>
            <p:nvPr/>
          </p:nvSpPr>
          <p:spPr>
            <a:xfrm>
              <a:off x="4382305" y="2312268"/>
              <a:ext cx="2966302" cy="516756"/>
            </a:xfrm>
            <a:prstGeom prst="round2SameRect">
              <a:avLst/>
            </a:prstGeom>
            <a:solidFill>
              <a:srgbClr val="FFCC66"/>
            </a:solidFill>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effectLst/>
                  <a:uLnTx/>
                  <a:uFillTx/>
                  <a:latin typeface="Arial"/>
                  <a:cs typeface="+mn-cs"/>
                </a:rPr>
                <a:t>Level 2 Support</a:t>
              </a:r>
            </a:p>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effectLst/>
                  <a:uLnTx/>
                  <a:uFillTx/>
                  <a:latin typeface="Arial"/>
                  <a:cs typeface="+mn-cs"/>
                </a:rPr>
                <a:t>Castaliaz Team</a:t>
              </a:r>
            </a:p>
          </p:txBody>
        </p:sp>
        <p:sp>
          <p:nvSpPr>
            <p:cNvPr id="26" name="Oval 25">
              <a:extLst>
                <a:ext uri="{FF2B5EF4-FFF2-40B4-BE49-F238E27FC236}">
                  <a16:creationId xmlns:a16="http://schemas.microsoft.com/office/drawing/2014/main" id="{93EBBA17-2E7D-4F7E-90AC-D9027C205BA2}"/>
                </a:ext>
              </a:extLst>
            </p:cNvPr>
            <p:cNvSpPr/>
            <p:nvPr/>
          </p:nvSpPr>
          <p:spPr>
            <a:xfrm>
              <a:off x="5657527" y="1882948"/>
              <a:ext cx="365760" cy="365760"/>
            </a:xfrm>
            <a:prstGeom prst="ellipse">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2</a:t>
              </a:r>
            </a:p>
          </p:txBody>
        </p:sp>
        <p:sp>
          <p:nvSpPr>
            <p:cNvPr id="27" name="Rounded Rectangle 24">
              <a:extLst>
                <a:ext uri="{FF2B5EF4-FFF2-40B4-BE49-F238E27FC236}">
                  <a16:creationId xmlns:a16="http://schemas.microsoft.com/office/drawing/2014/main" id="{52C64FB1-2752-47BC-BE07-03019243F0D0}"/>
                </a:ext>
              </a:extLst>
            </p:cNvPr>
            <p:cNvSpPr/>
            <p:nvPr/>
          </p:nvSpPr>
          <p:spPr bwMode="auto">
            <a:xfrm>
              <a:off x="7598900" y="2034505"/>
              <a:ext cx="2727151" cy="4178895"/>
            </a:xfrm>
            <a:prstGeom prst="roundRect">
              <a:avLst>
                <a:gd name="adj" fmla="val 6589"/>
              </a:avLst>
            </a:prstGeom>
            <a:solidFill>
              <a:sysClr val="window" lastClr="FFFFFF"/>
            </a:solidFill>
            <a:ln>
              <a:solidFill>
                <a:srgbClr val="0098C7"/>
              </a:solidFill>
            </a:ln>
            <a:effectLst>
              <a:outerShdw blurRad="50800" dist="38100" dir="2700000" algn="tl" rotWithShape="0">
                <a:prstClr val="black">
                  <a:alpha val="40000"/>
                </a:prstClr>
              </a:outerShdw>
            </a:effectLst>
          </p:spPr>
          <p:txBody>
            <a:bodyPr anchor="ctr"/>
            <a:lstStyle/>
            <a:p>
              <a:pPr marL="0" marR="0" lvl="0" indent="0" algn="ctr" defTabSz="91335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393939"/>
                </a:solidFill>
                <a:effectLst/>
                <a:uLnTx/>
                <a:uFillTx/>
                <a:latin typeface="Calibri" pitchFamily="34" charset="0"/>
                <a:cs typeface="Calibri" pitchFamily="34" charset="0"/>
              </a:endParaRPr>
            </a:p>
          </p:txBody>
        </p:sp>
        <p:sp>
          <p:nvSpPr>
            <p:cNvPr id="28" name="Rectangle 27">
              <a:extLst>
                <a:ext uri="{FF2B5EF4-FFF2-40B4-BE49-F238E27FC236}">
                  <a16:creationId xmlns:a16="http://schemas.microsoft.com/office/drawing/2014/main" id="{C8188145-0CC5-492D-9608-A514491C2DC4}"/>
                </a:ext>
              </a:extLst>
            </p:cNvPr>
            <p:cNvSpPr/>
            <p:nvPr/>
          </p:nvSpPr>
          <p:spPr>
            <a:xfrm>
              <a:off x="7756486" y="2917924"/>
              <a:ext cx="2411979" cy="3200400"/>
            </a:xfrm>
            <a:prstGeom prst="rect">
              <a:avLst/>
            </a:prstGeom>
            <a:solidFill>
              <a:srgbClr val="F9F9F9"/>
            </a:solidFill>
            <a:ln w="25400" cap="flat" cmpd="sng" algn="ctr">
              <a:noFill/>
              <a:prstDash val="solid"/>
            </a:ln>
            <a:effectLst>
              <a:outerShdw blurRad="50800" dist="38100" dir="5400000" algn="t" rotWithShape="0">
                <a:prstClr val="black">
                  <a:alpha val="40000"/>
                </a:prstClr>
              </a:outerShdw>
            </a:effectLst>
          </p:spPr>
          <p:txBody>
            <a:bodyPr lIns="91440" tIns="41985" rIns="45720" bIns="41985" rtlCol="0" anchor="t"/>
            <a:lstStyle/>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Break- Fix</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Code changes to resolve issues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Change Requests and Enhancements to be implemented</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Manage knowledge repository and FAQs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Manage and monitor process schedules</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Support Documentation</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Preventive maintenance</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Review any changes to batch schedule for technical impact</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After-hours Support</a:t>
              </a:r>
            </a:p>
            <a:p>
              <a:pPr marL="177800" marR="0" lvl="0" indent="-177800" defTabSz="957756" eaLnBrk="1" fontAlgn="auto" latinLnBrk="0" hangingPunct="1">
                <a:lnSpc>
                  <a:spcPct val="100000"/>
                </a:lnSpc>
                <a:spcBef>
                  <a:spcPts val="200"/>
                </a:spcBef>
                <a:spcAft>
                  <a:spcPts val="200"/>
                </a:spcAft>
                <a:buClr>
                  <a:srgbClr val="0098C7"/>
                </a:buClr>
                <a:buSzTx/>
                <a:buFont typeface="Wingdings" pitchFamily="2" charset="2"/>
                <a:buChar char="§"/>
                <a:tabLst/>
                <a:defRPr/>
              </a:pPr>
              <a:r>
                <a:rPr kumimoji="0" lang="en-US" sz="1100" b="0" i="0" u="none" strike="noStrike" kern="0" cap="none" spc="0" normalizeH="0" baseline="0" noProof="0" dirty="0">
                  <a:ln>
                    <a:noFill/>
                  </a:ln>
                  <a:solidFill>
                    <a:srgbClr val="998C85">
                      <a:lumMod val="50000"/>
                    </a:srgbClr>
                  </a:solidFill>
                  <a:effectLst/>
                  <a:uLnTx/>
                  <a:uFillTx/>
                  <a:latin typeface="Arial"/>
                  <a:ea typeface="+mn-ea"/>
                  <a:cs typeface="+mn-cs"/>
                </a:rPr>
                <a:t>Support Documentation</a:t>
              </a:r>
            </a:p>
          </p:txBody>
        </p:sp>
        <p:sp>
          <p:nvSpPr>
            <p:cNvPr id="29" name="Round Same Side Corner Rectangle 26">
              <a:extLst>
                <a:ext uri="{FF2B5EF4-FFF2-40B4-BE49-F238E27FC236}">
                  <a16:creationId xmlns:a16="http://schemas.microsoft.com/office/drawing/2014/main" id="{0B093A67-A4A6-4A49-830C-340311DC849B}"/>
                </a:ext>
              </a:extLst>
            </p:cNvPr>
            <p:cNvSpPr/>
            <p:nvPr/>
          </p:nvSpPr>
          <p:spPr>
            <a:xfrm>
              <a:off x="7479324" y="2312268"/>
              <a:ext cx="2966302" cy="516756"/>
            </a:xfrm>
            <a:prstGeom prst="round2SameRect">
              <a:avLst/>
            </a:prstGeom>
            <a:solidFill>
              <a:srgbClr val="FFCC66"/>
            </a:solidFill>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effectLst/>
                  <a:uLnTx/>
                  <a:uFillTx/>
                  <a:latin typeface="Arial"/>
                  <a:cs typeface="+mn-cs"/>
                </a:rPr>
                <a:t>Level 3 Support</a:t>
              </a:r>
            </a:p>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200" b="1" i="0" u="none" strike="noStrike" kern="1200" cap="none" spc="0" normalizeH="0" baseline="0" noProof="0" dirty="0">
                  <a:ln>
                    <a:noFill/>
                  </a:ln>
                  <a:effectLst/>
                  <a:uLnTx/>
                  <a:uFillTx/>
                  <a:latin typeface="Arial"/>
                  <a:cs typeface="+mn-cs"/>
                </a:rPr>
                <a:t>Castaliaz Team</a:t>
              </a:r>
            </a:p>
          </p:txBody>
        </p:sp>
        <p:sp>
          <p:nvSpPr>
            <p:cNvPr id="30" name="Oval 29">
              <a:extLst>
                <a:ext uri="{FF2B5EF4-FFF2-40B4-BE49-F238E27FC236}">
                  <a16:creationId xmlns:a16="http://schemas.microsoft.com/office/drawing/2014/main" id="{8C8C7297-68A9-49A9-AC9E-4C133CD20DFC}"/>
                </a:ext>
              </a:extLst>
            </p:cNvPr>
            <p:cNvSpPr/>
            <p:nvPr/>
          </p:nvSpPr>
          <p:spPr>
            <a:xfrm>
              <a:off x="8754546" y="1882948"/>
              <a:ext cx="365760" cy="365760"/>
            </a:xfrm>
            <a:prstGeom prst="ellipse">
              <a:avLst/>
            </a:prstGeom>
            <a:solidFill>
              <a:srgbClr val="002060"/>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3</a:t>
              </a:r>
            </a:p>
          </p:txBody>
        </p:sp>
      </p:grpSp>
    </p:spTree>
    <p:extLst>
      <p:ext uri="{BB962C8B-B14F-4D97-AF65-F5344CB8AC3E}">
        <p14:creationId xmlns:p14="http://schemas.microsoft.com/office/powerpoint/2010/main" val="2339448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Our Understanding of </a:t>
            </a:r>
            <a:r>
              <a:rPr lang="en-US" sz="1600" b="0" kern="0">
                <a:solidFill>
                  <a:schemeClr val="bg2">
                    <a:lumMod val="60000"/>
                    <a:lumOff val="40000"/>
                  </a:schemeClr>
                </a:solidFill>
                <a:latin typeface="Arial"/>
                <a:cs typeface="+mn-cs"/>
              </a:rPr>
              <a:t>the Requirements</a:t>
            </a:r>
            <a:endParaRPr lang="en-US" sz="1600" b="0" kern="0" dirty="0">
              <a:solidFill>
                <a:schemeClr val="bg2">
                  <a:lumMod val="60000"/>
                  <a:lumOff val="40000"/>
                </a:schemeClr>
              </a:solidFill>
              <a:latin typeface="Arial"/>
              <a:cs typeface="+mn-cs"/>
            </a:endParaRP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dirty="0">
                <a:solidFill>
                  <a:srgbClr val="003366"/>
                </a:solidFill>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Castaliaz Overview</a:t>
            </a:r>
          </a:p>
        </p:txBody>
      </p:sp>
      <p:pic>
        <p:nvPicPr>
          <p:cNvPr id="8" name="Picture 7">
            <a:extLst>
              <a:ext uri="{FF2B5EF4-FFF2-40B4-BE49-F238E27FC236}">
                <a16:creationId xmlns:a16="http://schemas.microsoft.com/office/drawing/2014/main" id="{5C67277A-7BBC-45A0-9E37-3BE30E999C3C}"/>
              </a:ext>
            </a:extLst>
          </p:cNvPr>
          <p:cNvPicPr>
            <a:picLocks noChangeAspect="1"/>
          </p:cNvPicPr>
          <p:nvPr/>
        </p:nvPicPr>
        <p:blipFill>
          <a:blip r:embed="rId2"/>
          <a:stretch>
            <a:fillRect/>
          </a:stretch>
        </p:blipFill>
        <p:spPr>
          <a:xfrm>
            <a:off x="398296" y="6237312"/>
            <a:ext cx="2924175" cy="438150"/>
          </a:xfrm>
          <a:prstGeom prst="rect">
            <a:avLst/>
          </a:prstGeom>
        </p:spPr>
      </p:pic>
      <p:sp>
        <p:nvSpPr>
          <p:cNvPr id="9" name="Round Diagonal Corner Rectangle 18">
            <a:extLst>
              <a:ext uri="{FF2B5EF4-FFF2-40B4-BE49-F238E27FC236}">
                <a16:creationId xmlns:a16="http://schemas.microsoft.com/office/drawing/2014/main" id="{FABBC3D1-4D35-41FA-9B4B-AD20F8F363D8}"/>
              </a:ext>
            </a:extLst>
          </p:cNvPr>
          <p:cNvSpPr/>
          <p:nvPr/>
        </p:nvSpPr>
        <p:spPr>
          <a:xfrm>
            <a:off x="3431704" y="5102433"/>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DCS Discussions and DEMO</a:t>
            </a:r>
          </a:p>
        </p:txBody>
      </p:sp>
    </p:spTree>
    <p:extLst>
      <p:ext uri="{BB962C8B-B14F-4D97-AF65-F5344CB8AC3E}">
        <p14:creationId xmlns:p14="http://schemas.microsoft.com/office/powerpoint/2010/main" val="119106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42A5-F887-4DA4-B2EB-41B00C5A0E60}"/>
              </a:ext>
            </a:extLst>
          </p:cNvPr>
          <p:cNvSpPr>
            <a:spLocks noGrp="1"/>
          </p:cNvSpPr>
          <p:nvPr>
            <p:ph type="title"/>
          </p:nvPr>
        </p:nvSpPr>
        <p:spPr/>
        <p:txBody>
          <a:bodyPr>
            <a:noAutofit/>
          </a:bodyPr>
          <a:lstStyle/>
          <a:p>
            <a:r>
              <a:rPr lang="en-IN" sz="2800" b="0" dirty="0"/>
              <a:t>Executive Summary</a:t>
            </a:r>
          </a:p>
        </p:txBody>
      </p:sp>
      <p:sp>
        <p:nvSpPr>
          <p:cNvPr id="17" name="Rectangle 7">
            <a:extLst>
              <a:ext uri="{FF2B5EF4-FFF2-40B4-BE49-F238E27FC236}">
                <a16:creationId xmlns:a16="http://schemas.microsoft.com/office/drawing/2014/main" id="{467F38EC-A253-44EF-8A18-F05D51D2741F}"/>
              </a:ext>
            </a:extLst>
          </p:cNvPr>
          <p:cNvSpPr>
            <a:spLocks noChangeArrowheads="1"/>
          </p:cNvSpPr>
          <p:nvPr/>
        </p:nvSpPr>
        <p:spPr bwMode="auto">
          <a:xfrm>
            <a:off x="3414129" y="1052736"/>
            <a:ext cx="8352755" cy="1602619"/>
          </a:xfrm>
          <a:prstGeom prst="rect">
            <a:avLst/>
          </a:prstGeom>
          <a:noFill/>
          <a:ln w="9525" algn="ctr">
            <a:solidFill>
              <a:srgbClr val="4472C4"/>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pPr lvl="0" defTabSz="957756" eaLnBrk="1" fontAlgn="auto" hangingPunct="1">
              <a:lnSpc>
                <a:spcPts val="1500"/>
              </a:lnSpc>
              <a:spcBef>
                <a:spcPts val="0"/>
              </a:spcBef>
              <a:spcAft>
                <a:spcPts val="0"/>
              </a:spcAft>
            </a:pPr>
            <a:r>
              <a:rPr lang="en-US" sz="1200" b="0" dirty="0">
                <a:solidFill>
                  <a:srgbClr val="002060"/>
                </a:solidFill>
                <a:latin typeface="Myriad Pro" panose="020B0503030403020204"/>
                <a:cs typeface="+mn-cs"/>
              </a:rPr>
              <a:t>Castaliaz Technologies Private Limited (“</a:t>
            </a:r>
            <a:r>
              <a:rPr lang="en-US" sz="1200" dirty="0">
                <a:solidFill>
                  <a:srgbClr val="002060"/>
                </a:solidFill>
                <a:latin typeface="Myriad Pro" panose="020B0503030403020204"/>
                <a:cs typeface="+mn-cs"/>
              </a:rPr>
              <a:t>Castaliaz”</a:t>
            </a:r>
            <a:r>
              <a:rPr lang="en-US" sz="1200" b="0" dirty="0">
                <a:solidFill>
                  <a:srgbClr val="002060"/>
                </a:solidFill>
                <a:latin typeface="Myriad Pro" panose="020B0503030403020204"/>
                <a:cs typeface="+mn-cs"/>
              </a:rPr>
              <a:t>) is pleased to respond Client (“</a:t>
            </a:r>
            <a:r>
              <a:rPr lang="en-US" sz="1200" dirty="0">
                <a:solidFill>
                  <a:srgbClr val="002060"/>
                </a:solidFill>
                <a:latin typeface="Myriad Pro" panose="020B0503030403020204"/>
                <a:cs typeface="+mn-cs"/>
              </a:rPr>
              <a:t>Client</a:t>
            </a:r>
            <a:r>
              <a:rPr lang="en-US" sz="1200" b="0" dirty="0">
                <a:solidFill>
                  <a:srgbClr val="002060"/>
                </a:solidFill>
                <a:latin typeface="Myriad Pro" panose="020B0503030403020204"/>
                <a:cs typeface="+mn-cs"/>
              </a:rPr>
              <a:t>”) SAP Application Support Services Request for Proposal. Castaliaz understands that Client is seeking services from an experienced &amp; leading service provider, who shall be able to understand their business processes and deliver support to the existing application in an efficient manner.</a:t>
            </a:r>
          </a:p>
          <a:p>
            <a:pPr lvl="0" defTabSz="957756" eaLnBrk="1" fontAlgn="auto" hangingPunct="1">
              <a:spcBef>
                <a:spcPts val="0"/>
              </a:spcBef>
              <a:spcAft>
                <a:spcPts val="0"/>
              </a:spcAft>
            </a:pPr>
            <a:r>
              <a:rPr lang="en-US" sz="1200" b="0" dirty="0">
                <a:solidFill>
                  <a:srgbClr val="002060"/>
                </a:solidFill>
                <a:latin typeface="Myriad Pro" panose="020B0503030403020204"/>
                <a:cs typeface="+mn-cs"/>
              </a:rPr>
              <a:t> </a:t>
            </a:r>
          </a:p>
          <a:p>
            <a:pPr lvl="0" defTabSz="957756" eaLnBrk="1" fontAlgn="auto" hangingPunct="1">
              <a:spcBef>
                <a:spcPts val="0"/>
              </a:spcBef>
              <a:spcAft>
                <a:spcPts val="0"/>
              </a:spcAft>
            </a:pPr>
            <a:r>
              <a:rPr lang="en-US" sz="1200" b="0" dirty="0">
                <a:solidFill>
                  <a:srgbClr val="002060"/>
                </a:solidFill>
                <a:latin typeface="Myriad Pro" panose="020B0503030403020204"/>
                <a:cs typeface="+mn-cs"/>
              </a:rPr>
              <a:t>As we understand, the scope of services includes Application Support Services across modules such as </a:t>
            </a:r>
            <a:r>
              <a:rPr lang="en-IN" sz="1200" b="0" dirty="0">
                <a:solidFill>
                  <a:srgbClr val="002060"/>
                </a:solidFill>
                <a:latin typeface="Myriad Pro" panose="020B0503030403020204"/>
                <a:cs typeface="+mn-cs"/>
              </a:rPr>
              <a:t>FI, CO, SD, MM, PP, PM, QM, HR and India payroll, BI/BO, ABAP &amp; Basis Support and Support on Interfaces</a:t>
            </a:r>
          </a:p>
          <a:p>
            <a:pPr lvl="0" defTabSz="957756" eaLnBrk="1" fontAlgn="auto" hangingPunct="1">
              <a:spcBef>
                <a:spcPts val="0"/>
              </a:spcBef>
              <a:spcAft>
                <a:spcPts val="0"/>
              </a:spcAft>
            </a:pPr>
            <a:endParaRPr lang="en-US" sz="1200" b="0" dirty="0">
              <a:solidFill>
                <a:srgbClr val="002060"/>
              </a:solidFill>
              <a:latin typeface="Myriad Pro" panose="020B0503030403020204"/>
              <a:cs typeface="+mn-cs"/>
            </a:endParaRPr>
          </a:p>
        </p:txBody>
      </p:sp>
      <p:sp>
        <p:nvSpPr>
          <p:cNvPr id="18" name="Rectangle 8">
            <a:extLst>
              <a:ext uri="{FF2B5EF4-FFF2-40B4-BE49-F238E27FC236}">
                <a16:creationId xmlns:a16="http://schemas.microsoft.com/office/drawing/2014/main" id="{1FB3B118-54D4-4157-9DC3-FBF5B493DB87}"/>
              </a:ext>
            </a:extLst>
          </p:cNvPr>
          <p:cNvSpPr>
            <a:spLocks noChangeArrowheads="1"/>
          </p:cNvSpPr>
          <p:nvPr/>
        </p:nvSpPr>
        <p:spPr bwMode="auto">
          <a:xfrm>
            <a:off x="3414128" y="2830326"/>
            <a:ext cx="8352755" cy="3674981"/>
          </a:xfrm>
          <a:prstGeom prst="rect">
            <a:avLst/>
          </a:prstGeom>
          <a:noFill/>
          <a:ln w="9525" algn="ctr">
            <a:solidFill>
              <a:srgbClr val="4472C4"/>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r>
              <a:rPr lang="en-US" sz="1200" b="0" dirty="0">
                <a:solidFill>
                  <a:srgbClr val="002060"/>
                </a:solidFill>
                <a:latin typeface="Myriad Pro" panose="020B0503030403020204"/>
              </a:rPr>
              <a:t>Considering the above scope and business needs of Client, Castaliaz has devised a unique response covering all the expectations as mentioned in RFP. As part of this response, we have illustrated on our:</a:t>
            </a:r>
          </a:p>
          <a:p>
            <a:pPr marL="171450" lvl="2" indent="-171450">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Time Tested SAP Methodologies &amp; Application Support Frameworks - viz. Transition Methodology, Continuous Improvement Methodology</a:t>
            </a:r>
            <a:endParaRPr lang="en-US" sz="1200" b="0" dirty="0">
              <a:solidFill>
                <a:srgbClr val="002060"/>
              </a:solidFill>
              <a:latin typeface="Myriad Pro" panose="020B0503030403020204"/>
            </a:endParaRPr>
          </a:p>
          <a:p>
            <a:pPr marL="171450" lvl="2" indent="-171450">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Robust SAP Centre of Excellence</a:t>
            </a:r>
            <a:endParaRPr lang="en-US" sz="1200" b="0" dirty="0">
              <a:solidFill>
                <a:srgbClr val="002060"/>
              </a:solidFill>
              <a:latin typeface="Myriad Pro" panose="020B0503030403020204"/>
            </a:endParaRPr>
          </a:p>
          <a:p>
            <a:pPr marL="171450" lvl="2" indent="-171450">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India and Middle East SAP Footprint</a:t>
            </a:r>
            <a:endParaRPr lang="en-US" sz="1200" b="0" dirty="0">
              <a:solidFill>
                <a:srgbClr val="002060"/>
              </a:solidFill>
              <a:latin typeface="Myriad Pro" panose="020B0503030403020204"/>
            </a:endParaRPr>
          </a:p>
          <a:p>
            <a:pPr marL="171450" lvl="2" indent="-171450">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Success Stories in India &amp; Middle East</a:t>
            </a:r>
            <a:endParaRPr lang="en-US" sz="1200" b="0" dirty="0">
              <a:solidFill>
                <a:srgbClr val="002060"/>
              </a:solidFill>
              <a:latin typeface="Myriad Pro" panose="020B0503030403020204"/>
            </a:endParaRPr>
          </a:p>
          <a:p>
            <a:pPr marL="171450" lvl="2" indent="-171450">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Detailed Customized Solution, supported by Various Proprietary Methodologies</a:t>
            </a:r>
          </a:p>
          <a:p>
            <a:pPr marL="0" lvl="2">
              <a:spcAft>
                <a:spcPts val="200"/>
              </a:spcAft>
              <a:buClr>
                <a:srgbClr val="002060"/>
              </a:buClr>
            </a:pPr>
            <a:endParaRPr kumimoji="0" lang="en-GB" sz="1200" b="0" i="0" u="none" strike="noStrike" kern="0" cap="none" spc="0" normalizeH="0" baseline="0" noProof="0" dirty="0">
              <a:ln>
                <a:noFill/>
              </a:ln>
              <a:solidFill>
                <a:srgbClr val="002060"/>
              </a:solidFill>
              <a:effectLst/>
              <a:uLnTx/>
              <a:uFillTx/>
              <a:latin typeface="Myriad Pro" panose="020B0503030403020204"/>
              <a:cs typeface="+mn-cs"/>
            </a:endParaRPr>
          </a:p>
          <a:p>
            <a:pPr lvl="0" defTabSz="957756" eaLnBrk="1" fontAlgn="auto" hangingPunct="1">
              <a:spcBef>
                <a:spcPts val="0"/>
              </a:spcBef>
              <a:spcAft>
                <a:spcPts val="0"/>
              </a:spcAft>
            </a:pPr>
            <a:r>
              <a:rPr lang="en-US" sz="1200" b="0" dirty="0">
                <a:solidFill>
                  <a:srgbClr val="002060"/>
                </a:solidFill>
                <a:latin typeface="Myriad Pro" panose="020B0503030403020204"/>
                <a:cs typeface="+mn-cs"/>
              </a:rPr>
              <a:t>Our Customized Solution enables us to provide flexible staffing in an ‘</a:t>
            </a:r>
            <a:r>
              <a:rPr lang="en-US" sz="1200" b="0" i="1" dirty="0">
                <a:solidFill>
                  <a:srgbClr val="002060"/>
                </a:solidFill>
                <a:latin typeface="Myriad Pro" panose="020B0503030403020204"/>
                <a:cs typeface="+mn-cs"/>
              </a:rPr>
              <a:t>On Demand Skill’</a:t>
            </a:r>
            <a:r>
              <a:rPr lang="en-US" sz="1200" b="0" dirty="0">
                <a:solidFill>
                  <a:srgbClr val="002060"/>
                </a:solidFill>
                <a:latin typeface="Myriad Pro" panose="020B0503030403020204"/>
                <a:cs typeface="+mn-cs"/>
              </a:rPr>
              <a:t> model. This is accomplished through:</a:t>
            </a:r>
          </a:p>
          <a:p>
            <a:pPr marL="171450" lvl="2" indent="-171450" defTabSz="957756">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Our strong experience in Offshore Model</a:t>
            </a:r>
            <a:endParaRPr lang="en-US" sz="1200" b="0" dirty="0">
              <a:solidFill>
                <a:srgbClr val="002060"/>
              </a:solidFill>
              <a:latin typeface="Myriad Pro" panose="020B0503030403020204"/>
            </a:endParaRPr>
          </a:p>
          <a:p>
            <a:pPr marL="171450" lvl="2" indent="-171450" defTabSz="957756">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An On-Demand team of professionals from our Centres of Excellence for key skills and subject matter specialization to resolve issues expeditiously</a:t>
            </a:r>
            <a:endParaRPr lang="en-US" sz="1200" b="0" dirty="0">
              <a:solidFill>
                <a:srgbClr val="002060"/>
              </a:solidFill>
              <a:latin typeface="Myriad Pro" panose="020B0503030403020204"/>
            </a:endParaRPr>
          </a:p>
          <a:p>
            <a:pPr marL="171450" lvl="2" indent="-171450" defTabSz="957756">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Our flexibility to adjust staffing during various project phases, viz. Transition Phase, Baseline Phase and Steady State Phase</a:t>
            </a:r>
            <a:endParaRPr lang="en-US" sz="1200" b="0" dirty="0">
              <a:solidFill>
                <a:srgbClr val="002060"/>
              </a:solidFill>
              <a:latin typeface="Myriad Pro" panose="020B0503030403020204"/>
            </a:endParaRPr>
          </a:p>
          <a:p>
            <a:pPr marL="171450" lvl="2" indent="-171450" defTabSz="957756">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Efficient Utilization of Client’s resources during the support</a:t>
            </a:r>
            <a:endParaRPr lang="en-US" sz="1200" b="0" dirty="0">
              <a:solidFill>
                <a:srgbClr val="002060"/>
              </a:solidFill>
              <a:latin typeface="Myriad Pro" panose="020B0503030403020204"/>
            </a:endParaRPr>
          </a:p>
          <a:p>
            <a:pPr marL="171450" lvl="2" indent="-171450" defTabSz="957756">
              <a:spcAft>
                <a:spcPts val="200"/>
              </a:spcAft>
              <a:buClr>
                <a:srgbClr val="002060"/>
              </a:buClr>
              <a:buFont typeface="Wingdings" panose="05000000000000000000" pitchFamily="2" charset="2"/>
              <a:buChar char="§"/>
            </a:pPr>
            <a:r>
              <a:rPr lang="en-GB" sz="1200" b="0" dirty="0">
                <a:solidFill>
                  <a:srgbClr val="002060"/>
                </a:solidFill>
                <a:latin typeface="Myriad Pro" panose="020B0503030403020204"/>
              </a:rPr>
              <a:t>Our vast global experience which allows us to quickly create an efficient operation</a:t>
            </a:r>
          </a:p>
        </p:txBody>
      </p:sp>
      <p:sp>
        <p:nvSpPr>
          <p:cNvPr id="19" name="Rectangle 6">
            <a:extLst>
              <a:ext uri="{FF2B5EF4-FFF2-40B4-BE49-F238E27FC236}">
                <a16:creationId xmlns:a16="http://schemas.microsoft.com/office/drawing/2014/main" id="{6CBFA2BE-67C6-4224-8F0A-7CD177105C61}"/>
              </a:ext>
            </a:extLst>
          </p:cNvPr>
          <p:cNvSpPr>
            <a:spLocks noChangeArrowheads="1"/>
          </p:cNvSpPr>
          <p:nvPr>
            <p:custDataLst>
              <p:tags r:id="rId1"/>
            </p:custDataLst>
          </p:nvPr>
        </p:nvSpPr>
        <p:spPr bwMode="auto">
          <a:xfrm>
            <a:off x="479522" y="980727"/>
            <a:ext cx="2071688" cy="5709245"/>
          </a:xfrm>
          <a:prstGeom prst="round1Rect">
            <a:avLst/>
          </a:prstGeom>
          <a:gradFill>
            <a:gsLst>
              <a:gs pos="0">
                <a:srgbClr val="003366"/>
              </a:gs>
              <a:gs pos="50000">
                <a:srgbClr val="0098C7">
                  <a:shade val="67500"/>
                  <a:satMod val="115000"/>
                </a:srgbClr>
              </a:gs>
              <a:gs pos="100000">
                <a:srgbClr val="0098C7">
                  <a:shade val="100000"/>
                  <a:satMod val="115000"/>
                </a:srgbClr>
              </a:gs>
            </a:gsLst>
            <a:lin ang="5400000" scaled="1"/>
          </a:gradFill>
          <a:effectLst/>
          <a:scene3d>
            <a:camera prst="orthographicFront"/>
            <a:lightRig rig="threePt" dir="t"/>
          </a:scene3d>
          <a:sp3d>
            <a:bevelT/>
          </a:sp3d>
        </p:spPr>
        <p:txBody>
          <a:bodyPr vert="vert" wrap="square" anchor="ctr"/>
          <a:lstStyle/>
          <a:p>
            <a:pPr lvl="2"/>
            <a:endParaRPr lang="en-GB" dirty="0"/>
          </a:p>
        </p:txBody>
      </p:sp>
      <p:sp>
        <p:nvSpPr>
          <p:cNvPr id="20" name="AutoShape 8">
            <a:extLst>
              <a:ext uri="{FF2B5EF4-FFF2-40B4-BE49-F238E27FC236}">
                <a16:creationId xmlns:a16="http://schemas.microsoft.com/office/drawing/2014/main" id="{1868FA44-CD0A-4025-BA01-B90E6A47A8BA}"/>
              </a:ext>
            </a:extLst>
          </p:cNvPr>
          <p:cNvSpPr>
            <a:spLocks noChangeArrowheads="1"/>
          </p:cNvSpPr>
          <p:nvPr>
            <p:custDataLst>
              <p:tags r:id="rId2"/>
            </p:custDataLst>
          </p:nvPr>
        </p:nvSpPr>
        <p:spPr bwMode="auto">
          <a:xfrm>
            <a:off x="765272" y="4330088"/>
            <a:ext cx="2571750" cy="731520"/>
          </a:xfrm>
          <a:prstGeom prst="homePlate">
            <a:avLst>
              <a:gd name="adj" fmla="val 32667"/>
            </a:avLst>
          </a:prstGeom>
          <a:solidFill>
            <a:srgbClr val="FFFFFF"/>
          </a:solidFill>
          <a:ln w="9525" algn="ctr">
            <a:solidFill>
              <a:srgbClr val="909090"/>
            </a:solidFill>
            <a:miter lim="800000"/>
            <a:headEnd/>
            <a:tailEnd/>
          </a:ln>
          <a:effectLst>
            <a:outerShdw blurRad="50800" dist="38100" dir="2700000" algn="tl" rotWithShape="0">
              <a:prstClr val="black">
                <a:alpha val="40000"/>
              </a:prstClr>
            </a:outerShdw>
          </a:effectLst>
        </p:spPr>
        <p:txBody>
          <a:bodyPr lIns="90000" anchor="ctr"/>
          <a:lstStyle/>
          <a:p>
            <a:pPr marL="1588" lvl="1" eaLnBrk="1" fontAlgn="auto" hangingPunct="1">
              <a:spcBef>
                <a:spcPct val="40000"/>
              </a:spcBef>
              <a:spcAft>
                <a:spcPts val="0"/>
              </a:spcAft>
              <a:defRPr/>
            </a:pPr>
            <a:r>
              <a:rPr lang="en-GB" sz="1200" kern="0" dirty="0">
                <a:solidFill>
                  <a:srgbClr val="000000"/>
                </a:solidFill>
                <a:latin typeface="Arial"/>
                <a:cs typeface="+mn-cs"/>
              </a:rPr>
              <a:t>Project Approach</a:t>
            </a:r>
          </a:p>
        </p:txBody>
      </p:sp>
      <p:sp>
        <p:nvSpPr>
          <p:cNvPr id="21" name="AutoShape 8">
            <a:extLst>
              <a:ext uri="{FF2B5EF4-FFF2-40B4-BE49-F238E27FC236}">
                <a16:creationId xmlns:a16="http://schemas.microsoft.com/office/drawing/2014/main" id="{EFED1A2B-175A-41C5-A11B-DC4391E01F4C}"/>
              </a:ext>
            </a:extLst>
          </p:cNvPr>
          <p:cNvSpPr>
            <a:spLocks noChangeArrowheads="1"/>
          </p:cNvSpPr>
          <p:nvPr>
            <p:custDataLst>
              <p:tags r:id="rId3"/>
            </p:custDataLst>
          </p:nvPr>
        </p:nvSpPr>
        <p:spPr bwMode="auto">
          <a:xfrm>
            <a:off x="765272" y="1533981"/>
            <a:ext cx="2571750" cy="731520"/>
          </a:xfrm>
          <a:prstGeom prst="homePlate">
            <a:avLst>
              <a:gd name="adj" fmla="val 32667"/>
            </a:avLst>
          </a:prstGeom>
          <a:solidFill>
            <a:srgbClr val="FFFFFF"/>
          </a:solidFill>
          <a:ln w="9525" algn="ctr">
            <a:solidFill>
              <a:srgbClr val="909090"/>
            </a:solidFill>
            <a:miter lim="800000"/>
            <a:headEnd/>
            <a:tailEnd/>
          </a:ln>
          <a:effectLst>
            <a:outerShdw blurRad="50800" dist="38100" dir="2700000" algn="tl" rotWithShape="0">
              <a:prstClr val="black">
                <a:alpha val="40000"/>
              </a:prstClr>
            </a:outerShdw>
          </a:effectLst>
        </p:spPr>
        <p:txBody>
          <a:bodyPr lIns="90000" anchor="ctr"/>
          <a:lstStyle/>
          <a:p>
            <a:pPr marL="1588" lvl="1" eaLnBrk="1" fontAlgn="auto" hangingPunct="1">
              <a:spcBef>
                <a:spcPct val="40000"/>
              </a:spcBef>
              <a:spcAft>
                <a:spcPts val="0"/>
              </a:spcAft>
              <a:defRPr/>
            </a:pPr>
            <a:r>
              <a:rPr lang="en-GB" sz="1200" kern="0" dirty="0">
                <a:solidFill>
                  <a:srgbClr val="000000"/>
                </a:solidFill>
                <a:latin typeface="Arial"/>
                <a:cs typeface="+mn-cs"/>
              </a:rPr>
              <a:t>Clients Requirement</a:t>
            </a:r>
          </a:p>
        </p:txBody>
      </p:sp>
    </p:spTree>
    <p:extLst>
      <p:ext uri="{BB962C8B-B14F-4D97-AF65-F5344CB8AC3E}">
        <p14:creationId xmlns:p14="http://schemas.microsoft.com/office/powerpoint/2010/main" val="1226288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Project Governance Model</a:t>
            </a:r>
          </a:p>
        </p:txBody>
      </p:sp>
      <p:grpSp>
        <p:nvGrpSpPr>
          <p:cNvPr id="4" name="Group 3">
            <a:extLst>
              <a:ext uri="{FF2B5EF4-FFF2-40B4-BE49-F238E27FC236}">
                <a16:creationId xmlns:a16="http://schemas.microsoft.com/office/drawing/2014/main" id="{1FAFB6A7-4885-407F-8609-F4FE00281826}"/>
              </a:ext>
            </a:extLst>
          </p:cNvPr>
          <p:cNvGrpSpPr/>
          <p:nvPr/>
        </p:nvGrpSpPr>
        <p:grpSpPr>
          <a:xfrm>
            <a:off x="1297658" y="1901150"/>
            <a:ext cx="9164638" cy="4413602"/>
            <a:chOff x="1297658" y="1901150"/>
            <a:chExt cx="9164638" cy="4413602"/>
          </a:xfrm>
        </p:grpSpPr>
        <p:sp>
          <p:nvSpPr>
            <p:cNvPr id="65" name="Rectangle 10">
              <a:extLst>
                <a:ext uri="{FF2B5EF4-FFF2-40B4-BE49-F238E27FC236}">
                  <a16:creationId xmlns:a16="http://schemas.microsoft.com/office/drawing/2014/main" id="{BE8592C9-A583-495E-9BAE-D7D137306E47}"/>
                </a:ext>
              </a:extLst>
            </p:cNvPr>
            <p:cNvSpPr>
              <a:spLocks noChangeArrowheads="1"/>
            </p:cNvSpPr>
            <p:nvPr/>
          </p:nvSpPr>
          <p:spPr bwMode="gray">
            <a:xfrm>
              <a:off x="1297658" y="1916928"/>
              <a:ext cx="9164638" cy="1418140"/>
            </a:xfrm>
            <a:prstGeom prst="roundRect">
              <a:avLst>
                <a:gd name="adj" fmla="val 6452"/>
              </a:avLst>
            </a:prstGeom>
            <a:solidFill>
              <a:sysClr val="window" lastClr="FFFFFF">
                <a:lumMod val="95000"/>
              </a:sysClr>
            </a:solidFill>
            <a:ln w="9525">
              <a:no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charset="0"/>
              </a:endParaRPr>
            </a:p>
          </p:txBody>
        </p:sp>
        <p:grpSp>
          <p:nvGrpSpPr>
            <p:cNvPr id="66" name="Group 65">
              <a:extLst>
                <a:ext uri="{FF2B5EF4-FFF2-40B4-BE49-F238E27FC236}">
                  <a16:creationId xmlns:a16="http://schemas.microsoft.com/office/drawing/2014/main" id="{7B0057FE-B141-47BB-AB28-300AF9F408BD}"/>
                </a:ext>
              </a:extLst>
            </p:cNvPr>
            <p:cNvGrpSpPr/>
            <p:nvPr/>
          </p:nvGrpSpPr>
          <p:grpSpPr>
            <a:xfrm>
              <a:off x="8400256" y="2060848"/>
              <a:ext cx="1944337" cy="1130300"/>
              <a:chOff x="7296717" y="1954941"/>
              <a:chExt cx="2057400" cy="1130300"/>
            </a:xfrm>
            <a:solidFill>
              <a:srgbClr val="002060"/>
            </a:solidFill>
          </p:grpSpPr>
          <p:sp>
            <p:nvSpPr>
              <p:cNvPr id="67" name="AutoShape 94">
                <a:extLst>
                  <a:ext uri="{FF2B5EF4-FFF2-40B4-BE49-F238E27FC236}">
                    <a16:creationId xmlns:a16="http://schemas.microsoft.com/office/drawing/2014/main" id="{3CFB55D6-14EF-43F7-850D-B9012B25D093}"/>
                  </a:ext>
                </a:extLst>
              </p:cNvPr>
              <p:cNvSpPr>
                <a:spLocks noChangeArrowheads="1"/>
              </p:cNvSpPr>
              <p:nvPr/>
            </p:nvSpPr>
            <p:spPr bwMode="auto">
              <a:xfrm>
                <a:off x="7296717" y="1954941"/>
                <a:ext cx="2057400" cy="457200"/>
              </a:xfrm>
              <a:prstGeom prst="roundRect">
                <a:avLst>
                  <a:gd name="adj" fmla="val 16667"/>
                </a:avLst>
              </a:prstGeom>
              <a:grpFill/>
              <a:ln w="9525" algn="ctr">
                <a:solidFill>
                  <a:srgbClr val="0098C7"/>
                </a:solidFill>
                <a:round/>
                <a:headEnd/>
                <a:tailEnd/>
              </a:ln>
              <a:effectLst>
                <a:outerShdw blurRad="50800" dist="38100" dir="2700000" algn="tl" rotWithShape="0">
                  <a:prstClr val="black">
                    <a:alpha val="40000"/>
                  </a:prstClr>
                </a:outerShdw>
              </a:effectLst>
            </p:spPr>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Account Executive </a:t>
                </a:r>
              </a:p>
            </p:txBody>
          </p:sp>
          <p:sp>
            <p:nvSpPr>
              <p:cNvPr id="68" name="AutoShape 96">
                <a:extLst>
                  <a:ext uri="{FF2B5EF4-FFF2-40B4-BE49-F238E27FC236}">
                    <a16:creationId xmlns:a16="http://schemas.microsoft.com/office/drawing/2014/main" id="{1B4DDC45-A5F7-4F11-911F-55465B4A8BB1}"/>
                  </a:ext>
                </a:extLst>
              </p:cNvPr>
              <p:cNvSpPr>
                <a:spLocks noChangeArrowheads="1"/>
              </p:cNvSpPr>
              <p:nvPr/>
            </p:nvSpPr>
            <p:spPr bwMode="auto">
              <a:xfrm>
                <a:off x="7296717" y="2628041"/>
                <a:ext cx="2057400" cy="457200"/>
              </a:xfrm>
              <a:prstGeom prst="roundRect">
                <a:avLst>
                  <a:gd name="adj" fmla="val 16667"/>
                </a:avLst>
              </a:prstGeom>
              <a:grpFill/>
              <a:ln w="9525" algn="ctr">
                <a:solidFill>
                  <a:srgbClr val="0098C7"/>
                </a:solidFill>
                <a:round/>
                <a:headEnd/>
                <a:tailEnd/>
              </a:ln>
              <a:effectLst>
                <a:outerShdw blurRad="50800" dist="38100" dir="2700000" algn="tl" rotWithShape="0">
                  <a:prstClr val="black">
                    <a:alpha val="40000"/>
                  </a:prstClr>
                </a:outerShdw>
              </a:effectLst>
            </p:spPr>
            <p:txBody>
              <a:bodyPr vert="horz"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Service Delivery Director</a:t>
                </a:r>
              </a:p>
            </p:txBody>
          </p:sp>
        </p:grpSp>
        <p:sp>
          <p:nvSpPr>
            <p:cNvPr id="69" name="Rectangle 82">
              <a:extLst>
                <a:ext uri="{FF2B5EF4-FFF2-40B4-BE49-F238E27FC236}">
                  <a16:creationId xmlns:a16="http://schemas.microsoft.com/office/drawing/2014/main" id="{FDFCA94B-C806-4AC1-B7F3-76723821FC80}"/>
                </a:ext>
              </a:extLst>
            </p:cNvPr>
            <p:cNvSpPr>
              <a:spLocks noChangeArrowheads="1"/>
            </p:cNvSpPr>
            <p:nvPr/>
          </p:nvSpPr>
          <p:spPr bwMode="auto">
            <a:xfrm>
              <a:off x="4607919" y="1901150"/>
              <a:ext cx="1705916"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200" kern="0" dirty="0">
                  <a:solidFill>
                    <a:srgbClr val="998C85">
                      <a:lumMod val="50000"/>
                    </a:srgbClr>
                  </a:solidFill>
                  <a:latin typeface="Arial"/>
                  <a:cs typeface="+mn-cs"/>
                </a:rPr>
                <a:t>Strategic Leadership</a:t>
              </a:r>
            </a:p>
          </p:txBody>
        </p:sp>
        <p:sp>
          <p:nvSpPr>
            <p:cNvPr id="70" name="Rectangle 10">
              <a:extLst>
                <a:ext uri="{FF2B5EF4-FFF2-40B4-BE49-F238E27FC236}">
                  <a16:creationId xmlns:a16="http://schemas.microsoft.com/office/drawing/2014/main" id="{1B0E116E-6905-4802-9EA5-433A5ADEADBB}"/>
                </a:ext>
              </a:extLst>
            </p:cNvPr>
            <p:cNvSpPr>
              <a:spLocks noChangeArrowheads="1"/>
            </p:cNvSpPr>
            <p:nvPr/>
          </p:nvSpPr>
          <p:spPr bwMode="gray">
            <a:xfrm>
              <a:off x="1297658" y="3384320"/>
              <a:ext cx="9164638" cy="1418140"/>
            </a:xfrm>
            <a:prstGeom prst="roundRect">
              <a:avLst>
                <a:gd name="adj" fmla="val 6452"/>
              </a:avLst>
            </a:prstGeom>
            <a:solidFill>
              <a:sysClr val="window" lastClr="FFFFFF">
                <a:lumMod val="95000"/>
              </a:sysClr>
            </a:solidFill>
            <a:ln w="9525">
              <a:no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charset="0"/>
              </a:endParaRPr>
            </a:p>
          </p:txBody>
        </p:sp>
        <p:sp>
          <p:nvSpPr>
            <p:cNvPr id="71" name="TextBox 26">
              <a:extLst>
                <a:ext uri="{FF2B5EF4-FFF2-40B4-BE49-F238E27FC236}">
                  <a16:creationId xmlns:a16="http://schemas.microsoft.com/office/drawing/2014/main" id="{26FA3258-5892-440F-AF31-1AC5710B1AB8}"/>
                </a:ext>
              </a:extLst>
            </p:cNvPr>
            <p:cNvSpPr txBox="1">
              <a:spLocks noChangeArrowheads="1"/>
            </p:cNvSpPr>
            <p:nvPr/>
          </p:nvSpPr>
          <p:spPr bwMode="auto">
            <a:xfrm>
              <a:off x="4907521" y="3988793"/>
              <a:ext cx="1584088" cy="538609"/>
            </a:xfrm>
            <a:prstGeom prst="rect">
              <a:avLst/>
            </a:prstGeom>
            <a:noFill/>
            <a:ln w="9525">
              <a:noFill/>
              <a:miter lim="800000"/>
              <a:headEnd/>
              <a:tailEnd/>
            </a:ln>
          </p:spPr>
          <p:txBody>
            <a:bodyPr wrap="none">
              <a:spAutoFit/>
            </a:bodyPr>
            <a:lstStyle/>
            <a:p>
              <a:pPr eaLnBrk="1" fontAlgn="auto" hangingPunct="1">
                <a:spcBef>
                  <a:spcPts val="0"/>
                </a:spcBef>
                <a:spcAft>
                  <a:spcPts val="600"/>
                </a:spcAft>
                <a:defRPr/>
              </a:pPr>
              <a:r>
                <a:rPr lang="en-GB" sz="1200" b="0" kern="0" dirty="0">
                  <a:solidFill>
                    <a:sysClr val="window" lastClr="FFFFFF"/>
                  </a:solidFill>
                  <a:latin typeface="Arial"/>
                  <a:cs typeface="Arial" charset="0"/>
                </a:rPr>
                <a:t>Steering Committee</a:t>
              </a:r>
            </a:p>
            <a:p>
              <a:pPr eaLnBrk="1" fontAlgn="auto" hangingPunct="1">
                <a:spcBef>
                  <a:spcPts val="0"/>
                </a:spcBef>
                <a:spcAft>
                  <a:spcPts val="600"/>
                </a:spcAft>
                <a:defRPr/>
              </a:pPr>
              <a:endParaRPr lang="en-US" sz="1200" b="0" kern="0" dirty="0">
                <a:solidFill>
                  <a:sysClr val="windowText" lastClr="000000"/>
                </a:solidFill>
                <a:latin typeface="Arial"/>
                <a:cs typeface="Arial" charset="0"/>
              </a:endParaRPr>
            </a:p>
          </p:txBody>
        </p:sp>
        <p:sp>
          <p:nvSpPr>
            <p:cNvPr id="72" name="Rectangle 10">
              <a:extLst>
                <a:ext uri="{FF2B5EF4-FFF2-40B4-BE49-F238E27FC236}">
                  <a16:creationId xmlns:a16="http://schemas.microsoft.com/office/drawing/2014/main" id="{F9B84F43-19A7-46A8-B4CB-175EB3D8D3EB}"/>
                </a:ext>
              </a:extLst>
            </p:cNvPr>
            <p:cNvSpPr>
              <a:spLocks noChangeArrowheads="1"/>
            </p:cNvSpPr>
            <p:nvPr/>
          </p:nvSpPr>
          <p:spPr bwMode="gray">
            <a:xfrm>
              <a:off x="1297658" y="4851712"/>
              <a:ext cx="9164638" cy="1463040"/>
            </a:xfrm>
            <a:prstGeom prst="roundRect">
              <a:avLst>
                <a:gd name="adj" fmla="val 6452"/>
              </a:avLst>
            </a:prstGeom>
            <a:solidFill>
              <a:sysClr val="window" lastClr="FFFFFF">
                <a:lumMod val="95000"/>
              </a:sysClr>
            </a:solidFill>
            <a:ln w="9525">
              <a:noFill/>
              <a:round/>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charset="0"/>
              </a:endParaRPr>
            </a:p>
          </p:txBody>
        </p:sp>
        <p:grpSp>
          <p:nvGrpSpPr>
            <p:cNvPr id="73" name="Group 72">
              <a:extLst>
                <a:ext uri="{FF2B5EF4-FFF2-40B4-BE49-F238E27FC236}">
                  <a16:creationId xmlns:a16="http://schemas.microsoft.com/office/drawing/2014/main" id="{429316AC-4CAE-44D3-B093-7AC06E31EFF5}"/>
                </a:ext>
              </a:extLst>
            </p:cNvPr>
            <p:cNvGrpSpPr/>
            <p:nvPr/>
          </p:nvGrpSpPr>
          <p:grpSpPr>
            <a:xfrm>
              <a:off x="3385117" y="2133414"/>
              <a:ext cx="4151520" cy="4153479"/>
              <a:chOff x="2877240" y="2057987"/>
              <a:chExt cx="4151520" cy="4153479"/>
            </a:xfrm>
          </p:grpSpPr>
          <p:grpSp>
            <p:nvGrpSpPr>
              <p:cNvPr id="74" name="Group 73">
                <a:extLst>
                  <a:ext uri="{FF2B5EF4-FFF2-40B4-BE49-F238E27FC236}">
                    <a16:creationId xmlns:a16="http://schemas.microsoft.com/office/drawing/2014/main" id="{945E8B19-40E7-4101-9E28-5EAC99F838BB}"/>
                  </a:ext>
                </a:extLst>
              </p:cNvPr>
              <p:cNvGrpSpPr/>
              <p:nvPr/>
            </p:nvGrpSpPr>
            <p:grpSpPr>
              <a:xfrm>
                <a:off x="2877240" y="2057987"/>
                <a:ext cx="4151520" cy="4153479"/>
                <a:chOff x="2877240" y="2057987"/>
                <a:chExt cx="4151520" cy="4153479"/>
              </a:xfrm>
            </p:grpSpPr>
            <p:sp>
              <p:nvSpPr>
                <p:cNvPr id="78" name="AutoShape 25">
                  <a:extLst>
                    <a:ext uri="{FF2B5EF4-FFF2-40B4-BE49-F238E27FC236}">
                      <a16:creationId xmlns:a16="http://schemas.microsoft.com/office/drawing/2014/main" id="{F6BB1467-1CD3-42B1-B271-95E725709851}"/>
                    </a:ext>
                  </a:extLst>
                </p:cNvPr>
                <p:cNvSpPr>
                  <a:spLocks noChangeArrowheads="1"/>
                </p:cNvSpPr>
                <p:nvPr/>
              </p:nvSpPr>
              <p:spPr bwMode="gray">
                <a:xfrm>
                  <a:off x="4805363" y="3101057"/>
                  <a:ext cx="295275" cy="606575"/>
                </a:xfrm>
                <a:prstGeom prst="can">
                  <a:avLst>
                    <a:gd name="adj" fmla="val 13892"/>
                  </a:avLst>
                </a:prstGeom>
                <a:gradFill rotWithShape="1">
                  <a:gsLst>
                    <a:gs pos="0">
                      <a:srgbClr val="BEBEBE"/>
                    </a:gs>
                    <a:gs pos="50000">
                      <a:srgbClr val="FFFFFF"/>
                    </a:gs>
                    <a:gs pos="100000">
                      <a:srgbClr val="BEBEBE"/>
                    </a:gs>
                  </a:gsLst>
                  <a:lin ang="0" scaled="1"/>
                </a:gradFill>
                <a:ln w="9525">
                  <a:noFill/>
                  <a:round/>
                  <a:headEnd/>
                  <a:tailEnd/>
                </a:ln>
              </p:spPr>
              <p:txBody>
                <a:bodyPr wrap="none" lIns="0" tIns="0" rIns="0" bIns="0" anchor="ctr"/>
                <a:lstStyle/>
                <a:p>
                  <a:pPr eaLnBrk="1" fontAlgn="auto" hangingPunct="1">
                    <a:spcBef>
                      <a:spcPts val="0"/>
                    </a:spcBef>
                    <a:spcAft>
                      <a:spcPts val="0"/>
                    </a:spcAft>
                    <a:defRPr/>
                  </a:pPr>
                  <a:endParaRPr lang="en-US" sz="1200" b="0" kern="0" dirty="0">
                    <a:solidFill>
                      <a:sysClr val="windowText" lastClr="000000"/>
                    </a:solidFill>
                    <a:latin typeface="Arial"/>
                    <a:ea typeface="ＭＳ Ｐゴシック"/>
                    <a:cs typeface="Arial" charset="0"/>
                  </a:endParaRPr>
                </a:p>
              </p:txBody>
            </p:sp>
            <p:sp>
              <p:nvSpPr>
                <p:cNvPr id="79" name="AutoShape 26">
                  <a:extLst>
                    <a:ext uri="{FF2B5EF4-FFF2-40B4-BE49-F238E27FC236}">
                      <a16:creationId xmlns:a16="http://schemas.microsoft.com/office/drawing/2014/main" id="{95101FE6-A199-4BC7-AEE3-58A51848EDAD}"/>
                    </a:ext>
                  </a:extLst>
                </p:cNvPr>
                <p:cNvSpPr>
                  <a:spLocks noChangeArrowheads="1"/>
                </p:cNvSpPr>
                <p:nvPr/>
              </p:nvSpPr>
              <p:spPr bwMode="gray">
                <a:xfrm>
                  <a:off x="4805363" y="4509877"/>
                  <a:ext cx="295275" cy="606575"/>
                </a:xfrm>
                <a:prstGeom prst="can">
                  <a:avLst>
                    <a:gd name="adj" fmla="val 17523"/>
                  </a:avLst>
                </a:prstGeom>
                <a:gradFill rotWithShape="1">
                  <a:gsLst>
                    <a:gs pos="0">
                      <a:srgbClr val="BEBEBE"/>
                    </a:gs>
                    <a:gs pos="50000">
                      <a:srgbClr val="FFFFFF"/>
                    </a:gs>
                    <a:gs pos="100000">
                      <a:srgbClr val="BEBEBE"/>
                    </a:gs>
                  </a:gsLst>
                  <a:lin ang="0" scaled="1"/>
                </a:gradFill>
                <a:ln w="9525">
                  <a:noFill/>
                  <a:round/>
                  <a:headEnd/>
                  <a:tailEnd/>
                </a:ln>
              </p:spPr>
              <p:txBody>
                <a:bodyPr wrap="none" lIns="0" tIns="0" rIns="0" bIns="0" anchor="ctr"/>
                <a:lstStyle/>
                <a:p>
                  <a:pPr eaLnBrk="1" fontAlgn="auto" hangingPunct="1">
                    <a:spcBef>
                      <a:spcPts val="0"/>
                    </a:spcBef>
                    <a:spcAft>
                      <a:spcPts val="0"/>
                    </a:spcAft>
                    <a:defRPr/>
                  </a:pPr>
                  <a:endParaRPr lang="en-US" sz="1200" b="0" kern="0" dirty="0">
                    <a:solidFill>
                      <a:sysClr val="windowText" lastClr="000000"/>
                    </a:solidFill>
                    <a:latin typeface="Arial"/>
                    <a:ea typeface="ＭＳ Ｐゴシック"/>
                    <a:cs typeface="Arial" charset="0"/>
                  </a:endParaRPr>
                </a:p>
              </p:txBody>
            </p:sp>
            <p:sp>
              <p:nvSpPr>
                <p:cNvPr id="80" name="Isosceles Triangle 79">
                  <a:extLst>
                    <a:ext uri="{FF2B5EF4-FFF2-40B4-BE49-F238E27FC236}">
                      <a16:creationId xmlns:a16="http://schemas.microsoft.com/office/drawing/2014/main" id="{22098A81-0117-45BA-838F-887B43D3978F}"/>
                    </a:ext>
                  </a:extLst>
                </p:cNvPr>
                <p:cNvSpPr/>
                <p:nvPr/>
              </p:nvSpPr>
              <p:spPr>
                <a:xfrm>
                  <a:off x="4178300" y="2057987"/>
                  <a:ext cx="1549400" cy="1040059"/>
                </a:xfrm>
                <a:prstGeom prst="triangle">
                  <a:avLst/>
                </a:prstGeom>
                <a:solidFill>
                  <a:schemeClr val="accent5">
                    <a:lumMod val="5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b="0" kern="0" dirty="0">
                    <a:solidFill>
                      <a:sysClr val="window" lastClr="FFFFFF"/>
                    </a:solidFill>
                    <a:latin typeface="Arial"/>
                  </a:endParaRPr>
                </a:p>
              </p:txBody>
            </p:sp>
            <p:sp>
              <p:nvSpPr>
                <p:cNvPr id="81" name="Freeform 14">
                  <a:extLst>
                    <a:ext uri="{FF2B5EF4-FFF2-40B4-BE49-F238E27FC236}">
                      <a16:creationId xmlns:a16="http://schemas.microsoft.com/office/drawing/2014/main" id="{F221601B-10B2-4A69-8C75-4F778F9A5BF6}"/>
                    </a:ext>
                  </a:extLst>
                </p:cNvPr>
                <p:cNvSpPr/>
                <p:nvPr/>
              </p:nvSpPr>
              <p:spPr>
                <a:xfrm>
                  <a:off x="3635306" y="3670515"/>
                  <a:ext cx="2635388" cy="856430"/>
                </a:xfrm>
                <a:custGeom>
                  <a:avLst/>
                  <a:gdLst>
                    <a:gd name="connsiteX0" fmla="*/ 0 w 2930487"/>
                    <a:gd name="connsiteY0" fmla="*/ 892366 h 903383"/>
                    <a:gd name="connsiteX1" fmla="*/ 2930487 w 2930487"/>
                    <a:gd name="connsiteY1" fmla="*/ 903383 h 903383"/>
                    <a:gd name="connsiteX2" fmla="*/ 2401678 w 2930487"/>
                    <a:gd name="connsiteY2" fmla="*/ 11017 h 903383"/>
                    <a:gd name="connsiteX3" fmla="*/ 495759 w 2930487"/>
                    <a:gd name="connsiteY3" fmla="*/ 0 h 903383"/>
                    <a:gd name="connsiteX4" fmla="*/ 0 w 2930487"/>
                    <a:gd name="connsiteY4" fmla="*/ 892366 h 90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487" h="903383">
                      <a:moveTo>
                        <a:pt x="0" y="892366"/>
                      </a:moveTo>
                      <a:lnTo>
                        <a:pt x="2930487" y="903383"/>
                      </a:lnTo>
                      <a:lnTo>
                        <a:pt x="2401678" y="11017"/>
                      </a:lnTo>
                      <a:lnTo>
                        <a:pt x="495759" y="0"/>
                      </a:lnTo>
                      <a:lnTo>
                        <a:pt x="0" y="892366"/>
                      </a:lnTo>
                      <a:close/>
                    </a:path>
                  </a:pathLst>
                </a:custGeom>
                <a:solidFill>
                  <a:schemeClr val="accent5">
                    <a:lumMod val="5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b="0" kern="0" dirty="0">
                    <a:solidFill>
                      <a:sysClr val="window" lastClr="FFFFFF"/>
                    </a:solidFill>
                    <a:latin typeface="Arial"/>
                  </a:endParaRPr>
                </a:p>
              </p:txBody>
            </p:sp>
            <p:sp>
              <p:nvSpPr>
                <p:cNvPr id="82" name="Freeform 15">
                  <a:extLst>
                    <a:ext uri="{FF2B5EF4-FFF2-40B4-BE49-F238E27FC236}">
                      <a16:creationId xmlns:a16="http://schemas.microsoft.com/office/drawing/2014/main" id="{B64C8E65-CCAB-454D-98F8-3030BB4AB525}"/>
                    </a:ext>
                  </a:extLst>
                </p:cNvPr>
                <p:cNvSpPr/>
                <p:nvPr/>
              </p:nvSpPr>
              <p:spPr>
                <a:xfrm>
                  <a:off x="2877240" y="5157246"/>
                  <a:ext cx="4151520" cy="1054220"/>
                </a:xfrm>
                <a:custGeom>
                  <a:avLst/>
                  <a:gdLst>
                    <a:gd name="connsiteX0" fmla="*/ 4616067 w 4616067"/>
                    <a:gd name="connsiteY0" fmla="*/ 903384 h 903384"/>
                    <a:gd name="connsiteX1" fmla="*/ 4054207 w 4616067"/>
                    <a:gd name="connsiteY1" fmla="*/ 0 h 903384"/>
                    <a:gd name="connsiteX2" fmla="*/ 550843 w 4616067"/>
                    <a:gd name="connsiteY2" fmla="*/ 0 h 903384"/>
                    <a:gd name="connsiteX3" fmla="*/ 0 w 4616067"/>
                    <a:gd name="connsiteY3" fmla="*/ 903384 h 903384"/>
                    <a:gd name="connsiteX4" fmla="*/ 4616067 w 4616067"/>
                    <a:gd name="connsiteY4" fmla="*/ 903384 h 90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067" h="903384">
                      <a:moveTo>
                        <a:pt x="4616067" y="903384"/>
                      </a:moveTo>
                      <a:lnTo>
                        <a:pt x="4054207" y="0"/>
                      </a:lnTo>
                      <a:lnTo>
                        <a:pt x="550843" y="0"/>
                      </a:lnTo>
                      <a:lnTo>
                        <a:pt x="0" y="903384"/>
                      </a:lnTo>
                      <a:lnTo>
                        <a:pt x="4616067" y="903384"/>
                      </a:lnTo>
                      <a:close/>
                    </a:path>
                  </a:pathLst>
                </a:custGeom>
                <a:solidFill>
                  <a:schemeClr val="accent5">
                    <a:lumMod val="5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200" b="0" kern="0" dirty="0">
                    <a:solidFill>
                      <a:sysClr val="window" lastClr="FFFFFF"/>
                    </a:solidFill>
                    <a:latin typeface="Arial"/>
                  </a:endParaRPr>
                </a:p>
              </p:txBody>
            </p:sp>
          </p:grpSp>
          <p:sp>
            <p:nvSpPr>
              <p:cNvPr id="75" name="TextBox 24">
                <a:extLst>
                  <a:ext uri="{FF2B5EF4-FFF2-40B4-BE49-F238E27FC236}">
                    <a16:creationId xmlns:a16="http://schemas.microsoft.com/office/drawing/2014/main" id="{094F9377-BB7B-42F7-AF7A-671715B99101}"/>
                  </a:ext>
                </a:extLst>
              </p:cNvPr>
              <p:cNvSpPr txBox="1">
                <a:spLocks noChangeArrowheads="1"/>
              </p:cNvSpPr>
              <p:nvPr/>
            </p:nvSpPr>
            <p:spPr bwMode="auto">
              <a:xfrm>
                <a:off x="4502396" y="2569267"/>
                <a:ext cx="901209" cy="461665"/>
              </a:xfrm>
              <a:prstGeom prst="rect">
                <a:avLst/>
              </a:prstGeom>
              <a:noFill/>
              <a:ln w="9525">
                <a:noFill/>
                <a:miter lim="800000"/>
                <a:headEnd/>
                <a:tailEnd/>
              </a:ln>
            </p:spPr>
            <p:txBody>
              <a:bodyPr wrap="none">
                <a:spAutoFit/>
              </a:bodyPr>
              <a:lstStyle/>
              <a:p>
                <a:pPr algn="ctr" eaLnBrk="1" fontAlgn="auto" hangingPunct="1">
                  <a:spcBef>
                    <a:spcPts val="0"/>
                  </a:spcBef>
                  <a:spcAft>
                    <a:spcPts val="600"/>
                  </a:spcAft>
                  <a:defRPr/>
                </a:pPr>
                <a:r>
                  <a:rPr lang="en-GB" sz="1200" kern="0" dirty="0">
                    <a:solidFill>
                      <a:sysClr val="window" lastClr="FFFFFF"/>
                    </a:solidFill>
                    <a:latin typeface="Arial"/>
                    <a:cs typeface="Arial" charset="0"/>
                  </a:rPr>
                  <a:t>Executive</a:t>
                </a:r>
                <a:br>
                  <a:rPr lang="en-GB" sz="1200" b="0" kern="0" dirty="0">
                    <a:solidFill>
                      <a:sysClr val="window" lastClr="FFFFFF"/>
                    </a:solidFill>
                    <a:latin typeface="Arial"/>
                    <a:cs typeface="Arial" charset="0"/>
                  </a:rPr>
                </a:br>
                <a:r>
                  <a:rPr lang="en-GB" sz="1200" kern="0" dirty="0">
                    <a:solidFill>
                      <a:sysClr val="window" lastClr="FFFFFF"/>
                    </a:solidFill>
                    <a:latin typeface="Arial"/>
                    <a:cs typeface="Arial" charset="0"/>
                  </a:rPr>
                  <a:t>Team</a:t>
                </a:r>
                <a:endParaRPr lang="en-US" sz="1200" b="0" kern="0" dirty="0">
                  <a:solidFill>
                    <a:sysClr val="window" lastClr="FFFFFF"/>
                  </a:solidFill>
                  <a:latin typeface="Arial"/>
                  <a:cs typeface="Arial" charset="0"/>
                </a:endParaRPr>
              </a:p>
            </p:txBody>
          </p:sp>
          <p:sp>
            <p:nvSpPr>
              <p:cNvPr id="76" name="TextBox 26">
                <a:extLst>
                  <a:ext uri="{FF2B5EF4-FFF2-40B4-BE49-F238E27FC236}">
                    <a16:creationId xmlns:a16="http://schemas.microsoft.com/office/drawing/2014/main" id="{AB5F194E-5B57-4EE6-B983-1E42F62D54B6}"/>
                  </a:ext>
                </a:extLst>
              </p:cNvPr>
              <p:cNvSpPr txBox="1">
                <a:spLocks noChangeArrowheads="1"/>
              </p:cNvSpPr>
              <p:nvPr/>
            </p:nvSpPr>
            <p:spPr bwMode="auto">
              <a:xfrm>
                <a:off x="4463924" y="3867898"/>
                <a:ext cx="978153" cy="461665"/>
              </a:xfrm>
              <a:prstGeom prst="rect">
                <a:avLst/>
              </a:prstGeom>
              <a:noFill/>
              <a:ln w="9525">
                <a:noFill/>
                <a:miter lim="800000"/>
                <a:headEnd/>
                <a:tailEnd/>
              </a:ln>
            </p:spPr>
            <p:txBody>
              <a:bodyPr wrap="none">
                <a:spAutoFit/>
              </a:bodyPr>
              <a:lstStyle/>
              <a:p>
                <a:pPr algn="ctr" eaLnBrk="1" fontAlgn="auto" hangingPunct="1">
                  <a:spcBef>
                    <a:spcPts val="0"/>
                  </a:spcBef>
                  <a:spcAft>
                    <a:spcPts val="600"/>
                  </a:spcAft>
                  <a:defRPr/>
                </a:pPr>
                <a:r>
                  <a:rPr lang="en-GB" sz="1200" kern="0" dirty="0">
                    <a:solidFill>
                      <a:sysClr val="window" lastClr="FFFFFF"/>
                    </a:solidFill>
                    <a:latin typeface="Arial"/>
                    <a:ea typeface="ＭＳ Ｐゴシック"/>
                  </a:rPr>
                  <a:t>Steering</a:t>
                </a:r>
                <a:br>
                  <a:rPr lang="en-GB" sz="1200" kern="0" dirty="0">
                    <a:solidFill>
                      <a:sysClr val="window" lastClr="FFFFFF"/>
                    </a:solidFill>
                    <a:latin typeface="Arial"/>
                    <a:ea typeface="ＭＳ Ｐゴシック"/>
                  </a:rPr>
                </a:br>
                <a:r>
                  <a:rPr lang="en-GB" sz="1200" kern="0" dirty="0">
                    <a:solidFill>
                      <a:sysClr val="window" lastClr="FFFFFF"/>
                    </a:solidFill>
                    <a:latin typeface="Arial"/>
                    <a:ea typeface="ＭＳ Ｐゴシック"/>
                  </a:rPr>
                  <a:t>Committee</a:t>
                </a:r>
                <a:endParaRPr lang="en-US" sz="1200" b="0" kern="0" dirty="0">
                  <a:solidFill>
                    <a:sysClr val="windowText" lastClr="000000"/>
                  </a:solidFill>
                  <a:latin typeface="Arial"/>
                  <a:ea typeface="ＭＳ Ｐゴシック"/>
                </a:endParaRPr>
              </a:p>
            </p:txBody>
          </p:sp>
          <p:sp>
            <p:nvSpPr>
              <p:cNvPr id="77" name="TextBox 29">
                <a:extLst>
                  <a:ext uri="{FF2B5EF4-FFF2-40B4-BE49-F238E27FC236}">
                    <a16:creationId xmlns:a16="http://schemas.microsoft.com/office/drawing/2014/main" id="{5D5B00C5-DDC8-480F-A676-9F7D8D32A1DC}"/>
                  </a:ext>
                </a:extLst>
              </p:cNvPr>
              <p:cNvSpPr txBox="1">
                <a:spLocks noChangeArrowheads="1"/>
              </p:cNvSpPr>
              <p:nvPr/>
            </p:nvSpPr>
            <p:spPr bwMode="auto">
              <a:xfrm>
                <a:off x="4411025" y="5453524"/>
                <a:ext cx="1083950" cy="461665"/>
              </a:xfrm>
              <a:prstGeom prst="rect">
                <a:avLst/>
              </a:prstGeom>
              <a:noFill/>
              <a:ln w="9525">
                <a:noFill/>
                <a:miter lim="800000"/>
                <a:headEnd/>
                <a:tailEnd/>
              </a:ln>
            </p:spPr>
            <p:txBody>
              <a:bodyPr wrap="none">
                <a:spAutoFit/>
              </a:bodyPr>
              <a:lstStyle/>
              <a:p>
                <a:pPr algn="ctr" eaLnBrk="1" fontAlgn="auto" hangingPunct="1">
                  <a:spcBef>
                    <a:spcPts val="0"/>
                  </a:spcBef>
                  <a:spcAft>
                    <a:spcPts val="600"/>
                  </a:spcAft>
                  <a:defRPr/>
                </a:pPr>
                <a:r>
                  <a:rPr lang="en-GB" sz="1200" kern="0" dirty="0">
                    <a:solidFill>
                      <a:sysClr val="window" lastClr="FFFFFF"/>
                    </a:solidFill>
                    <a:latin typeface="Arial"/>
                    <a:ea typeface="ＭＳ Ｐゴシック"/>
                  </a:rPr>
                  <a:t>Operational </a:t>
                </a:r>
                <a:br>
                  <a:rPr lang="en-GB" sz="1200" kern="0" dirty="0">
                    <a:solidFill>
                      <a:sysClr val="window" lastClr="FFFFFF"/>
                    </a:solidFill>
                    <a:latin typeface="Arial"/>
                    <a:ea typeface="ＭＳ Ｐゴシック"/>
                  </a:rPr>
                </a:br>
                <a:r>
                  <a:rPr lang="en-GB" sz="1200" kern="0" dirty="0">
                    <a:solidFill>
                      <a:sysClr val="window" lastClr="FFFFFF"/>
                    </a:solidFill>
                    <a:latin typeface="Arial"/>
                    <a:ea typeface="ＭＳ Ｐゴシック"/>
                  </a:rPr>
                  <a:t>Team</a:t>
                </a:r>
                <a:endParaRPr lang="en-US" sz="1200" b="0" kern="0" dirty="0">
                  <a:solidFill>
                    <a:sysClr val="windowText" lastClr="000000"/>
                  </a:solidFill>
                  <a:latin typeface="Arial"/>
                  <a:ea typeface="ＭＳ Ｐゴシック"/>
                </a:endParaRPr>
              </a:p>
            </p:txBody>
          </p:sp>
        </p:grpSp>
        <p:grpSp>
          <p:nvGrpSpPr>
            <p:cNvPr id="83" name="Group 82">
              <a:extLst>
                <a:ext uri="{FF2B5EF4-FFF2-40B4-BE49-F238E27FC236}">
                  <a16:creationId xmlns:a16="http://schemas.microsoft.com/office/drawing/2014/main" id="{F4612129-40CE-4C0A-9398-F4EE14E0630E}"/>
                </a:ext>
              </a:extLst>
            </p:cNvPr>
            <p:cNvGrpSpPr/>
            <p:nvPr/>
          </p:nvGrpSpPr>
          <p:grpSpPr>
            <a:xfrm>
              <a:off x="1415360" y="5026840"/>
              <a:ext cx="1828800" cy="1130300"/>
              <a:chOff x="-1458912" y="3490913"/>
              <a:chExt cx="1828800" cy="1130300"/>
            </a:xfrm>
            <a:solidFill>
              <a:srgbClr val="FF9900"/>
            </a:solidFill>
          </p:grpSpPr>
          <p:sp>
            <p:nvSpPr>
              <p:cNvPr id="84" name="AutoShape 90">
                <a:extLst>
                  <a:ext uri="{FF2B5EF4-FFF2-40B4-BE49-F238E27FC236}">
                    <a16:creationId xmlns:a16="http://schemas.microsoft.com/office/drawing/2014/main" id="{264B5C61-7A57-4114-B0AF-37AFDCF118E8}"/>
                  </a:ext>
                </a:extLst>
              </p:cNvPr>
              <p:cNvSpPr>
                <a:spLocks noChangeArrowheads="1"/>
              </p:cNvSpPr>
              <p:nvPr/>
            </p:nvSpPr>
            <p:spPr bwMode="auto">
              <a:xfrm>
                <a:off x="-1458912" y="3490913"/>
                <a:ext cx="1828800" cy="457200"/>
              </a:xfrm>
              <a:prstGeom prst="roundRect">
                <a:avLst>
                  <a:gd name="adj" fmla="val 16667"/>
                </a:avLst>
              </a:prstGeom>
              <a:grpFill/>
              <a:ln w="9525" cap="flat" cmpd="sng" algn="ctr">
                <a:solidFill>
                  <a:srgbClr val="263147">
                    <a:lumMod val="60000"/>
                    <a:lumOff val="40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Client Project </a:t>
                </a:r>
                <a:br>
                  <a:rPr kumimoji="0" lang="en-US" sz="1200" b="0" i="0" u="none" strike="noStrike" kern="0" cap="none" spc="0" normalizeH="0" baseline="0" noProof="0" dirty="0">
                    <a:ln>
                      <a:noFill/>
                    </a:ln>
                    <a:solidFill>
                      <a:schemeClr val="bg1"/>
                    </a:solidFill>
                    <a:effectLst/>
                    <a:uLnTx/>
                    <a:uFillTx/>
                    <a:latin typeface="Arial"/>
                    <a:ea typeface="+mn-ea"/>
                    <a:cs typeface="+mn-cs"/>
                  </a:rPr>
                </a:br>
                <a:r>
                  <a:rPr kumimoji="0" lang="en-US" sz="1200" b="0" i="0" u="none" strike="noStrike" kern="0" cap="none" spc="0" normalizeH="0" baseline="0" noProof="0" dirty="0">
                    <a:ln>
                      <a:noFill/>
                    </a:ln>
                    <a:solidFill>
                      <a:schemeClr val="bg1"/>
                    </a:solidFill>
                    <a:effectLst/>
                    <a:uLnTx/>
                    <a:uFillTx/>
                    <a:latin typeface="Arial"/>
                    <a:ea typeface="+mn-ea"/>
                    <a:cs typeface="+mn-cs"/>
                  </a:rPr>
                  <a:t>Manager </a:t>
                </a:r>
              </a:p>
            </p:txBody>
          </p:sp>
          <p:sp>
            <p:nvSpPr>
              <p:cNvPr id="85" name="AutoShape 92">
                <a:extLst>
                  <a:ext uri="{FF2B5EF4-FFF2-40B4-BE49-F238E27FC236}">
                    <a16:creationId xmlns:a16="http://schemas.microsoft.com/office/drawing/2014/main" id="{256602DC-1EE2-4E6E-A249-4551FBBD5363}"/>
                  </a:ext>
                </a:extLst>
              </p:cNvPr>
              <p:cNvSpPr>
                <a:spLocks noChangeArrowheads="1"/>
              </p:cNvSpPr>
              <p:nvPr/>
            </p:nvSpPr>
            <p:spPr bwMode="auto">
              <a:xfrm>
                <a:off x="-1458912" y="4164013"/>
                <a:ext cx="1828800" cy="457200"/>
              </a:xfrm>
              <a:prstGeom prst="roundRect">
                <a:avLst>
                  <a:gd name="adj" fmla="val 16667"/>
                </a:avLst>
              </a:prstGeom>
              <a:grpFill/>
              <a:ln w="9525" cap="flat" cmpd="sng" algn="ctr">
                <a:solidFill>
                  <a:srgbClr val="263147">
                    <a:lumMod val="60000"/>
                    <a:lumOff val="40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Application SMEs</a:t>
                </a:r>
              </a:p>
            </p:txBody>
          </p:sp>
        </p:grpSp>
        <p:grpSp>
          <p:nvGrpSpPr>
            <p:cNvPr id="86" name="Group 85">
              <a:extLst>
                <a:ext uri="{FF2B5EF4-FFF2-40B4-BE49-F238E27FC236}">
                  <a16:creationId xmlns:a16="http://schemas.microsoft.com/office/drawing/2014/main" id="{E15C04D2-7400-41B6-914E-1FFB3FA59254}"/>
                </a:ext>
              </a:extLst>
            </p:cNvPr>
            <p:cNvGrpSpPr/>
            <p:nvPr/>
          </p:nvGrpSpPr>
          <p:grpSpPr>
            <a:xfrm>
              <a:off x="1415360" y="3528240"/>
              <a:ext cx="1828800" cy="1130300"/>
              <a:chOff x="9544050" y="2023521"/>
              <a:chExt cx="1828800" cy="1130300"/>
            </a:xfrm>
            <a:solidFill>
              <a:srgbClr val="FF9900"/>
            </a:solidFill>
          </p:grpSpPr>
          <p:sp>
            <p:nvSpPr>
              <p:cNvPr id="87" name="AutoShape 88">
                <a:extLst>
                  <a:ext uri="{FF2B5EF4-FFF2-40B4-BE49-F238E27FC236}">
                    <a16:creationId xmlns:a16="http://schemas.microsoft.com/office/drawing/2014/main" id="{32BC937E-9178-4D88-9693-EBD365F5376B}"/>
                  </a:ext>
                </a:extLst>
              </p:cNvPr>
              <p:cNvSpPr>
                <a:spLocks noChangeArrowheads="1"/>
              </p:cNvSpPr>
              <p:nvPr/>
            </p:nvSpPr>
            <p:spPr bwMode="auto">
              <a:xfrm>
                <a:off x="9544050" y="2023521"/>
                <a:ext cx="1828800" cy="457200"/>
              </a:xfrm>
              <a:prstGeom prst="roundRect">
                <a:avLst>
                  <a:gd name="adj" fmla="val 16667"/>
                </a:avLst>
              </a:prstGeom>
              <a:grpFill/>
              <a:ln w="9525" cap="flat" cmpd="sng" algn="ctr">
                <a:solidFill>
                  <a:srgbClr val="263147">
                    <a:lumMod val="60000"/>
                    <a:lumOff val="40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Business Process </a:t>
                </a:r>
                <a:br>
                  <a:rPr kumimoji="0" lang="en-US" sz="1200" b="0" i="0" u="none" strike="noStrike" kern="0" cap="none" spc="0" normalizeH="0" baseline="0" noProof="0" dirty="0">
                    <a:ln>
                      <a:noFill/>
                    </a:ln>
                    <a:solidFill>
                      <a:schemeClr val="bg1"/>
                    </a:solidFill>
                    <a:effectLst/>
                    <a:uLnTx/>
                    <a:uFillTx/>
                    <a:latin typeface="Arial"/>
                    <a:ea typeface="+mn-ea"/>
                    <a:cs typeface="+mn-cs"/>
                  </a:rPr>
                </a:br>
                <a:r>
                  <a:rPr kumimoji="0" lang="en-US" sz="1200" b="0" i="0" u="none" strike="noStrike" kern="0" cap="none" spc="0" normalizeH="0" baseline="0" noProof="0" dirty="0">
                    <a:ln>
                      <a:noFill/>
                    </a:ln>
                    <a:solidFill>
                      <a:schemeClr val="bg1"/>
                    </a:solidFill>
                    <a:effectLst/>
                    <a:uLnTx/>
                    <a:uFillTx/>
                    <a:latin typeface="Arial"/>
                    <a:ea typeface="+mn-ea"/>
                    <a:cs typeface="+mn-cs"/>
                  </a:rPr>
                  <a:t>Owners</a:t>
                </a:r>
              </a:p>
            </p:txBody>
          </p:sp>
          <p:sp>
            <p:nvSpPr>
              <p:cNvPr id="88" name="AutoShape 90">
                <a:extLst>
                  <a:ext uri="{FF2B5EF4-FFF2-40B4-BE49-F238E27FC236}">
                    <a16:creationId xmlns:a16="http://schemas.microsoft.com/office/drawing/2014/main" id="{A0B3AA9A-2C24-47F2-B8D9-DA3D9295965A}"/>
                  </a:ext>
                </a:extLst>
              </p:cNvPr>
              <p:cNvSpPr>
                <a:spLocks noChangeArrowheads="1"/>
              </p:cNvSpPr>
              <p:nvPr/>
            </p:nvSpPr>
            <p:spPr bwMode="auto">
              <a:xfrm>
                <a:off x="9544050" y="2696621"/>
                <a:ext cx="1828800" cy="457200"/>
              </a:xfrm>
              <a:prstGeom prst="roundRect">
                <a:avLst>
                  <a:gd name="adj" fmla="val 16667"/>
                </a:avLst>
              </a:prstGeom>
              <a:grpFill/>
              <a:ln w="9525" cap="flat" cmpd="sng" algn="ctr">
                <a:solidFill>
                  <a:srgbClr val="263147">
                    <a:lumMod val="60000"/>
                    <a:lumOff val="40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Application Project </a:t>
                </a:r>
              </a:p>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Managers</a:t>
                </a:r>
              </a:p>
            </p:txBody>
          </p:sp>
        </p:grpSp>
        <p:sp>
          <p:nvSpPr>
            <p:cNvPr id="89" name="AutoShape 96">
              <a:extLst>
                <a:ext uri="{FF2B5EF4-FFF2-40B4-BE49-F238E27FC236}">
                  <a16:creationId xmlns:a16="http://schemas.microsoft.com/office/drawing/2014/main" id="{9FA95A8B-DE6A-407E-8CD8-5B883A64B3CF}"/>
                </a:ext>
              </a:extLst>
            </p:cNvPr>
            <p:cNvSpPr>
              <a:spLocks noChangeArrowheads="1"/>
            </p:cNvSpPr>
            <p:nvPr/>
          </p:nvSpPr>
          <p:spPr bwMode="auto">
            <a:xfrm>
              <a:off x="8400256" y="3864790"/>
              <a:ext cx="1944337" cy="457200"/>
            </a:xfrm>
            <a:prstGeom prst="roundRect">
              <a:avLst>
                <a:gd name="adj" fmla="val 16667"/>
              </a:avLst>
            </a:prstGeom>
            <a:solidFill>
              <a:srgbClr val="002060"/>
            </a:solidFill>
            <a:ln w="9525" algn="ctr">
              <a:solidFill>
                <a:srgbClr val="0098C7"/>
              </a:solidFill>
              <a:round/>
              <a:headEnd/>
              <a:tailEnd/>
            </a:ln>
            <a:effectLst>
              <a:outerShdw blurRad="50800" dist="38100" dir="2700000" algn="tl" rotWithShape="0">
                <a:prstClr val="black">
                  <a:alpha val="40000"/>
                </a:prstClr>
              </a:outerShdw>
            </a:effectLst>
          </p:spPr>
          <p:txBody>
            <a:bodyPr vert="horz"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Service Delivery Director</a:t>
              </a:r>
            </a:p>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Delivery Manager</a:t>
              </a:r>
            </a:p>
          </p:txBody>
        </p:sp>
        <p:grpSp>
          <p:nvGrpSpPr>
            <p:cNvPr id="90" name="Group 89">
              <a:extLst>
                <a:ext uri="{FF2B5EF4-FFF2-40B4-BE49-F238E27FC236}">
                  <a16:creationId xmlns:a16="http://schemas.microsoft.com/office/drawing/2014/main" id="{A7BEAF92-95AB-4F72-851F-304041010A94}"/>
                </a:ext>
              </a:extLst>
            </p:cNvPr>
            <p:cNvGrpSpPr/>
            <p:nvPr/>
          </p:nvGrpSpPr>
          <p:grpSpPr>
            <a:xfrm>
              <a:off x="8400256" y="4995632"/>
              <a:ext cx="1944337" cy="1130300"/>
              <a:chOff x="7360217" y="2023521"/>
              <a:chExt cx="2057400" cy="1130300"/>
            </a:xfrm>
            <a:solidFill>
              <a:srgbClr val="002060"/>
            </a:solidFill>
          </p:grpSpPr>
          <p:sp>
            <p:nvSpPr>
              <p:cNvPr id="91" name="AutoShape 98">
                <a:extLst>
                  <a:ext uri="{FF2B5EF4-FFF2-40B4-BE49-F238E27FC236}">
                    <a16:creationId xmlns:a16="http://schemas.microsoft.com/office/drawing/2014/main" id="{0924879E-1F43-4D32-97FC-22D78956A492}"/>
                  </a:ext>
                </a:extLst>
              </p:cNvPr>
              <p:cNvSpPr>
                <a:spLocks noChangeArrowheads="1"/>
              </p:cNvSpPr>
              <p:nvPr/>
            </p:nvSpPr>
            <p:spPr bwMode="auto">
              <a:xfrm>
                <a:off x="7360217" y="2023521"/>
                <a:ext cx="2057400" cy="457200"/>
              </a:xfrm>
              <a:prstGeom prst="roundRect">
                <a:avLst>
                  <a:gd name="adj" fmla="val 16667"/>
                </a:avLst>
              </a:prstGeom>
              <a:grpFill/>
              <a:ln w="9525" algn="ctr">
                <a:solidFill>
                  <a:srgbClr val="0098C7"/>
                </a:solidFill>
                <a:round/>
                <a:headEnd/>
                <a:tailEnd/>
              </a:ln>
              <a:effectLst>
                <a:outerShdw blurRad="50800" dist="38100" dir="2700000" algn="tl" rotWithShape="0">
                  <a:prstClr val="black">
                    <a:alpha val="40000"/>
                  </a:prstClr>
                </a:outerShdw>
              </a:effectLst>
            </p:spPr>
            <p:txBody>
              <a:bodyPr vert="horz"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Service Delivery Manager</a:t>
                </a:r>
              </a:p>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ＭＳ Ｐゴシック"/>
                    <a:cs typeface="ＭＳ Ｐゴシック"/>
                  </a:rPr>
                  <a:t>Lead Analysts </a:t>
                </a:r>
              </a:p>
            </p:txBody>
          </p:sp>
          <p:sp>
            <p:nvSpPr>
              <p:cNvPr id="92" name="AutoShape 100">
                <a:extLst>
                  <a:ext uri="{FF2B5EF4-FFF2-40B4-BE49-F238E27FC236}">
                    <a16:creationId xmlns:a16="http://schemas.microsoft.com/office/drawing/2014/main" id="{B106CE95-E53A-4E94-A8D9-9C1C40DC0A7A}"/>
                  </a:ext>
                </a:extLst>
              </p:cNvPr>
              <p:cNvSpPr>
                <a:spLocks noChangeArrowheads="1"/>
              </p:cNvSpPr>
              <p:nvPr/>
            </p:nvSpPr>
            <p:spPr bwMode="auto">
              <a:xfrm>
                <a:off x="7360217" y="2696621"/>
                <a:ext cx="2057400" cy="457200"/>
              </a:xfrm>
              <a:prstGeom prst="roundRect">
                <a:avLst>
                  <a:gd name="adj" fmla="val 16667"/>
                </a:avLst>
              </a:prstGeom>
              <a:grpFill/>
              <a:ln w="9525" algn="ctr">
                <a:solidFill>
                  <a:srgbClr val="0098C7"/>
                </a:solidFill>
                <a:round/>
                <a:headEnd/>
                <a:tailEnd/>
              </a:ln>
              <a:effectLst>
                <a:outerShdw blurRad="50800" dist="38100" dir="2700000" algn="tl" rotWithShape="0">
                  <a:prstClr val="black">
                    <a:alpha val="40000"/>
                  </a:prstClr>
                </a:outerShdw>
              </a:effectLst>
            </p:spPr>
            <p:txBody>
              <a:bodyPr vert="horz"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Onsite &amp; Offshore </a:t>
                </a:r>
              </a:p>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cs typeface="+mn-cs"/>
                  </a:rPr>
                  <a:t>Consultants</a:t>
                </a:r>
              </a:p>
            </p:txBody>
          </p:sp>
        </p:grpSp>
        <p:sp>
          <p:nvSpPr>
            <p:cNvPr id="93" name="AutoShape 88">
              <a:extLst>
                <a:ext uri="{FF2B5EF4-FFF2-40B4-BE49-F238E27FC236}">
                  <a16:creationId xmlns:a16="http://schemas.microsoft.com/office/drawing/2014/main" id="{900785E2-06B6-4B63-93E6-92E600324723}"/>
                </a:ext>
              </a:extLst>
            </p:cNvPr>
            <p:cNvSpPr>
              <a:spLocks noChangeArrowheads="1"/>
            </p:cNvSpPr>
            <p:nvPr/>
          </p:nvSpPr>
          <p:spPr bwMode="auto">
            <a:xfrm>
              <a:off x="1415360" y="2397398"/>
              <a:ext cx="1828800" cy="457200"/>
            </a:xfrm>
            <a:prstGeom prst="roundRect">
              <a:avLst>
                <a:gd name="adj" fmla="val 16667"/>
              </a:avLst>
            </a:prstGeom>
            <a:solidFill>
              <a:srgbClr val="FF9900"/>
            </a:solidFill>
            <a:ln w="9525" cap="flat" cmpd="sng" algn="ctr">
              <a:solidFill>
                <a:srgbClr val="263147">
                  <a:lumMod val="60000"/>
                  <a:lumOff val="40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Project Sponsor</a:t>
              </a:r>
            </a:p>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a:ea typeface="+mn-ea"/>
                  <a:cs typeface="+mn-cs"/>
                </a:rPr>
                <a:t>CIO</a:t>
              </a:r>
            </a:p>
          </p:txBody>
        </p:sp>
        <p:sp>
          <p:nvSpPr>
            <p:cNvPr id="94" name="Rectangle 93">
              <a:extLst>
                <a:ext uri="{FF2B5EF4-FFF2-40B4-BE49-F238E27FC236}">
                  <a16:creationId xmlns:a16="http://schemas.microsoft.com/office/drawing/2014/main" id="{B8FC88EE-4949-4006-8617-963AF3FCFB0B}"/>
                </a:ext>
              </a:extLst>
            </p:cNvPr>
            <p:cNvSpPr/>
            <p:nvPr/>
          </p:nvSpPr>
          <p:spPr>
            <a:xfrm>
              <a:off x="6454652" y="2189630"/>
              <a:ext cx="1676400" cy="867930"/>
            </a:xfrm>
            <a:prstGeom prst="rect">
              <a:avLst/>
            </a:prstGeom>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2700000" scaled="1"/>
              <a:tileRect/>
            </a:gradFill>
            <a:effectLst>
              <a:softEdge rad="31750"/>
            </a:effectLst>
          </p:spPr>
          <p:txBody>
            <a:bodyPr wrap="square">
              <a:spAutoFit/>
            </a:bodyPr>
            <a:lstStyle/>
            <a:p>
              <a:pPr marL="0" marR="0" lvl="0" indent="0" defTabSz="957756" eaLnBrk="1" fontAlgn="auto" latinLnBrk="0" hangingPunct="1">
                <a:lnSpc>
                  <a:spcPct val="100000"/>
                </a:lnSpc>
                <a:spcBef>
                  <a:spcPct val="10000"/>
                </a:spcBef>
                <a:spcAft>
                  <a:spcPts val="0"/>
                </a:spcAft>
                <a:buClrTx/>
                <a:buSzTx/>
                <a:buFontTx/>
                <a:buNone/>
                <a:tabLst/>
                <a:defRPr/>
              </a:pP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Strategies </a:t>
              </a:r>
              <a:b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b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(Long term plan)</a:t>
              </a:r>
            </a:p>
            <a:p>
              <a:pPr marL="0" marR="0" lvl="0" indent="0" defTabSz="957756" eaLnBrk="1" fontAlgn="auto" latinLnBrk="0" hangingPunct="1">
                <a:lnSpc>
                  <a:spcPct val="100000"/>
                </a:lnSpc>
                <a:spcBef>
                  <a:spcPct val="10000"/>
                </a:spcBef>
                <a:spcAft>
                  <a:spcPts val="0"/>
                </a:spcAft>
                <a:buClrTx/>
                <a:buSzTx/>
                <a:buFontTx/>
                <a:buNone/>
                <a:tabLst/>
                <a:defRPr/>
              </a:pP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Business Guidelines Contract </a:t>
              </a:r>
            </a:p>
          </p:txBody>
        </p:sp>
        <p:sp>
          <p:nvSpPr>
            <p:cNvPr id="95" name="Rectangle 94">
              <a:extLst>
                <a:ext uri="{FF2B5EF4-FFF2-40B4-BE49-F238E27FC236}">
                  <a16:creationId xmlns:a16="http://schemas.microsoft.com/office/drawing/2014/main" id="{72F90A69-69B4-4E63-A75B-226B808A9096}"/>
                </a:ext>
              </a:extLst>
            </p:cNvPr>
            <p:cNvSpPr/>
            <p:nvPr/>
          </p:nvSpPr>
          <p:spPr>
            <a:xfrm>
              <a:off x="6454652" y="3739030"/>
              <a:ext cx="1790700" cy="886397"/>
            </a:xfrm>
            <a:prstGeom prst="rect">
              <a:avLst/>
            </a:prstGeom>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2700000" scaled="1"/>
              <a:tileRect/>
            </a:gradFill>
            <a:effectLst>
              <a:softEdge rad="31750"/>
            </a:effectLst>
          </p:spPr>
          <p:txBody>
            <a:bodyPr wrap="square">
              <a:spAutoFit/>
            </a:bodyPr>
            <a:lstStyle/>
            <a:p>
              <a:pPr marL="0" marR="0" lvl="0" indent="0" defTabSz="957756" eaLnBrk="1" fontAlgn="auto" latinLnBrk="0" hangingPunct="1">
                <a:lnSpc>
                  <a:spcPct val="100000"/>
                </a:lnSpc>
                <a:spcBef>
                  <a:spcPct val="10000"/>
                </a:spcBef>
                <a:spcAft>
                  <a:spcPts val="0"/>
                </a:spcAft>
                <a:buClrTx/>
                <a:buSzTx/>
                <a:buFontTx/>
                <a:buNone/>
                <a:tabLst/>
                <a:defRPr/>
              </a:pP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Service Review</a:t>
              </a:r>
            </a:p>
            <a:p>
              <a:pPr marL="0" marR="0" lvl="0" indent="0" defTabSz="957756" eaLnBrk="1" fontAlgn="auto" latinLnBrk="0" hangingPunct="1">
                <a:lnSpc>
                  <a:spcPct val="100000"/>
                </a:lnSpc>
                <a:spcBef>
                  <a:spcPct val="10000"/>
                </a:spcBef>
                <a:spcAft>
                  <a:spcPts val="0"/>
                </a:spcAft>
                <a:buClrTx/>
                <a:buSzTx/>
                <a:buFontTx/>
                <a:buNone/>
                <a:tabLst/>
                <a:defRPr/>
              </a:pP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Service Scope Change</a:t>
              </a:r>
            </a:p>
            <a:p>
              <a:pPr marL="0" marR="0" lvl="0" indent="0" defTabSz="957756" eaLnBrk="1" fontAlgn="auto" latinLnBrk="0" hangingPunct="1">
                <a:lnSpc>
                  <a:spcPct val="100000"/>
                </a:lnSpc>
                <a:spcBef>
                  <a:spcPct val="10000"/>
                </a:spcBef>
                <a:spcAft>
                  <a:spcPts val="0"/>
                </a:spcAft>
                <a:buClrTx/>
                <a:buSzTx/>
                <a:buFontTx/>
                <a:buNone/>
                <a:tabLst/>
                <a:defRPr/>
              </a:pP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Demand Management</a:t>
              </a:r>
            </a:p>
            <a:p>
              <a:pPr marL="0" marR="0" lvl="0" indent="0" defTabSz="957756" eaLnBrk="1" fontAlgn="auto" latinLnBrk="0" hangingPunct="1">
                <a:lnSpc>
                  <a:spcPct val="100000"/>
                </a:lnSpc>
                <a:spcBef>
                  <a:spcPct val="10000"/>
                </a:spcBef>
                <a:spcAft>
                  <a:spcPts val="0"/>
                </a:spcAft>
                <a:buClrTx/>
                <a:buSzTx/>
                <a:buFontTx/>
                <a:buNone/>
                <a:tabLst/>
                <a:defRPr/>
              </a:pPr>
              <a:r>
                <a:rPr kumimoji="0" lang="en-GB" sz="1200" b="0" i="1" u="none" strike="noStrike" kern="0" cap="none" spc="0" normalizeH="0" baseline="0" noProof="0" dirty="0">
                  <a:ln>
                    <a:noFill/>
                  </a:ln>
                  <a:solidFill>
                    <a:srgbClr val="998C85">
                      <a:lumMod val="50000"/>
                    </a:srgbClr>
                  </a:solidFill>
                  <a:effectLst/>
                  <a:uLnTx/>
                  <a:uFillTx/>
                  <a:latin typeface="Arial"/>
                  <a:cs typeface="Arial" charset="0"/>
                </a:rPr>
                <a:t>Projects Prioritization</a:t>
              </a:r>
            </a:p>
          </p:txBody>
        </p:sp>
        <p:sp>
          <p:nvSpPr>
            <p:cNvPr id="96" name="Rectangle 95">
              <a:extLst>
                <a:ext uri="{FF2B5EF4-FFF2-40B4-BE49-F238E27FC236}">
                  <a16:creationId xmlns:a16="http://schemas.microsoft.com/office/drawing/2014/main" id="{973CA244-81DA-4C56-9CD0-0ED0921F3510}"/>
                </a:ext>
              </a:extLst>
            </p:cNvPr>
            <p:cNvSpPr/>
            <p:nvPr/>
          </p:nvSpPr>
          <p:spPr>
            <a:xfrm>
              <a:off x="6454652" y="5607219"/>
              <a:ext cx="1790700" cy="480131"/>
            </a:xfrm>
            <a:prstGeom prst="rect">
              <a:avLst/>
            </a:prstGeom>
            <a:gradFill flip="none" rotWithShape="1">
              <a:gsLst>
                <a:gs pos="0">
                  <a:srgbClr val="0098C7">
                    <a:tint val="66000"/>
                    <a:satMod val="160000"/>
                  </a:srgbClr>
                </a:gs>
                <a:gs pos="50000">
                  <a:srgbClr val="0098C7">
                    <a:tint val="44500"/>
                    <a:satMod val="160000"/>
                  </a:srgbClr>
                </a:gs>
                <a:gs pos="100000">
                  <a:srgbClr val="0098C7">
                    <a:tint val="23500"/>
                    <a:satMod val="160000"/>
                  </a:srgbClr>
                </a:gs>
              </a:gsLst>
              <a:lin ang="2700000" scaled="1"/>
              <a:tileRect/>
            </a:gradFill>
            <a:effectLst>
              <a:softEdge rad="31750"/>
            </a:effectLst>
          </p:spPr>
          <p:txBody>
            <a:bodyPr wrap="square" anchor="ctr">
              <a:spAutoFit/>
            </a:bodyPr>
            <a:lstStyle/>
            <a:p>
              <a:pPr marL="0" marR="0" lvl="0" indent="0" defTabSz="957756" eaLnBrk="1" fontAlgn="auto" latinLnBrk="0" hangingPunct="1">
                <a:lnSpc>
                  <a:spcPct val="100000"/>
                </a:lnSpc>
                <a:spcBef>
                  <a:spcPct val="10000"/>
                </a:spcBef>
                <a:spcAft>
                  <a:spcPts val="0"/>
                </a:spcAft>
                <a:buClrTx/>
                <a:buSzTx/>
                <a:buFontTx/>
                <a:buNone/>
                <a:tabLst/>
                <a:defRPr/>
              </a:pPr>
              <a:r>
                <a:rPr kumimoji="0" lang="en-US" sz="1200" b="0" i="1" u="none" strike="noStrike" kern="0" cap="none" spc="0" normalizeH="0" baseline="0" noProof="0" dirty="0">
                  <a:ln>
                    <a:noFill/>
                  </a:ln>
                  <a:solidFill>
                    <a:srgbClr val="998C85">
                      <a:lumMod val="50000"/>
                    </a:srgbClr>
                  </a:solidFill>
                  <a:effectLst/>
                  <a:uLnTx/>
                  <a:uFillTx/>
                  <a:latin typeface="Arial"/>
                  <a:cs typeface="Arial" charset="0"/>
                </a:rPr>
                <a:t>Change Management</a:t>
              </a:r>
            </a:p>
            <a:p>
              <a:pPr marL="0" marR="0" lvl="0" indent="0" defTabSz="957756" eaLnBrk="1" fontAlgn="auto" latinLnBrk="0" hangingPunct="1">
                <a:lnSpc>
                  <a:spcPct val="100000"/>
                </a:lnSpc>
                <a:spcBef>
                  <a:spcPct val="10000"/>
                </a:spcBef>
                <a:spcAft>
                  <a:spcPts val="0"/>
                </a:spcAft>
                <a:buClrTx/>
                <a:buSzTx/>
                <a:buFontTx/>
                <a:buNone/>
                <a:tabLst/>
                <a:defRPr/>
              </a:pPr>
              <a:r>
                <a:rPr kumimoji="0" lang="en-US" sz="1200" b="0" i="1" u="none" strike="noStrike" kern="0" cap="none" spc="0" normalizeH="0" baseline="0" noProof="0" dirty="0">
                  <a:ln>
                    <a:noFill/>
                  </a:ln>
                  <a:solidFill>
                    <a:srgbClr val="998C85">
                      <a:lumMod val="50000"/>
                    </a:srgbClr>
                  </a:solidFill>
                  <a:effectLst/>
                  <a:uLnTx/>
                  <a:uFillTx/>
                  <a:latin typeface="Arial"/>
                  <a:cs typeface="Arial" charset="0"/>
                </a:rPr>
                <a:t> On going service</a:t>
              </a:r>
            </a:p>
          </p:txBody>
        </p:sp>
        <p:sp>
          <p:nvSpPr>
            <p:cNvPr id="97" name="Rectangle 83">
              <a:extLst>
                <a:ext uri="{FF2B5EF4-FFF2-40B4-BE49-F238E27FC236}">
                  <a16:creationId xmlns:a16="http://schemas.microsoft.com/office/drawing/2014/main" id="{D19D1299-0F18-48B2-B395-1A40F1AABF06}"/>
                </a:ext>
              </a:extLst>
            </p:cNvPr>
            <p:cNvSpPr>
              <a:spLocks noChangeArrowheads="1"/>
            </p:cNvSpPr>
            <p:nvPr/>
          </p:nvSpPr>
          <p:spPr bwMode="auto">
            <a:xfrm>
              <a:off x="4650399" y="3425867"/>
              <a:ext cx="1620957"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200" kern="0" dirty="0">
                  <a:solidFill>
                    <a:srgbClr val="998C85">
                      <a:lumMod val="50000"/>
                    </a:srgbClr>
                  </a:solidFill>
                  <a:latin typeface="Arial"/>
                  <a:cs typeface="+mn-cs"/>
                </a:rPr>
                <a:t>Tactical Leadership</a:t>
              </a:r>
            </a:p>
          </p:txBody>
        </p:sp>
        <p:sp>
          <p:nvSpPr>
            <p:cNvPr id="98" name="Rectangle 84">
              <a:extLst>
                <a:ext uri="{FF2B5EF4-FFF2-40B4-BE49-F238E27FC236}">
                  <a16:creationId xmlns:a16="http://schemas.microsoft.com/office/drawing/2014/main" id="{7C9E36FF-A2B9-4121-81FB-B3C0D096FCCE}"/>
                </a:ext>
              </a:extLst>
            </p:cNvPr>
            <p:cNvSpPr>
              <a:spLocks noChangeArrowheads="1"/>
            </p:cNvSpPr>
            <p:nvPr/>
          </p:nvSpPr>
          <p:spPr bwMode="auto">
            <a:xfrm>
              <a:off x="4508533" y="4935778"/>
              <a:ext cx="1904689"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200" kern="0" dirty="0">
                  <a:solidFill>
                    <a:srgbClr val="998C85">
                      <a:lumMod val="50000"/>
                    </a:srgbClr>
                  </a:solidFill>
                  <a:latin typeface="Arial"/>
                  <a:cs typeface="+mn-cs"/>
                </a:rPr>
                <a:t>Operational Leadership</a:t>
              </a:r>
            </a:p>
          </p:txBody>
        </p:sp>
      </p:grpSp>
    </p:spTree>
    <p:extLst>
      <p:ext uri="{BB962C8B-B14F-4D97-AF65-F5344CB8AC3E}">
        <p14:creationId xmlns:p14="http://schemas.microsoft.com/office/powerpoint/2010/main" val="2498555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Proposed Team Structure</a:t>
            </a:r>
          </a:p>
        </p:txBody>
      </p:sp>
      <p:grpSp>
        <p:nvGrpSpPr>
          <p:cNvPr id="3" name="Group 2">
            <a:extLst>
              <a:ext uri="{FF2B5EF4-FFF2-40B4-BE49-F238E27FC236}">
                <a16:creationId xmlns:a16="http://schemas.microsoft.com/office/drawing/2014/main" id="{4CA16E38-147B-43D8-A3BF-804A5A14D03C}"/>
              </a:ext>
            </a:extLst>
          </p:cNvPr>
          <p:cNvGrpSpPr/>
          <p:nvPr/>
        </p:nvGrpSpPr>
        <p:grpSpPr>
          <a:xfrm>
            <a:off x="2286693" y="1190523"/>
            <a:ext cx="7209225" cy="5133458"/>
            <a:chOff x="2286693" y="1190523"/>
            <a:chExt cx="7209225" cy="5133458"/>
          </a:xfrm>
        </p:grpSpPr>
        <p:sp>
          <p:nvSpPr>
            <p:cNvPr id="112" name="Rounded Rectangle 18">
              <a:extLst>
                <a:ext uri="{FF2B5EF4-FFF2-40B4-BE49-F238E27FC236}">
                  <a16:creationId xmlns:a16="http://schemas.microsoft.com/office/drawing/2014/main" id="{C0FBA134-3B7A-48DB-96B5-823EDBFAF1D1}"/>
                </a:ext>
              </a:extLst>
            </p:cNvPr>
            <p:cNvSpPr/>
            <p:nvPr/>
          </p:nvSpPr>
          <p:spPr>
            <a:xfrm>
              <a:off x="4882946" y="1190523"/>
              <a:ext cx="2870200" cy="487678"/>
            </a:xfrm>
            <a:prstGeom prst="roundRect">
              <a:avLst/>
            </a:prstGeom>
            <a:gradFill>
              <a:gsLst>
                <a:gs pos="50000">
                  <a:srgbClr val="FF9900"/>
                </a:gs>
                <a:gs pos="50000">
                  <a:schemeClr val="tx2"/>
                </a:gs>
                <a:gs pos="50000">
                  <a:schemeClr val="accent3">
                    <a:lumMod val="50000"/>
                  </a:schemeClr>
                </a:gs>
              </a:gsLst>
              <a:lin ang="0" scaled="1"/>
            </a:gra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Steering Committee</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(Castaliaz + </a:t>
              </a:r>
              <a:r>
                <a:rPr lang="en-IN" sz="1100" dirty="0">
                  <a:solidFill>
                    <a:srgbClr val="FF0000"/>
                  </a:solidFill>
                  <a:latin typeface="Arial"/>
                  <a:cs typeface="+mn-cs"/>
                </a:rPr>
                <a:t>Client</a:t>
              </a:r>
              <a:r>
                <a:rPr kumimoji="0" lang="en-IN" sz="1100" b="1" i="0" u="none" strike="noStrike" kern="1200" cap="none" spc="0" normalizeH="0" baseline="0" noProof="0" dirty="0">
                  <a:ln>
                    <a:noFill/>
                  </a:ln>
                  <a:solidFill>
                    <a:prstClr val="white"/>
                  </a:solidFill>
                  <a:effectLst/>
                  <a:uLnTx/>
                  <a:uFillTx/>
                  <a:latin typeface="Arial"/>
                  <a:cs typeface="+mn-cs"/>
                </a:rPr>
                <a:t>)</a:t>
              </a:r>
            </a:p>
          </p:txBody>
        </p:sp>
        <p:sp>
          <p:nvSpPr>
            <p:cNvPr id="113" name="Rounded Rectangle 22">
              <a:extLst>
                <a:ext uri="{FF2B5EF4-FFF2-40B4-BE49-F238E27FC236}">
                  <a16:creationId xmlns:a16="http://schemas.microsoft.com/office/drawing/2014/main" id="{EDA88F67-D61B-4896-9A83-DA928A5A83B4}"/>
                </a:ext>
              </a:extLst>
            </p:cNvPr>
            <p:cNvSpPr/>
            <p:nvPr/>
          </p:nvSpPr>
          <p:spPr>
            <a:xfrm>
              <a:off x="2610469" y="5262394"/>
              <a:ext cx="1188720"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Technical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Consultant</a:t>
              </a:r>
            </a:p>
          </p:txBody>
        </p:sp>
        <p:sp>
          <p:nvSpPr>
            <p:cNvPr id="114" name="Rounded Rectangle 23">
              <a:extLst>
                <a:ext uri="{FF2B5EF4-FFF2-40B4-BE49-F238E27FC236}">
                  <a16:creationId xmlns:a16="http://schemas.microsoft.com/office/drawing/2014/main" id="{BE3FAB96-C5A9-4674-BFD3-238D2A8984C5}"/>
                </a:ext>
              </a:extLst>
            </p:cNvPr>
            <p:cNvSpPr/>
            <p:nvPr/>
          </p:nvSpPr>
          <p:spPr>
            <a:xfrm>
              <a:off x="2610469" y="4463668"/>
              <a:ext cx="1188720"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Technical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Consultant</a:t>
              </a:r>
            </a:p>
          </p:txBody>
        </p:sp>
        <p:sp>
          <p:nvSpPr>
            <p:cNvPr id="115" name="Rounded Rectangle 25">
              <a:extLst>
                <a:ext uri="{FF2B5EF4-FFF2-40B4-BE49-F238E27FC236}">
                  <a16:creationId xmlns:a16="http://schemas.microsoft.com/office/drawing/2014/main" id="{A1DC0578-F1F9-4BAA-BFCA-95BE058B0290}"/>
                </a:ext>
              </a:extLst>
            </p:cNvPr>
            <p:cNvSpPr/>
            <p:nvPr/>
          </p:nvSpPr>
          <p:spPr>
            <a:xfrm>
              <a:off x="4697272" y="4463668"/>
              <a:ext cx="1188720"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US" sz="1100" b="1" i="0" u="none" strike="noStrike" kern="1200" cap="none" spc="0" normalizeH="0" baseline="0" noProof="0" dirty="0">
                  <a:ln>
                    <a:noFill/>
                  </a:ln>
                  <a:solidFill>
                    <a:prstClr val="white"/>
                  </a:solidFill>
                  <a:effectLst/>
                  <a:uLnTx/>
                  <a:uFillTx/>
                  <a:latin typeface="Arial"/>
                  <a:cs typeface="+mn-cs"/>
                </a:rPr>
                <a:t>Functional </a:t>
              </a:r>
              <a:br>
                <a:rPr kumimoji="0" lang="en-US" sz="1100" b="1" i="0" u="none" strike="noStrike" kern="1200" cap="none" spc="0" normalizeH="0" baseline="0" noProof="0" dirty="0">
                  <a:ln>
                    <a:noFill/>
                  </a:ln>
                  <a:solidFill>
                    <a:prstClr val="white"/>
                  </a:solidFill>
                  <a:effectLst/>
                  <a:uLnTx/>
                  <a:uFillTx/>
                  <a:latin typeface="Arial"/>
                  <a:cs typeface="+mn-cs"/>
                </a:rPr>
              </a:br>
              <a:r>
                <a:rPr kumimoji="0" lang="en-US" sz="1100" b="1" i="0" u="none" strike="noStrike" kern="1200" cap="none" spc="0" normalizeH="0" baseline="0" noProof="0" dirty="0">
                  <a:ln>
                    <a:noFill/>
                  </a:ln>
                  <a:solidFill>
                    <a:prstClr val="white"/>
                  </a:solidFill>
                  <a:effectLst/>
                  <a:uLnTx/>
                  <a:uFillTx/>
                  <a:latin typeface="Arial"/>
                  <a:cs typeface="+mn-cs"/>
                </a:rPr>
                <a:t>Consultant</a:t>
              </a:r>
              <a:endParaRPr kumimoji="0" lang="en-IN" sz="1100" b="1" i="0" u="none" strike="noStrike" kern="1200" cap="none" spc="0" normalizeH="0" baseline="0" noProof="0" dirty="0">
                <a:ln>
                  <a:noFill/>
                </a:ln>
                <a:solidFill>
                  <a:prstClr val="white"/>
                </a:solidFill>
                <a:effectLst/>
                <a:uLnTx/>
                <a:uFillTx/>
                <a:latin typeface="Arial"/>
                <a:cs typeface="+mn-cs"/>
              </a:endParaRPr>
            </a:p>
          </p:txBody>
        </p:sp>
        <p:sp>
          <p:nvSpPr>
            <p:cNvPr id="116" name="Rounded Rectangle 26">
              <a:extLst>
                <a:ext uri="{FF2B5EF4-FFF2-40B4-BE49-F238E27FC236}">
                  <a16:creationId xmlns:a16="http://schemas.microsoft.com/office/drawing/2014/main" id="{D1D3E304-84D2-4A61-BED9-E96EE8F8DFD9}"/>
                </a:ext>
              </a:extLst>
            </p:cNvPr>
            <p:cNvSpPr/>
            <p:nvPr/>
          </p:nvSpPr>
          <p:spPr>
            <a:xfrm>
              <a:off x="4690155" y="5262394"/>
              <a:ext cx="1188720"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US" sz="1100" b="1" i="0" u="none" strike="noStrike" kern="1200" cap="none" spc="0" normalizeH="0" baseline="0" noProof="0" dirty="0">
                  <a:ln>
                    <a:noFill/>
                  </a:ln>
                  <a:solidFill>
                    <a:prstClr val="white"/>
                  </a:solidFill>
                  <a:effectLst/>
                  <a:uLnTx/>
                  <a:uFillTx/>
                  <a:latin typeface="Arial"/>
                  <a:cs typeface="+mn-cs"/>
                </a:rPr>
                <a:t>Functional </a:t>
              </a:r>
              <a:br>
                <a:rPr kumimoji="0" lang="en-US" sz="1100" b="1" i="0" u="none" strike="noStrike" kern="1200" cap="none" spc="0" normalizeH="0" baseline="0" noProof="0" dirty="0">
                  <a:ln>
                    <a:noFill/>
                  </a:ln>
                  <a:solidFill>
                    <a:prstClr val="white"/>
                  </a:solidFill>
                  <a:effectLst/>
                  <a:uLnTx/>
                  <a:uFillTx/>
                  <a:latin typeface="Arial"/>
                  <a:cs typeface="+mn-cs"/>
                </a:rPr>
              </a:br>
              <a:r>
                <a:rPr kumimoji="0" lang="en-US" sz="1100" b="1" i="0" u="none" strike="noStrike" kern="1200" cap="none" spc="0" normalizeH="0" baseline="0" noProof="0" dirty="0">
                  <a:ln>
                    <a:noFill/>
                  </a:ln>
                  <a:solidFill>
                    <a:prstClr val="white"/>
                  </a:solidFill>
                  <a:effectLst/>
                  <a:uLnTx/>
                  <a:uFillTx/>
                  <a:latin typeface="Arial"/>
                  <a:cs typeface="+mn-cs"/>
                </a:rPr>
                <a:t>Consultant</a:t>
              </a:r>
            </a:p>
          </p:txBody>
        </p:sp>
        <p:sp>
          <p:nvSpPr>
            <p:cNvPr id="117" name="Rounded Rectangle 19">
              <a:extLst>
                <a:ext uri="{FF2B5EF4-FFF2-40B4-BE49-F238E27FC236}">
                  <a16:creationId xmlns:a16="http://schemas.microsoft.com/office/drawing/2014/main" id="{85324898-3A3F-464F-8C93-5C8E41B9C7AE}"/>
                </a:ext>
              </a:extLst>
            </p:cNvPr>
            <p:cNvSpPr/>
            <p:nvPr/>
          </p:nvSpPr>
          <p:spPr>
            <a:xfrm>
              <a:off x="4601056" y="2067487"/>
              <a:ext cx="1188720"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Engagement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Manager</a:t>
              </a:r>
            </a:p>
          </p:txBody>
        </p:sp>
        <p:sp>
          <p:nvSpPr>
            <p:cNvPr id="118" name="Rounded Rectangle 27">
              <a:extLst>
                <a:ext uri="{FF2B5EF4-FFF2-40B4-BE49-F238E27FC236}">
                  <a16:creationId xmlns:a16="http://schemas.microsoft.com/office/drawing/2014/main" id="{604114C6-56D1-4CC5-9213-08322FEF91CE}"/>
                </a:ext>
              </a:extLst>
            </p:cNvPr>
            <p:cNvSpPr/>
            <p:nvPr/>
          </p:nvSpPr>
          <p:spPr>
            <a:xfrm>
              <a:off x="6554171" y="2067487"/>
              <a:ext cx="1188720" cy="487678"/>
            </a:xfrm>
            <a:prstGeom prst="roundRect">
              <a:avLst/>
            </a:prstGeom>
            <a:solidFill>
              <a:schemeClr val="accent3">
                <a:lumMod val="50000"/>
              </a:schemeClr>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srgbClr val="FF0000"/>
                  </a:solidFill>
                  <a:effectLst/>
                  <a:uLnTx/>
                  <a:uFillTx/>
                  <a:latin typeface="Arial"/>
                  <a:cs typeface="+mn-cs"/>
                </a:rPr>
                <a:t>Client</a:t>
              </a:r>
              <a:r>
                <a:rPr kumimoji="0" lang="en-IN" sz="1100" b="1" i="0" u="none" strike="noStrike" kern="1200" cap="none" spc="0" normalizeH="0" baseline="0" noProof="0" dirty="0">
                  <a:ln>
                    <a:noFill/>
                  </a:ln>
                  <a:solidFill>
                    <a:prstClr val="white"/>
                  </a:solidFill>
                  <a:effectLst/>
                  <a:uLnTx/>
                  <a:uFillTx/>
                  <a:latin typeface="Arial"/>
                  <a:cs typeface="+mn-cs"/>
                </a:rPr>
                <a:t> Project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Sponsor</a:t>
              </a:r>
            </a:p>
          </p:txBody>
        </p:sp>
        <p:sp>
          <p:nvSpPr>
            <p:cNvPr id="119" name="Rounded Rectangle 20">
              <a:extLst>
                <a:ext uri="{FF2B5EF4-FFF2-40B4-BE49-F238E27FC236}">
                  <a16:creationId xmlns:a16="http://schemas.microsoft.com/office/drawing/2014/main" id="{B83B5B8B-40A1-4C2F-AE48-54503532A209}"/>
                </a:ext>
              </a:extLst>
            </p:cNvPr>
            <p:cNvSpPr/>
            <p:nvPr/>
          </p:nvSpPr>
          <p:spPr>
            <a:xfrm>
              <a:off x="3056856" y="2866214"/>
              <a:ext cx="1735197"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Project / Transition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Manager</a:t>
              </a:r>
            </a:p>
          </p:txBody>
        </p:sp>
        <p:sp>
          <p:nvSpPr>
            <p:cNvPr id="120" name="Rounded Rectangle 28">
              <a:extLst>
                <a:ext uri="{FF2B5EF4-FFF2-40B4-BE49-F238E27FC236}">
                  <a16:creationId xmlns:a16="http://schemas.microsoft.com/office/drawing/2014/main" id="{F4C97A08-6F69-48E0-ACA3-C405BD16DD42}"/>
                </a:ext>
              </a:extLst>
            </p:cNvPr>
            <p:cNvSpPr/>
            <p:nvPr/>
          </p:nvSpPr>
          <p:spPr>
            <a:xfrm>
              <a:off x="7555250" y="2866214"/>
              <a:ext cx="1735197" cy="487678"/>
            </a:xfrm>
            <a:prstGeom prst="roundRect">
              <a:avLst/>
            </a:prstGeom>
            <a:solidFill>
              <a:schemeClr val="accent3">
                <a:lumMod val="50000"/>
              </a:schemeClr>
            </a:solidFill>
          </p:spPr>
          <p:txBody>
            <a:bodyPr wrap="squar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srgbClr val="FF0000"/>
                  </a:solidFill>
                  <a:effectLst/>
                  <a:uLnTx/>
                  <a:uFillTx/>
                  <a:latin typeface="Arial"/>
                  <a:cs typeface="+mn-cs"/>
                </a:rPr>
                <a:t>Client</a:t>
              </a:r>
              <a:r>
                <a:rPr kumimoji="0" lang="en-IN" sz="1100" b="1" i="0" u="none" strike="noStrike" kern="1200" cap="none" spc="0" normalizeH="0" baseline="0" noProof="0" dirty="0">
                  <a:ln>
                    <a:noFill/>
                  </a:ln>
                  <a:solidFill>
                    <a:prstClr val="white"/>
                  </a:solidFill>
                  <a:effectLst/>
                  <a:uLnTx/>
                  <a:uFillTx/>
                  <a:latin typeface="Arial"/>
                  <a:cs typeface="+mn-cs"/>
                </a:rPr>
                <a:t> Project Manager</a:t>
              </a:r>
            </a:p>
          </p:txBody>
        </p:sp>
        <p:sp>
          <p:nvSpPr>
            <p:cNvPr id="121" name="Rounded Rectangle 29">
              <a:extLst>
                <a:ext uri="{FF2B5EF4-FFF2-40B4-BE49-F238E27FC236}">
                  <a16:creationId xmlns:a16="http://schemas.microsoft.com/office/drawing/2014/main" id="{BBD2AA36-5280-486D-8B91-A9E9D94F0D2C}"/>
                </a:ext>
              </a:extLst>
            </p:cNvPr>
            <p:cNvSpPr/>
            <p:nvPr/>
          </p:nvSpPr>
          <p:spPr>
            <a:xfrm>
              <a:off x="8300000" y="3664941"/>
              <a:ext cx="1188720" cy="487678"/>
            </a:xfrm>
            <a:prstGeom prst="roundRect">
              <a:avLst/>
            </a:prstGeom>
            <a:solidFill>
              <a:schemeClr val="accent3">
                <a:lumMod val="50000"/>
              </a:schemeClr>
            </a:solidFill>
          </p:spPr>
          <p:txBody>
            <a:bodyPr wrap="squar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Business Process Owners</a:t>
              </a:r>
            </a:p>
          </p:txBody>
        </p:sp>
        <p:sp>
          <p:nvSpPr>
            <p:cNvPr id="122" name="Rounded Rectangle 30">
              <a:extLst>
                <a:ext uri="{FF2B5EF4-FFF2-40B4-BE49-F238E27FC236}">
                  <a16:creationId xmlns:a16="http://schemas.microsoft.com/office/drawing/2014/main" id="{7EE2B5AC-B93C-452A-8B41-C1AA792C5C3D}"/>
                </a:ext>
              </a:extLst>
            </p:cNvPr>
            <p:cNvSpPr/>
            <p:nvPr/>
          </p:nvSpPr>
          <p:spPr>
            <a:xfrm>
              <a:off x="8307198" y="4272510"/>
              <a:ext cx="1188720" cy="487678"/>
            </a:xfrm>
            <a:prstGeom prst="roundRect">
              <a:avLst/>
            </a:prstGeom>
            <a:solidFill>
              <a:schemeClr val="accent3">
                <a:lumMod val="50000"/>
              </a:schemeClr>
            </a:solidFill>
          </p:spPr>
          <p:txBody>
            <a:bodyPr wrap="squar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Core Team</a:t>
              </a:r>
            </a:p>
          </p:txBody>
        </p:sp>
        <p:sp>
          <p:nvSpPr>
            <p:cNvPr id="123" name="Rounded Rectangle 31">
              <a:extLst>
                <a:ext uri="{FF2B5EF4-FFF2-40B4-BE49-F238E27FC236}">
                  <a16:creationId xmlns:a16="http://schemas.microsoft.com/office/drawing/2014/main" id="{02870601-67BF-4FA7-AF82-6DAF2A400B6E}"/>
                </a:ext>
              </a:extLst>
            </p:cNvPr>
            <p:cNvSpPr/>
            <p:nvPr/>
          </p:nvSpPr>
          <p:spPr>
            <a:xfrm>
              <a:off x="8299336" y="4880079"/>
              <a:ext cx="1188720" cy="487678"/>
            </a:xfrm>
            <a:prstGeom prst="roundRect">
              <a:avLst/>
            </a:prstGeom>
            <a:solidFill>
              <a:schemeClr val="accent3">
                <a:lumMod val="50000"/>
              </a:schemeClr>
            </a:solidFill>
          </p:spPr>
          <p:txBody>
            <a:bodyPr wrap="squar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Key End Users</a:t>
              </a:r>
            </a:p>
          </p:txBody>
        </p:sp>
        <p:sp>
          <p:nvSpPr>
            <p:cNvPr id="124" name="Rounded Rectangle 32">
              <a:extLst>
                <a:ext uri="{FF2B5EF4-FFF2-40B4-BE49-F238E27FC236}">
                  <a16:creationId xmlns:a16="http://schemas.microsoft.com/office/drawing/2014/main" id="{A536D2A6-96C2-43B0-B8B0-FA8C631E07E1}"/>
                </a:ext>
              </a:extLst>
            </p:cNvPr>
            <p:cNvSpPr/>
            <p:nvPr/>
          </p:nvSpPr>
          <p:spPr>
            <a:xfrm>
              <a:off x="8298732" y="5487648"/>
              <a:ext cx="1188720" cy="487678"/>
            </a:xfrm>
            <a:prstGeom prst="roundRect">
              <a:avLst/>
            </a:prstGeom>
            <a:solidFill>
              <a:schemeClr val="accent3">
                <a:lumMod val="50000"/>
              </a:schemeClr>
            </a:solidFill>
          </p:spPr>
          <p:txBody>
            <a:bodyPr wrap="squar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IT Team</a:t>
              </a:r>
            </a:p>
          </p:txBody>
        </p:sp>
        <p:cxnSp>
          <p:nvCxnSpPr>
            <p:cNvPr id="125" name="Elbow Connector 34">
              <a:extLst>
                <a:ext uri="{FF2B5EF4-FFF2-40B4-BE49-F238E27FC236}">
                  <a16:creationId xmlns:a16="http://schemas.microsoft.com/office/drawing/2014/main" id="{A7F844D6-6B30-4388-AD1E-16BC54FDFF14}"/>
                </a:ext>
              </a:extLst>
            </p:cNvPr>
            <p:cNvCxnSpPr>
              <a:stCxn id="112" idx="2"/>
              <a:endCxn id="117" idx="0"/>
            </p:cNvCxnSpPr>
            <p:nvPr/>
          </p:nvCxnSpPr>
          <p:spPr>
            <a:xfrm rot="5400000">
              <a:off x="5562088" y="1311529"/>
              <a:ext cx="389286" cy="1122630"/>
            </a:xfrm>
            <a:prstGeom prst="bentConnector3">
              <a:avLst>
                <a:gd name="adj1" fmla="val 50000"/>
              </a:avLst>
            </a:prstGeom>
            <a:noFill/>
            <a:ln w="9525" cap="flat" cmpd="sng" algn="ctr">
              <a:solidFill>
                <a:srgbClr val="998C85"/>
              </a:solidFill>
              <a:prstDash val="solid"/>
            </a:ln>
            <a:effectLst/>
          </p:spPr>
        </p:cxnSp>
        <p:cxnSp>
          <p:nvCxnSpPr>
            <p:cNvPr id="126" name="Elbow Connector 35">
              <a:extLst>
                <a:ext uri="{FF2B5EF4-FFF2-40B4-BE49-F238E27FC236}">
                  <a16:creationId xmlns:a16="http://schemas.microsoft.com/office/drawing/2014/main" id="{E4D8E060-F9F4-4C34-8F24-4A5B1E915660}"/>
                </a:ext>
              </a:extLst>
            </p:cNvPr>
            <p:cNvCxnSpPr>
              <a:stCxn id="117" idx="2"/>
              <a:endCxn id="119" idx="0"/>
            </p:cNvCxnSpPr>
            <p:nvPr/>
          </p:nvCxnSpPr>
          <p:spPr>
            <a:xfrm rot="5400000">
              <a:off x="4404412" y="2075209"/>
              <a:ext cx="311049" cy="1270961"/>
            </a:xfrm>
            <a:prstGeom prst="bentConnector3">
              <a:avLst>
                <a:gd name="adj1" fmla="val 50000"/>
              </a:avLst>
            </a:prstGeom>
            <a:noFill/>
            <a:ln w="9525" cap="flat" cmpd="sng" algn="ctr">
              <a:solidFill>
                <a:srgbClr val="998C85"/>
              </a:solidFill>
              <a:prstDash val="solid"/>
            </a:ln>
            <a:effectLst/>
          </p:spPr>
        </p:cxnSp>
        <p:cxnSp>
          <p:nvCxnSpPr>
            <p:cNvPr id="127" name="Elbow Connector 38">
              <a:extLst>
                <a:ext uri="{FF2B5EF4-FFF2-40B4-BE49-F238E27FC236}">
                  <a16:creationId xmlns:a16="http://schemas.microsoft.com/office/drawing/2014/main" id="{58152E63-CE9C-4065-9DE0-D9E452EB3517}"/>
                </a:ext>
              </a:extLst>
            </p:cNvPr>
            <p:cNvCxnSpPr>
              <a:stCxn id="119" idx="2"/>
              <a:endCxn id="143" idx="0"/>
            </p:cNvCxnSpPr>
            <p:nvPr/>
          </p:nvCxnSpPr>
          <p:spPr>
            <a:xfrm rot="5400000">
              <a:off x="3247230" y="2987715"/>
              <a:ext cx="311049" cy="1043402"/>
            </a:xfrm>
            <a:prstGeom prst="bentConnector3">
              <a:avLst>
                <a:gd name="adj1" fmla="val 50000"/>
              </a:avLst>
            </a:prstGeom>
            <a:noFill/>
            <a:ln w="9525" cap="flat" cmpd="sng" algn="ctr">
              <a:solidFill>
                <a:srgbClr val="998C85"/>
              </a:solidFill>
              <a:prstDash val="solid"/>
            </a:ln>
            <a:effectLst/>
          </p:spPr>
        </p:cxnSp>
        <p:cxnSp>
          <p:nvCxnSpPr>
            <p:cNvPr id="128" name="Elbow Connector 46">
              <a:extLst>
                <a:ext uri="{FF2B5EF4-FFF2-40B4-BE49-F238E27FC236}">
                  <a16:creationId xmlns:a16="http://schemas.microsoft.com/office/drawing/2014/main" id="{49EF6FAF-6C38-4FD6-BEF2-B2D5EDEB6D89}"/>
                </a:ext>
              </a:extLst>
            </p:cNvPr>
            <p:cNvCxnSpPr>
              <a:stCxn id="112" idx="2"/>
              <a:endCxn id="118" idx="0"/>
            </p:cNvCxnSpPr>
            <p:nvPr/>
          </p:nvCxnSpPr>
          <p:spPr>
            <a:xfrm rot="16200000" flipH="1">
              <a:off x="6538645" y="1457601"/>
              <a:ext cx="389286" cy="830485"/>
            </a:xfrm>
            <a:prstGeom prst="bentConnector3">
              <a:avLst>
                <a:gd name="adj1" fmla="val 50000"/>
              </a:avLst>
            </a:prstGeom>
            <a:noFill/>
            <a:ln w="9525" cap="flat" cmpd="sng" algn="ctr">
              <a:solidFill>
                <a:srgbClr val="998C85"/>
              </a:solidFill>
              <a:prstDash val="solid"/>
            </a:ln>
            <a:effectLst/>
          </p:spPr>
        </p:cxnSp>
        <p:cxnSp>
          <p:nvCxnSpPr>
            <p:cNvPr id="129" name="Elbow Connector 64">
              <a:extLst>
                <a:ext uri="{FF2B5EF4-FFF2-40B4-BE49-F238E27FC236}">
                  <a16:creationId xmlns:a16="http://schemas.microsoft.com/office/drawing/2014/main" id="{FF760E86-397F-47ED-85F9-121392207DA5}"/>
                </a:ext>
              </a:extLst>
            </p:cNvPr>
            <p:cNvCxnSpPr>
              <a:stCxn id="119" idx="2"/>
              <a:endCxn id="132" idx="0"/>
            </p:cNvCxnSpPr>
            <p:nvPr/>
          </p:nvCxnSpPr>
          <p:spPr>
            <a:xfrm rot="16200000" flipH="1">
              <a:off x="4290631" y="2987715"/>
              <a:ext cx="311049" cy="1043401"/>
            </a:xfrm>
            <a:prstGeom prst="bentConnector3">
              <a:avLst>
                <a:gd name="adj1" fmla="val 50000"/>
              </a:avLst>
            </a:prstGeom>
            <a:noFill/>
            <a:ln w="9525" cap="flat" cmpd="sng" algn="ctr">
              <a:solidFill>
                <a:srgbClr val="998C85"/>
              </a:solidFill>
              <a:prstDash val="solid"/>
            </a:ln>
            <a:effectLst/>
          </p:spPr>
        </p:cxnSp>
        <p:grpSp>
          <p:nvGrpSpPr>
            <p:cNvPr id="130" name="Group 129">
              <a:extLst>
                <a:ext uri="{FF2B5EF4-FFF2-40B4-BE49-F238E27FC236}">
                  <a16:creationId xmlns:a16="http://schemas.microsoft.com/office/drawing/2014/main" id="{1617EC21-300B-4765-B684-772090CF85C0}"/>
                </a:ext>
              </a:extLst>
            </p:cNvPr>
            <p:cNvGrpSpPr/>
            <p:nvPr/>
          </p:nvGrpSpPr>
          <p:grpSpPr>
            <a:xfrm>
              <a:off x="2286693" y="3664941"/>
              <a:ext cx="1188720" cy="487678"/>
              <a:chOff x="1064161" y="3828477"/>
              <a:chExt cx="1188720" cy="487678"/>
            </a:xfrm>
            <a:solidFill>
              <a:srgbClr val="FF9900"/>
            </a:solidFill>
          </p:grpSpPr>
          <p:sp>
            <p:nvSpPr>
              <p:cNvPr id="143" name="Rounded Rectangle 21">
                <a:extLst>
                  <a:ext uri="{FF2B5EF4-FFF2-40B4-BE49-F238E27FC236}">
                    <a16:creationId xmlns:a16="http://schemas.microsoft.com/office/drawing/2014/main" id="{484BDC33-9E5C-479D-B8AE-6F545ED7EF3F}"/>
                  </a:ext>
                </a:extLst>
              </p:cNvPr>
              <p:cNvSpPr/>
              <p:nvPr/>
            </p:nvSpPr>
            <p:spPr>
              <a:xfrm>
                <a:off x="1064161" y="3828477"/>
                <a:ext cx="1188720" cy="487678"/>
              </a:xfrm>
              <a:prstGeom prst="roundRect">
                <a:avLst/>
              </a:prstGeom>
              <a:grp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Technical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Lead</a:t>
                </a:r>
              </a:p>
            </p:txBody>
          </p:sp>
          <p:sp>
            <p:nvSpPr>
              <p:cNvPr id="144" name="Rectangle 143">
                <a:extLst>
                  <a:ext uri="{FF2B5EF4-FFF2-40B4-BE49-F238E27FC236}">
                    <a16:creationId xmlns:a16="http://schemas.microsoft.com/office/drawing/2014/main" id="{5C3EDE7F-08BA-454B-B13E-BCB432F5521D}"/>
                  </a:ext>
                </a:extLst>
              </p:cNvPr>
              <p:cNvSpPr/>
              <p:nvPr/>
            </p:nvSpPr>
            <p:spPr>
              <a:xfrm>
                <a:off x="1206500" y="4201855"/>
                <a:ext cx="114300" cy="114300"/>
              </a:xfrm>
              <a:prstGeom prst="rect">
                <a:avLst/>
              </a:prstGeom>
              <a:grp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grpSp>
        <p:cxnSp>
          <p:nvCxnSpPr>
            <p:cNvPr id="131" name="Elbow Connector 68">
              <a:extLst>
                <a:ext uri="{FF2B5EF4-FFF2-40B4-BE49-F238E27FC236}">
                  <a16:creationId xmlns:a16="http://schemas.microsoft.com/office/drawing/2014/main" id="{6A51027B-0938-48DB-844E-67106703A061}"/>
                </a:ext>
              </a:extLst>
            </p:cNvPr>
            <p:cNvCxnSpPr>
              <a:stCxn id="144" idx="2"/>
              <a:endCxn id="114" idx="1"/>
            </p:cNvCxnSpPr>
            <p:nvPr/>
          </p:nvCxnSpPr>
          <p:spPr>
            <a:xfrm rot="16200000" flipH="1">
              <a:off x="2270881" y="4367919"/>
              <a:ext cx="554888" cy="124287"/>
            </a:xfrm>
            <a:prstGeom prst="bentConnector2">
              <a:avLst/>
            </a:prstGeom>
            <a:noFill/>
            <a:ln w="9525" cap="flat" cmpd="sng" algn="ctr">
              <a:solidFill>
                <a:srgbClr val="998C85"/>
              </a:solidFill>
              <a:prstDash val="solid"/>
            </a:ln>
            <a:effectLst/>
          </p:spPr>
        </p:cxnSp>
        <p:sp>
          <p:nvSpPr>
            <p:cNvPr id="132" name="Rounded Rectangle 24">
              <a:extLst>
                <a:ext uri="{FF2B5EF4-FFF2-40B4-BE49-F238E27FC236}">
                  <a16:creationId xmlns:a16="http://schemas.microsoft.com/office/drawing/2014/main" id="{0C6007A3-E66A-46B3-A875-B2593A9B5E00}"/>
                </a:ext>
              </a:extLst>
            </p:cNvPr>
            <p:cNvSpPr/>
            <p:nvPr/>
          </p:nvSpPr>
          <p:spPr>
            <a:xfrm>
              <a:off x="4373496" y="3664941"/>
              <a:ext cx="1188720" cy="487678"/>
            </a:xfrm>
            <a:prstGeom prst="round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r>
                <a:rPr kumimoji="0" lang="en-IN" sz="1100" b="1" i="0" u="none" strike="noStrike" kern="1200" cap="none" spc="0" normalizeH="0" baseline="0" noProof="0" dirty="0">
                  <a:ln>
                    <a:noFill/>
                  </a:ln>
                  <a:solidFill>
                    <a:prstClr val="white"/>
                  </a:solidFill>
                  <a:effectLst/>
                  <a:uLnTx/>
                  <a:uFillTx/>
                  <a:latin typeface="Arial"/>
                  <a:cs typeface="+mn-cs"/>
                </a:rPr>
                <a:t>Functional </a:t>
              </a:r>
              <a:br>
                <a:rPr kumimoji="0" lang="en-IN" sz="1100" b="1" i="0" u="none" strike="noStrike" kern="1200" cap="none" spc="0" normalizeH="0" baseline="0" noProof="0" dirty="0">
                  <a:ln>
                    <a:noFill/>
                  </a:ln>
                  <a:solidFill>
                    <a:prstClr val="white"/>
                  </a:solidFill>
                  <a:effectLst/>
                  <a:uLnTx/>
                  <a:uFillTx/>
                  <a:latin typeface="Arial"/>
                  <a:cs typeface="+mn-cs"/>
                </a:rPr>
              </a:br>
              <a:r>
                <a:rPr kumimoji="0" lang="en-IN" sz="1100" b="1" i="0" u="none" strike="noStrike" kern="1200" cap="none" spc="0" normalizeH="0" baseline="0" noProof="0" dirty="0">
                  <a:ln>
                    <a:noFill/>
                  </a:ln>
                  <a:solidFill>
                    <a:prstClr val="white"/>
                  </a:solidFill>
                  <a:effectLst/>
                  <a:uLnTx/>
                  <a:uFillTx/>
                  <a:latin typeface="Arial"/>
                  <a:cs typeface="+mn-cs"/>
                </a:rPr>
                <a:t>Lead</a:t>
              </a:r>
            </a:p>
          </p:txBody>
        </p:sp>
        <p:sp>
          <p:nvSpPr>
            <p:cNvPr id="133" name="Rectangle 132">
              <a:extLst>
                <a:ext uri="{FF2B5EF4-FFF2-40B4-BE49-F238E27FC236}">
                  <a16:creationId xmlns:a16="http://schemas.microsoft.com/office/drawing/2014/main" id="{0BF51C82-3947-46FA-B6EA-6DC4A0DB955E}"/>
                </a:ext>
              </a:extLst>
            </p:cNvPr>
            <p:cNvSpPr/>
            <p:nvPr/>
          </p:nvSpPr>
          <p:spPr>
            <a:xfrm>
              <a:off x="4492015" y="4038319"/>
              <a:ext cx="114300" cy="114300"/>
            </a:xfrm>
            <a:prstGeom prst="rect">
              <a:avLst/>
            </a:prstGeom>
            <a:no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cxnSp>
          <p:nvCxnSpPr>
            <p:cNvPr id="134" name="Elbow Connector 68">
              <a:extLst>
                <a:ext uri="{FF2B5EF4-FFF2-40B4-BE49-F238E27FC236}">
                  <a16:creationId xmlns:a16="http://schemas.microsoft.com/office/drawing/2014/main" id="{9A008C41-B936-46CE-A2F9-8EF36B89136A}"/>
                </a:ext>
              </a:extLst>
            </p:cNvPr>
            <p:cNvCxnSpPr>
              <a:stCxn id="144" idx="2"/>
              <a:endCxn id="113" idx="1"/>
            </p:cNvCxnSpPr>
            <p:nvPr/>
          </p:nvCxnSpPr>
          <p:spPr>
            <a:xfrm rot="16200000" flipH="1">
              <a:off x="1871518" y="4767282"/>
              <a:ext cx="1353614" cy="124287"/>
            </a:xfrm>
            <a:prstGeom prst="bentConnector2">
              <a:avLst/>
            </a:prstGeom>
            <a:noFill/>
            <a:ln w="9525" cap="flat" cmpd="sng" algn="ctr">
              <a:solidFill>
                <a:srgbClr val="998C85"/>
              </a:solidFill>
              <a:prstDash val="solid"/>
            </a:ln>
            <a:effectLst/>
          </p:spPr>
        </p:cxnSp>
        <p:cxnSp>
          <p:nvCxnSpPr>
            <p:cNvPr id="135" name="Elbow Connector 68">
              <a:extLst>
                <a:ext uri="{FF2B5EF4-FFF2-40B4-BE49-F238E27FC236}">
                  <a16:creationId xmlns:a16="http://schemas.microsoft.com/office/drawing/2014/main" id="{DF622B84-1389-4901-930A-8B8E3BCDDABA}"/>
                </a:ext>
              </a:extLst>
            </p:cNvPr>
            <p:cNvCxnSpPr>
              <a:stCxn id="133" idx="2"/>
              <a:endCxn id="115" idx="1"/>
            </p:cNvCxnSpPr>
            <p:nvPr/>
          </p:nvCxnSpPr>
          <p:spPr>
            <a:xfrm rot="16200000" flipH="1">
              <a:off x="4345774" y="4356009"/>
              <a:ext cx="554888" cy="148107"/>
            </a:xfrm>
            <a:prstGeom prst="bentConnector2">
              <a:avLst/>
            </a:prstGeom>
            <a:noFill/>
            <a:ln w="9525" cap="flat" cmpd="sng" algn="ctr">
              <a:solidFill>
                <a:srgbClr val="998C85"/>
              </a:solidFill>
              <a:prstDash val="solid"/>
            </a:ln>
            <a:effectLst/>
          </p:spPr>
        </p:cxnSp>
        <p:cxnSp>
          <p:nvCxnSpPr>
            <p:cNvPr id="136" name="Elbow Connector 68">
              <a:extLst>
                <a:ext uri="{FF2B5EF4-FFF2-40B4-BE49-F238E27FC236}">
                  <a16:creationId xmlns:a16="http://schemas.microsoft.com/office/drawing/2014/main" id="{756E8337-A120-43C2-8C1A-57DE7A353E04}"/>
                </a:ext>
              </a:extLst>
            </p:cNvPr>
            <p:cNvCxnSpPr>
              <a:stCxn id="133" idx="2"/>
              <a:endCxn id="116" idx="1"/>
            </p:cNvCxnSpPr>
            <p:nvPr/>
          </p:nvCxnSpPr>
          <p:spPr>
            <a:xfrm rot="16200000" flipH="1">
              <a:off x="3942853" y="4758931"/>
              <a:ext cx="1353614" cy="140990"/>
            </a:xfrm>
            <a:prstGeom prst="bentConnector2">
              <a:avLst/>
            </a:prstGeom>
            <a:noFill/>
            <a:ln w="9525" cap="flat" cmpd="sng" algn="ctr">
              <a:solidFill>
                <a:srgbClr val="998C85"/>
              </a:solidFill>
              <a:prstDash val="solid"/>
            </a:ln>
            <a:effectLst/>
          </p:spPr>
        </p:cxnSp>
        <p:cxnSp>
          <p:nvCxnSpPr>
            <p:cNvPr id="137" name="Elbow Connector 85">
              <a:extLst>
                <a:ext uri="{FF2B5EF4-FFF2-40B4-BE49-F238E27FC236}">
                  <a16:creationId xmlns:a16="http://schemas.microsoft.com/office/drawing/2014/main" id="{20CFAAB7-061C-43E9-8CAD-68D456CF0232}"/>
                </a:ext>
              </a:extLst>
            </p:cNvPr>
            <p:cNvCxnSpPr>
              <a:stCxn id="118" idx="2"/>
              <a:endCxn id="120" idx="0"/>
            </p:cNvCxnSpPr>
            <p:nvPr/>
          </p:nvCxnSpPr>
          <p:spPr>
            <a:xfrm rot="16200000" flipH="1">
              <a:off x="7630166" y="2073530"/>
              <a:ext cx="311049" cy="1274318"/>
            </a:xfrm>
            <a:prstGeom prst="bentConnector3">
              <a:avLst>
                <a:gd name="adj1" fmla="val 50000"/>
              </a:avLst>
            </a:prstGeom>
            <a:noFill/>
            <a:ln w="9525" cap="flat" cmpd="sng" algn="ctr">
              <a:solidFill>
                <a:srgbClr val="998C85"/>
              </a:solidFill>
              <a:prstDash val="solid"/>
            </a:ln>
            <a:effectLst/>
          </p:spPr>
        </p:cxnSp>
        <p:sp>
          <p:nvSpPr>
            <p:cNvPr id="138" name="Rectangle 137">
              <a:extLst>
                <a:ext uri="{FF2B5EF4-FFF2-40B4-BE49-F238E27FC236}">
                  <a16:creationId xmlns:a16="http://schemas.microsoft.com/office/drawing/2014/main" id="{40F5B7B0-634F-4DE4-95E7-77BD9D648F19}"/>
                </a:ext>
              </a:extLst>
            </p:cNvPr>
            <p:cNvSpPr/>
            <p:nvPr/>
          </p:nvSpPr>
          <p:spPr>
            <a:xfrm>
              <a:off x="7707650" y="3214192"/>
              <a:ext cx="114300" cy="114300"/>
            </a:xfrm>
            <a:prstGeom prst="rect">
              <a:avLst/>
            </a:prstGeom>
            <a:no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cxnSp>
          <p:nvCxnSpPr>
            <p:cNvPr id="139" name="Elbow Connector 89">
              <a:extLst>
                <a:ext uri="{FF2B5EF4-FFF2-40B4-BE49-F238E27FC236}">
                  <a16:creationId xmlns:a16="http://schemas.microsoft.com/office/drawing/2014/main" id="{C5A01809-53CC-4BB4-B78A-C8ABA99A9327}"/>
                </a:ext>
              </a:extLst>
            </p:cNvPr>
            <p:cNvCxnSpPr>
              <a:stCxn id="138" idx="2"/>
              <a:endCxn id="121" idx="1"/>
            </p:cNvCxnSpPr>
            <p:nvPr/>
          </p:nvCxnSpPr>
          <p:spPr>
            <a:xfrm rot="16200000" flipH="1">
              <a:off x="7742256" y="3351036"/>
              <a:ext cx="580288" cy="535200"/>
            </a:xfrm>
            <a:prstGeom prst="bentConnector2">
              <a:avLst/>
            </a:prstGeom>
            <a:noFill/>
            <a:ln w="9525" cap="flat" cmpd="sng" algn="ctr">
              <a:solidFill>
                <a:srgbClr val="998C85"/>
              </a:solidFill>
              <a:prstDash val="solid"/>
            </a:ln>
            <a:effectLst/>
          </p:spPr>
        </p:cxnSp>
        <p:cxnSp>
          <p:nvCxnSpPr>
            <p:cNvPr id="140" name="Elbow Connector 89">
              <a:extLst>
                <a:ext uri="{FF2B5EF4-FFF2-40B4-BE49-F238E27FC236}">
                  <a16:creationId xmlns:a16="http://schemas.microsoft.com/office/drawing/2014/main" id="{0505C162-46C3-4E8D-BAFD-713DE7E1972F}"/>
                </a:ext>
              </a:extLst>
            </p:cNvPr>
            <p:cNvCxnSpPr>
              <a:stCxn id="138" idx="2"/>
              <a:endCxn id="122" idx="1"/>
            </p:cNvCxnSpPr>
            <p:nvPr/>
          </p:nvCxnSpPr>
          <p:spPr>
            <a:xfrm rot="16200000" flipH="1">
              <a:off x="7442071" y="3651221"/>
              <a:ext cx="1187857" cy="542398"/>
            </a:xfrm>
            <a:prstGeom prst="bentConnector2">
              <a:avLst/>
            </a:prstGeom>
            <a:noFill/>
            <a:ln w="9525" cap="flat" cmpd="sng" algn="ctr">
              <a:solidFill>
                <a:srgbClr val="998C85"/>
              </a:solidFill>
              <a:prstDash val="solid"/>
            </a:ln>
            <a:effectLst/>
          </p:spPr>
        </p:cxnSp>
        <p:cxnSp>
          <p:nvCxnSpPr>
            <p:cNvPr id="141" name="Elbow Connector 89">
              <a:extLst>
                <a:ext uri="{FF2B5EF4-FFF2-40B4-BE49-F238E27FC236}">
                  <a16:creationId xmlns:a16="http://schemas.microsoft.com/office/drawing/2014/main" id="{897D725E-49BB-4003-BFF0-8352B3540505}"/>
                </a:ext>
              </a:extLst>
            </p:cNvPr>
            <p:cNvCxnSpPr>
              <a:stCxn id="138" idx="2"/>
              <a:endCxn id="123" idx="1"/>
            </p:cNvCxnSpPr>
            <p:nvPr/>
          </p:nvCxnSpPr>
          <p:spPr>
            <a:xfrm rot="16200000" flipH="1">
              <a:off x="7134355" y="3958937"/>
              <a:ext cx="1795426" cy="534536"/>
            </a:xfrm>
            <a:prstGeom prst="bentConnector2">
              <a:avLst/>
            </a:prstGeom>
            <a:noFill/>
            <a:ln w="9525" cap="flat" cmpd="sng" algn="ctr">
              <a:solidFill>
                <a:srgbClr val="998C85"/>
              </a:solidFill>
              <a:prstDash val="solid"/>
            </a:ln>
            <a:effectLst/>
          </p:spPr>
        </p:cxnSp>
        <p:cxnSp>
          <p:nvCxnSpPr>
            <p:cNvPr id="142" name="Elbow Connector 89">
              <a:extLst>
                <a:ext uri="{FF2B5EF4-FFF2-40B4-BE49-F238E27FC236}">
                  <a16:creationId xmlns:a16="http://schemas.microsoft.com/office/drawing/2014/main" id="{AF153456-0212-4623-92CB-AC741F96E10B}"/>
                </a:ext>
              </a:extLst>
            </p:cNvPr>
            <p:cNvCxnSpPr>
              <a:stCxn id="138" idx="2"/>
              <a:endCxn id="124" idx="1"/>
            </p:cNvCxnSpPr>
            <p:nvPr/>
          </p:nvCxnSpPr>
          <p:spPr>
            <a:xfrm rot="16200000" flipH="1">
              <a:off x="6830269" y="4263023"/>
              <a:ext cx="2402995" cy="533932"/>
            </a:xfrm>
            <a:prstGeom prst="bentConnector2">
              <a:avLst/>
            </a:prstGeom>
            <a:noFill/>
            <a:ln w="9525" cap="flat" cmpd="sng" algn="ctr">
              <a:solidFill>
                <a:srgbClr val="998C85"/>
              </a:solidFill>
              <a:prstDash val="solid"/>
            </a:ln>
            <a:effectLst/>
          </p:spPr>
        </p:cxnSp>
        <p:grpSp>
          <p:nvGrpSpPr>
            <p:cNvPr id="145" name="Group 144">
              <a:extLst>
                <a:ext uri="{FF2B5EF4-FFF2-40B4-BE49-F238E27FC236}">
                  <a16:creationId xmlns:a16="http://schemas.microsoft.com/office/drawing/2014/main" id="{A02ACCB0-6305-40D5-9E16-723F3FD653B5}"/>
                </a:ext>
              </a:extLst>
            </p:cNvPr>
            <p:cNvGrpSpPr/>
            <p:nvPr/>
          </p:nvGrpSpPr>
          <p:grpSpPr>
            <a:xfrm>
              <a:off x="4547450" y="6093149"/>
              <a:ext cx="2680595" cy="230832"/>
              <a:chOff x="3008784" y="6091585"/>
              <a:chExt cx="2680595" cy="230832"/>
            </a:xfrm>
          </p:grpSpPr>
          <p:sp>
            <p:nvSpPr>
              <p:cNvPr id="146" name="Rectangle 145">
                <a:extLst>
                  <a:ext uri="{FF2B5EF4-FFF2-40B4-BE49-F238E27FC236}">
                    <a16:creationId xmlns:a16="http://schemas.microsoft.com/office/drawing/2014/main" id="{D9B45282-5FF7-4606-9D61-BF5D22CBB391}"/>
                  </a:ext>
                </a:extLst>
              </p:cNvPr>
              <p:cNvSpPr/>
              <p:nvPr/>
            </p:nvSpPr>
            <p:spPr>
              <a:xfrm>
                <a:off x="3008784" y="6092701"/>
                <a:ext cx="365760" cy="228600"/>
              </a:xfrm>
              <a:prstGeom prst="rect">
                <a:avLst/>
              </a:prstGeom>
              <a:solidFill>
                <a:srgbClr val="FF9900"/>
              </a:solidFill>
            </p:spPr>
            <p:txBody>
              <a:bodyPr wrap="non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endParaRPr kumimoji="0" lang="en-US" sz="1100" b="1" i="0" u="none" strike="noStrike" kern="1200" cap="none" spc="0" normalizeH="0" baseline="0" noProof="0" dirty="0">
                  <a:ln>
                    <a:noFill/>
                  </a:ln>
                  <a:solidFill>
                    <a:prstClr val="white"/>
                  </a:solidFill>
                  <a:effectLst/>
                  <a:uLnTx/>
                  <a:uFillTx/>
                  <a:latin typeface="Arial"/>
                  <a:cs typeface="+mn-cs"/>
                </a:endParaRPr>
              </a:p>
            </p:txBody>
          </p:sp>
          <p:sp>
            <p:nvSpPr>
              <p:cNvPr id="147" name="Rectangle 146">
                <a:extLst>
                  <a:ext uri="{FF2B5EF4-FFF2-40B4-BE49-F238E27FC236}">
                    <a16:creationId xmlns:a16="http://schemas.microsoft.com/office/drawing/2014/main" id="{FDFD390F-1B91-4E1E-95DB-BE5C15606689}"/>
                  </a:ext>
                </a:extLst>
              </p:cNvPr>
              <p:cNvSpPr/>
              <p:nvPr/>
            </p:nvSpPr>
            <p:spPr>
              <a:xfrm>
                <a:off x="3431143" y="6091585"/>
                <a:ext cx="793487" cy="230832"/>
              </a:xfrm>
              <a:prstGeom prst="rect">
                <a:avLst/>
              </a:prstGeom>
              <a:solidFill>
                <a:sysClr val="window" lastClr="FFFFFF"/>
              </a:solidFill>
              <a:ln w="25400" cap="flat" cmpd="sng" algn="ctr">
                <a:solidFill>
                  <a:sysClr val="window" lastClr="FFFFFF"/>
                </a:solidFill>
                <a:prstDash val="solid"/>
              </a:ln>
              <a:effectLst/>
            </p:spPr>
            <p:txBody>
              <a:bodyPr wrap="none" lIns="0" tIns="0" rIns="0" bIns="0" rtlCol="0" anchor="ctr">
                <a:spAutoFit/>
              </a:bodyPr>
              <a:lstStyle/>
              <a:p>
                <a:pPr marL="0" marR="0" lvl="0" indent="0" defTabSz="95775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998C85">
                        <a:lumMod val="50000"/>
                      </a:srgbClr>
                    </a:solidFill>
                    <a:effectLst/>
                    <a:uLnTx/>
                    <a:uFillTx/>
                    <a:latin typeface="Arial"/>
                    <a:ea typeface="+mn-ea"/>
                    <a:cs typeface="+mn-cs"/>
                  </a:rPr>
                  <a:t>Castaliaz</a:t>
                </a:r>
              </a:p>
            </p:txBody>
          </p:sp>
          <p:sp>
            <p:nvSpPr>
              <p:cNvPr id="148" name="Rectangle 147">
                <a:extLst>
                  <a:ext uri="{FF2B5EF4-FFF2-40B4-BE49-F238E27FC236}">
                    <a16:creationId xmlns:a16="http://schemas.microsoft.com/office/drawing/2014/main" id="{D4568EE2-C1D3-4E39-817D-C4F51D78AE3E}"/>
                  </a:ext>
                </a:extLst>
              </p:cNvPr>
              <p:cNvSpPr/>
              <p:nvPr/>
            </p:nvSpPr>
            <p:spPr>
              <a:xfrm>
                <a:off x="4773295" y="6092701"/>
                <a:ext cx="365760" cy="228600"/>
              </a:xfrm>
              <a:prstGeom prst="rect">
                <a:avLst/>
              </a:prstGeom>
              <a:solidFill>
                <a:schemeClr val="accent3">
                  <a:lumMod val="50000"/>
                </a:schemeClr>
              </a:solidFill>
            </p:spPr>
            <p:txBody>
              <a:bodyPr wrap="square" anchor="ctr"/>
              <a:lstStyle/>
              <a:p>
                <a:pPr marL="0" marR="0" lvl="0" indent="0" algn="ctr" defTabSz="914400" eaLnBrk="1" fontAlgn="auto" latinLnBrk="0" hangingPunct="1">
                  <a:lnSpc>
                    <a:spcPct val="100000"/>
                  </a:lnSpc>
                  <a:spcBef>
                    <a:spcPts val="0"/>
                  </a:spcBef>
                  <a:spcAft>
                    <a:spcPct val="35000"/>
                  </a:spcAft>
                  <a:buClrTx/>
                  <a:buSzTx/>
                  <a:buFontTx/>
                  <a:buNone/>
                  <a:tabLst/>
                  <a:defRPr sz="1800" b="1" i="0" u="none" strike="noStrike" kern="1200" baseline="0">
                    <a:solidFill>
                      <a:srgbClr val="000000"/>
                    </a:solidFill>
                    <a:latin typeface="+mn-lt"/>
                    <a:ea typeface="+mn-ea"/>
                    <a:cs typeface="+mn-cs"/>
                  </a:defRPr>
                </a:pPr>
                <a:endParaRPr kumimoji="0" lang="en-US" sz="1100" b="1" i="0" u="none" strike="noStrike" kern="1200" cap="none" spc="0" normalizeH="0" baseline="0" noProof="0" dirty="0">
                  <a:ln>
                    <a:noFill/>
                  </a:ln>
                  <a:solidFill>
                    <a:prstClr val="white"/>
                  </a:solidFill>
                  <a:effectLst/>
                  <a:uLnTx/>
                  <a:uFillTx/>
                  <a:latin typeface="Arial"/>
                  <a:cs typeface="+mn-cs"/>
                </a:endParaRPr>
              </a:p>
            </p:txBody>
          </p:sp>
          <p:sp>
            <p:nvSpPr>
              <p:cNvPr id="149" name="Rectangle 148">
                <a:extLst>
                  <a:ext uri="{FF2B5EF4-FFF2-40B4-BE49-F238E27FC236}">
                    <a16:creationId xmlns:a16="http://schemas.microsoft.com/office/drawing/2014/main" id="{DF603BAC-A586-46AA-86BB-6AE408522F57}"/>
                  </a:ext>
                </a:extLst>
              </p:cNvPr>
              <p:cNvSpPr/>
              <p:nvPr/>
            </p:nvSpPr>
            <p:spPr>
              <a:xfrm>
                <a:off x="5195654" y="6091585"/>
                <a:ext cx="493725" cy="230832"/>
              </a:xfrm>
              <a:prstGeom prst="rect">
                <a:avLst/>
              </a:prstGeom>
              <a:solidFill>
                <a:sysClr val="window" lastClr="FFFFFF"/>
              </a:solidFill>
              <a:ln w="25400" cap="flat" cmpd="sng" algn="ctr">
                <a:solidFill>
                  <a:sysClr val="window" lastClr="FFFFFF"/>
                </a:solidFill>
                <a:prstDash val="solid"/>
              </a:ln>
              <a:effectLst/>
            </p:spPr>
            <p:txBody>
              <a:bodyPr wrap="none" lIns="0" tIns="0" rIns="0" bIns="0" rtlCol="0" anchor="ctr">
                <a:spAutoFit/>
              </a:bodyPr>
              <a:lstStyle/>
              <a:p>
                <a:pPr marL="0" marR="0" lvl="0" indent="0" defTabSz="957756"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0000"/>
                    </a:solidFill>
                    <a:effectLst/>
                    <a:uLnTx/>
                    <a:uFillTx/>
                    <a:latin typeface="Arial"/>
                    <a:ea typeface="+mn-ea"/>
                    <a:cs typeface="+mn-cs"/>
                  </a:rPr>
                  <a:t>Client</a:t>
                </a:r>
              </a:p>
            </p:txBody>
          </p:sp>
        </p:grpSp>
      </p:grpSp>
    </p:spTree>
    <p:extLst>
      <p:ext uri="{BB962C8B-B14F-4D97-AF65-F5344CB8AC3E}">
        <p14:creationId xmlns:p14="http://schemas.microsoft.com/office/powerpoint/2010/main" val="1905470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Issue &amp; Escalation Management</a:t>
            </a:r>
          </a:p>
        </p:txBody>
      </p:sp>
      <p:grpSp>
        <p:nvGrpSpPr>
          <p:cNvPr id="3" name="Group 2">
            <a:extLst>
              <a:ext uri="{FF2B5EF4-FFF2-40B4-BE49-F238E27FC236}">
                <a16:creationId xmlns:a16="http://schemas.microsoft.com/office/drawing/2014/main" id="{41347CD6-F28C-4258-8A2F-98F9E48A9017}"/>
              </a:ext>
            </a:extLst>
          </p:cNvPr>
          <p:cNvGrpSpPr/>
          <p:nvPr/>
        </p:nvGrpSpPr>
        <p:grpSpPr>
          <a:xfrm>
            <a:off x="1135219" y="1366045"/>
            <a:ext cx="9348787" cy="4537449"/>
            <a:chOff x="1135219" y="1366045"/>
            <a:chExt cx="9348787" cy="4537449"/>
          </a:xfrm>
        </p:grpSpPr>
        <p:grpSp>
          <p:nvGrpSpPr>
            <p:cNvPr id="65" name="Group 58">
              <a:extLst>
                <a:ext uri="{FF2B5EF4-FFF2-40B4-BE49-F238E27FC236}">
                  <a16:creationId xmlns:a16="http://schemas.microsoft.com/office/drawing/2014/main" id="{F667B3BF-B86C-45B1-818C-5E86487FF1F8}"/>
                </a:ext>
              </a:extLst>
            </p:cNvPr>
            <p:cNvGrpSpPr>
              <a:grpSpLocks/>
            </p:cNvGrpSpPr>
            <p:nvPr/>
          </p:nvGrpSpPr>
          <p:grpSpPr bwMode="auto">
            <a:xfrm flipH="1">
              <a:off x="5735960" y="1628800"/>
              <a:ext cx="4739890" cy="2525881"/>
              <a:chOff x="463116" y="2857500"/>
              <a:chExt cx="4527550" cy="2525714"/>
            </a:xfrm>
          </p:grpSpPr>
          <p:sp>
            <p:nvSpPr>
              <p:cNvPr id="66" name="Freeform 21">
                <a:extLst>
                  <a:ext uri="{FF2B5EF4-FFF2-40B4-BE49-F238E27FC236}">
                    <a16:creationId xmlns:a16="http://schemas.microsoft.com/office/drawing/2014/main" id="{8C477B15-FA22-4BA0-BA4C-13E0B75FE729}"/>
                  </a:ext>
                </a:extLst>
              </p:cNvPr>
              <p:cNvSpPr/>
              <p:nvPr/>
            </p:nvSpPr>
            <p:spPr>
              <a:xfrm flipH="1">
                <a:off x="2379614" y="2882218"/>
                <a:ext cx="2599079" cy="2498560"/>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6591300"/>
                  <a:gd name="connsiteY0" fmla="*/ 0 h 1231900"/>
                  <a:gd name="connsiteX1" fmla="*/ 2781300 w 6591300"/>
                  <a:gd name="connsiteY1" fmla="*/ 0 h 1231900"/>
                  <a:gd name="connsiteX2" fmla="*/ 6591300 w 6591300"/>
                  <a:gd name="connsiteY2" fmla="*/ 1231900 h 1231900"/>
                  <a:gd name="connsiteX3" fmla="*/ 0 w 6591300"/>
                  <a:gd name="connsiteY3" fmla="*/ 1231900 h 1231900"/>
                  <a:gd name="connsiteX4" fmla="*/ 1511300 w 6591300"/>
                  <a:gd name="connsiteY4" fmla="*/ 0 h 1231900"/>
                  <a:gd name="connsiteX0" fmla="*/ 0 w 5080000"/>
                  <a:gd name="connsiteY0" fmla="*/ 0 h 1257300"/>
                  <a:gd name="connsiteX1" fmla="*/ 1270000 w 5080000"/>
                  <a:gd name="connsiteY1" fmla="*/ 0 h 1257300"/>
                  <a:gd name="connsiteX2" fmla="*/ 5080000 w 5080000"/>
                  <a:gd name="connsiteY2" fmla="*/ 1231900 h 1257300"/>
                  <a:gd name="connsiteX3" fmla="*/ 3162300 w 5080000"/>
                  <a:gd name="connsiteY3" fmla="*/ 1257300 h 1257300"/>
                  <a:gd name="connsiteX4" fmla="*/ 0 w 5080000"/>
                  <a:gd name="connsiteY4" fmla="*/ 0 h 1257300"/>
                  <a:gd name="connsiteX0" fmla="*/ 0 w 5080000"/>
                  <a:gd name="connsiteY0" fmla="*/ 25400 h 1282700"/>
                  <a:gd name="connsiteX1" fmla="*/ 647700 w 5080000"/>
                  <a:gd name="connsiteY1" fmla="*/ 0 h 1282700"/>
                  <a:gd name="connsiteX2" fmla="*/ 5080000 w 5080000"/>
                  <a:gd name="connsiteY2" fmla="*/ 1257300 h 1282700"/>
                  <a:gd name="connsiteX3" fmla="*/ 3162300 w 5080000"/>
                  <a:gd name="connsiteY3" fmla="*/ 1282700 h 1282700"/>
                  <a:gd name="connsiteX4" fmla="*/ 0 w 5080000"/>
                  <a:gd name="connsiteY4" fmla="*/ 25400 h 1282700"/>
                  <a:gd name="connsiteX0" fmla="*/ 0 w 4483100"/>
                  <a:gd name="connsiteY0" fmla="*/ 0 h 1295400"/>
                  <a:gd name="connsiteX1" fmla="*/ 50800 w 4483100"/>
                  <a:gd name="connsiteY1" fmla="*/ 12700 h 1295400"/>
                  <a:gd name="connsiteX2" fmla="*/ 4483100 w 4483100"/>
                  <a:gd name="connsiteY2" fmla="*/ 1270000 h 1295400"/>
                  <a:gd name="connsiteX3" fmla="*/ 2565400 w 4483100"/>
                  <a:gd name="connsiteY3" fmla="*/ 1295400 h 1295400"/>
                  <a:gd name="connsiteX4" fmla="*/ 0 w 4483100"/>
                  <a:gd name="connsiteY4" fmla="*/ 0 h 1295400"/>
                  <a:gd name="connsiteX0" fmla="*/ 31750 w 4514850"/>
                  <a:gd name="connsiteY0" fmla="*/ 0 h 1295400"/>
                  <a:gd name="connsiteX1" fmla="*/ 0 w 4514850"/>
                  <a:gd name="connsiteY1" fmla="*/ 44450 h 1295400"/>
                  <a:gd name="connsiteX2" fmla="*/ 4514850 w 4514850"/>
                  <a:gd name="connsiteY2" fmla="*/ 1270000 h 1295400"/>
                  <a:gd name="connsiteX3" fmla="*/ 2597150 w 4514850"/>
                  <a:gd name="connsiteY3" fmla="*/ 1295400 h 1295400"/>
                  <a:gd name="connsiteX4" fmla="*/ 31750 w 4514850"/>
                  <a:gd name="connsiteY4" fmla="*/ 0 h 1295400"/>
                  <a:gd name="connsiteX0" fmla="*/ 31750 w 2597150"/>
                  <a:gd name="connsiteY0" fmla="*/ 0 h 2496820"/>
                  <a:gd name="connsiteX1" fmla="*/ 0 w 2597150"/>
                  <a:gd name="connsiteY1" fmla="*/ 44450 h 2496820"/>
                  <a:gd name="connsiteX2" fmla="*/ 2564130 w 2597150"/>
                  <a:gd name="connsiteY2" fmla="*/ 2496820 h 2496820"/>
                  <a:gd name="connsiteX3" fmla="*/ 2597150 w 2597150"/>
                  <a:gd name="connsiteY3" fmla="*/ 1295400 h 2496820"/>
                  <a:gd name="connsiteX4" fmla="*/ 31750 w 2597150"/>
                  <a:gd name="connsiteY4" fmla="*/ 0 h 249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50" h="2496820">
                    <a:moveTo>
                      <a:pt x="31750" y="0"/>
                    </a:moveTo>
                    <a:lnTo>
                      <a:pt x="0" y="44450"/>
                    </a:lnTo>
                    <a:lnTo>
                      <a:pt x="2564130" y="2496820"/>
                    </a:lnTo>
                    <a:lnTo>
                      <a:pt x="2597150" y="1295400"/>
                    </a:lnTo>
                    <a:lnTo>
                      <a:pt x="31750" y="0"/>
                    </a:lnTo>
                    <a:close/>
                  </a:path>
                </a:pathLst>
              </a:custGeom>
              <a:gradFill flip="none" rotWithShape="1">
                <a:gsLst>
                  <a:gs pos="0">
                    <a:sysClr val="window" lastClr="FFFFFF">
                      <a:lumMod val="50000"/>
                      <a:tint val="66000"/>
                      <a:satMod val="160000"/>
                    </a:sysClr>
                  </a:gs>
                  <a:gs pos="50000">
                    <a:sysClr val="window" lastClr="FFFFFF">
                      <a:lumMod val="50000"/>
                      <a:tint val="44500"/>
                      <a:satMod val="160000"/>
                    </a:sysClr>
                  </a:gs>
                  <a:gs pos="100000">
                    <a:sysClr val="window" lastClr="FFFFFF">
                      <a:lumMod val="50000"/>
                      <a:tint val="23500"/>
                      <a:satMod val="160000"/>
                    </a:sysClr>
                  </a:gs>
                </a:gsLst>
                <a:lin ang="189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sp>
            <p:nvSpPr>
              <p:cNvPr id="67" name="Freeform 22">
                <a:extLst>
                  <a:ext uri="{FF2B5EF4-FFF2-40B4-BE49-F238E27FC236}">
                    <a16:creationId xmlns:a16="http://schemas.microsoft.com/office/drawing/2014/main" id="{64878A60-0A9A-43AE-9761-92D14D9CAEDE}"/>
                  </a:ext>
                </a:extLst>
              </p:cNvPr>
              <p:cNvSpPr/>
              <p:nvPr/>
            </p:nvSpPr>
            <p:spPr>
              <a:xfrm flipH="1">
                <a:off x="4731524" y="2856820"/>
                <a:ext cx="259301" cy="2527133"/>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4305300"/>
                  <a:gd name="connsiteY0" fmla="*/ 0 h 1371600"/>
                  <a:gd name="connsiteX1" fmla="*/ 2781300 w 4305300"/>
                  <a:gd name="connsiteY1" fmla="*/ 0 h 1371600"/>
                  <a:gd name="connsiteX2" fmla="*/ 4305300 w 4305300"/>
                  <a:gd name="connsiteY2" fmla="*/ 1371600 h 1371600"/>
                  <a:gd name="connsiteX3" fmla="*/ 0 w 4305300"/>
                  <a:gd name="connsiteY3" fmla="*/ 1231900 h 1371600"/>
                  <a:gd name="connsiteX4" fmla="*/ 1511300 w 4305300"/>
                  <a:gd name="connsiteY4" fmla="*/ 0 h 1371600"/>
                  <a:gd name="connsiteX0" fmla="*/ 0 w 2794000"/>
                  <a:gd name="connsiteY0" fmla="*/ 0 h 1371600"/>
                  <a:gd name="connsiteX1" fmla="*/ 1270000 w 2794000"/>
                  <a:gd name="connsiteY1" fmla="*/ 0 h 1371600"/>
                  <a:gd name="connsiteX2" fmla="*/ 2794000 w 2794000"/>
                  <a:gd name="connsiteY2" fmla="*/ 1371600 h 1371600"/>
                  <a:gd name="connsiteX3" fmla="*/ 812800 w 2794000"/>
                  <a:gd name="connsiteY3" fmla="*/ 1346200 h 1371600"/>
                  <a:gd name="connsiteX4" fmla="*/ 0 w 2794000"/>
                  <a:gd name="connsiteY4" fmla="*/ 0 h 1371600"/>
                  <a:gd name="connsiteX0" fmla="*/ 0 w 2197100"/>
                  <a:gd name="connsiteY0" fmla="*/ 0 h 1435100"/>
                  <a:gd name="connsiteX1" fmla="*/ 673100 w 2197100"/>
                  <a:gd name="connsiteY1" fmla="*/ 635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306513 h 1435100"/>
                  <a:gd name="connsiteX4" fmla="*/ 0 w 2197100"/>
                  <a:gd name="connsiteY4" fmla="*/ 0 h 1435100"/>
                  <a:gd name="connsiteX0" fmla="*/ 0 w 2049462"/>
                  <a:gd name="connsiteY0" fmla="*/ 0 h 1306513"/>
                  <a:gd name="connsiteX1" fmla="*/ 50800 w 2049462"/>
                  <a:gd name="connsiteY1" fmla="*/ 25400 h 1306513"/>
                  <a:gd name="connsiteX2" fmla="*/ 2049462 w 2049462"/>
                  <a:gd name="connsiteY2" fmla="*/ 1306513 h 1306513"/>
                  <a:gd name="connsiteX3" fmla="*/ 215900 w 2049462"/>
                  <a:gd name="connsiteY3" fmla="*/ 1306513 h 1306513"/>
                  <a:gd name="connsiteX4" fmla="*/ 0 w 2049462"/>
                  <a:gd name="connsiteY4" fmla="*/ 0 h 1306513"/>
                  <a:gd name="connsiteX0" fmla="*/ 0 w 2151062"/>
                  <a:gd name="connsiteY0" fmla="*/ 0 h 1306514"/>
                  <a:gd name="connsiteX1" fmla="*/ 50800 w 2151062"/>
                  <a:gd name="connsiteY1" fmla="*/ 25400 h 1306514"/>
                  <a:gd name="connsiteX2" fmla="*/ 2151062 w 2151062"/>
                  <a:gd name="connsiteY2" fmla="*/ 1306514 h 1306514"/>
                  <a:gd name="connsiteX3" fmla="*/ 215900 w 2151062"/>
                  <a:gd name="connsiteY3" fmla="*/ 1306513 h 1306514"/>
                  <a:gd name="connsiteX4" fmla="*/ 0 w 2151062"/>
                  <a:gd name="connsiteY4" fmla="*/ 0 h 1306514"/>
                  <a:gd name="connsiteX0" fmla="*/ 0 w 215900"/>
                  <a:gd name="connsiteY0" fmla="*/ 0 h 2525714"/>
                  <a:gd name="connsiteX1" fmla="*/ 50800 w 215900"/>
                  <a:gd name="connsiteY1" fmla="*/ 25400 h 2525714"/>
                  <a:gd name="connsiteX2" fmla="*/ 150812 w 215900"/>
                  <a:gd name="connsiteY2" fmla="*/ 2525714 h 2525714"/>
                  <a:gd name="connsiteX3" fmla="*/ 215900 w 215900"/>
                  <a:gd name="connsiteY3" fmla="*/ 1306513 h 2525714"/>
                  <a:gd name="connsiteX4" fmla="*/ 0 w 215900"/>
                  <a:gd name="connsiteY4" fmla="*/ 0 h 2525714"/>
                  <a:gd name="connsiteX0" fmla="*/ 44450 w 260350"/>
                  <a:gd name="connsiteY0" fmla="*/ 0 h 2525714"/>
                  <a:gd name="connsiteX1" fmla="*/ 0 w 260350"/>
                  <a:gd name="connsiteY1" fmla="*/ 25400 h 2525714"/>
                  <a:gd name="connsiteX2" fmla="*/ 195262 w 260350"/>
                  <a:gd name="connsiteY2" fmla="*/ 2525714 h 2525714"/>
                  <a:gd name="connsiteX3" fmla="*/ 260350 w 260350"/>
                  <a:gd name="connsiteY3" fmla="*/ 1306513 h 2525714"/>
                  <a:gd name="connsiteX4" fmla="*/ 44450 w 260350"/>
                  <a:gd name="connsiteY4" fmla="*/ 0 h 25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50" h="2525714">
                    <a:moveTo>
                      <a:pt x="44450" y="0"/>
                    </a:moveTo>
                    <a:lnTo>
                      <a:pt x="0" y="25400"/>
                    </a:lnTo>
                    <a:lnTo>
                      <a:pt x="195262" y="2525714"/>
                    </a:lnTo>
                    <a:lnTo>
                      <a:pt x="260350" y="1306513"/>
                    </a:lnTo>
                    <a:lnTo>
                      <a:pt x="44450" y="0"/>
                    </a:lnTo>
                    <a:close/>
                  </a:path>
                </a:pathLst>
              </a:custGeom>
              <a:gradFill flip="none" rotWithShape="1">
                <a:gsLst>
                  <a:gs pos="0">
                    <a:sysClr val="window" lastClr="FFFFFF">
                      <a:lumMod val="50000"/>
                      <a:tint val="66000"/>
                      <a:satMod val="160000"/>
                    </a:sysClr>
                  </a:gs>
                  <a:gs pos="50000">
                    <a:sysClr val="window" lastClr="FFFFFF">
                      <a:lumMod val="50000"/>
                      <a:tint val="44500"/>
                      <a:satMod val="160000"/>
                    </a:sysClr>
                  </a:gs>
                  <a:gs pos="100000">
                    <a:sysClr val="window" lastClr="FFFFFF">
                      <a:lumMod val="50000"/>
                      <a:tint val="23500"/>
                      <a:satMod val="160000"/>
                    </a:sysClr>
                  </a:gs>
                </a:gsLst>
                <a:lin ang="189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sp>
            <p:nvSpPr>
              <p:cNvPr id="68" name="Freeform 23">
                <a:extLst>
                  <a:ext uri="{FF2B5EF4-FFF2-40B4-BE49-F238E27FC236}">
                    <a16:creationId xmlns:a16="http://schemas.microsoft.com/office/drawing/2014/main" id="{6AAC6AFE-6D0D-4BC1-BE90-58D5E406F458}"/>
                  </a:ext>
                </a:extLst>
              </p:cNvPr>
              <p:cNvSpPr/>
              <p:nvPr/>
            </p:nvSpPr>
            <p:spPr>
              <a:xfrm flipH="1">
                <a:off x="2795103" y="2856820"/>
                <a:ext cx="2151747" cy="1308014"/>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4305300"/>
                  <a:gd name="connsiteY0" fmla="*/ 0 h 1371600"/>
                  <a:gd name="connsiteX1" fmla="*/ 2781300 w 4305300"/>
                  <a:gd name="connsiteY1" fmla="*/ 0 h 1371600"/>
                  <a:gd name="connsiteX2" fmla="*/ 4305300 w 4305300"/>
                  <a:gd name="connsiteY2" fmla="*/ 1371600 h 1371600"/>
                  <a:gd name="connsiteX3" fmla="*/ 0 w 4305300"/>
                  <a:gd name="connsiteY3" fmla="*/ 1231900 h 1371600"/>
                  <a:gd name="connsiteX4" fmla="*/ 1511300 w 4305300"/>
                  <a:gd name="connsiteY4" fmla="*/ 0 h 1371600"/>
                  <a:gd name="connsiteX0" fmla="*/ 0 w 2794000"/>
                  <a:gd name="connsiteY0" fmla="*/ 0 h 1371600"/>
                  <a:gd name="connsiteX1" fmla="*/ 1270000 w 2794000"/>
                  <a:gd name="connsiteY1" fmla="*/ 0 h 1371600"/>
                  <a:gd name="connsiteX2" fmla="*/ 2794000 w 2794000"/>
                  <a:gd name="connsiteY2" fmla="*/ 1371600 h 1371600"/>
                  <a:gd name="connsiteX3" fmla="*/ 812800 w 2794000"/>
                  <a:gd name="connsiteY3" fmla="*/ 1346200 h 1371600"/>
                  <a:gd name="connsiteX4" fmla="*/ 0 w 2794000"/>
                  <a:gd name="connsiteY4" fmla="*/ 0 h 1371600"/>
                  <a:gd name="connsiteX0" fmla="*/ 0 w 2197100"/>
                  <a:gd name="connsiteY0" fmla="*/ 0 h 1435100"/>
                  <a:gd name="connsiteX1" fmla="*/ 673100 w 2197100"/>
                  <a:gd name="connsiteY1" fmla="*/ 635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306513 h 1435100"/>
                  <a:gd name="connsiteX4" fmla="*/ 0 w 2197100"/>
                  <a:gd name="connsiteY4" fmla="*/ 0 h 1435100"/>
                  <a:gd name="connsiteX0" fmla="*/ 0 w 2049462"/>
                  <a:gd name="connsiteY0" fmla="*/ 0 h 1306513"/>
                  <a:gd name="connsiteX1" fmla="*/ 50800 w 2049462"/>
                  <a:gd name="connsiteY1" fmla="*/ 25400 h 1306513"/>
                  <a:gd name="connsiteX2" fmla="*/ 2049462 w 2049462"/>
                  <a:gd name="connsiteY2" fmla="*/ 1306513 h 1306513"/>
                  <a:gd name="connsiteX3" fmla="*/ 215900 w 2049462"/>
                  <a:gd name="connsiteY3" fmla="*/ 1306513 h 1306513"/>
                  <a:gd name="connsiteX4" fmla="*/ 0 w 2049462"/>
                  <a:gd name="connsiteY4" fmla="*/ 0 h 1306513"/>
                  <a:gd name="connsiteX0" fmla="*/ 0 w 2151062"/>
                  <a:gd name="connsiteY0" fmla="*/ 0 h 1306514"/>
                  <a:gd name="connsiteX1" fmla="*/ 50800 w 2151062"/>
                  <a:gd name="connsiteY1" fmla="*/ 25400 h 1306514"/>
                  <a:gd name="connsiteX2" fmla="*/ 2151062 w 2151062"/>
                  <a:gd name="connsiteY2" fmla="*/ 1306514 h 1306514"/>
                  <a:gd name="connsiteX3" fmla="*/ 215900 w 2151062"/>
                  <a:gd name="connsiteY3" fmla="*/ 1306513 h 1306514"/>
                  <a:gd name="connsiteX4" fmla="*/ 0 w 2151062"/>
                  <a:gd name="connsiteY4" fmla="*/ 0 h 130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062" h="1306514">
                    <a:moveTo>
                      <a:pt x="0" y="0"/>
                    </a:moveTo>
                    <a:lnTo>
                      <a:pt x="50800" y="25400"/>
                    </a:lnTo>
                    <a:lnTo>
                      <a:pt x="2151062" y="1306514"/>
                    </a:lnTo>
                    <a:lnTo>
                      <a:pt x="215900" y="1306513"/>
                    </a:lnTo>
                    <a:lnTo>
                      <a:pt x="0" y="0"/>
                    </a:ln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sp>
            <p:nvSpPr>
              <p:cNvPr id="69" name="Freeform 24">
                <a:extLst>
                  <a:ext uri="{FF2B5EF4-FFF2-40B4-BE49-F238E27FC236}">
                    <a16:creationId xmlns:a16="http://schemas.microsoft.com/office/drawing/2014/main" id="{459096CF-6436-4F03-8AAC-D724CDE0963D}"/>
                  </a:ext>
                </a:extLst>
              </p:cNvPr>
              <p:cNvSpPr/>
              <p:nvPr/>
            </p:nvSpPr>
            <p:spPr>
              <a:xfrm flipH="1">
                <a:off x="462907" y="2882218"/>
                <a:ext cx="4483943" cy="1296901"/>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6591300"/>
                  <a:gd name="connsiteY0" fmla="*/ 0 h 1231900"/>
                  <a:gd name="connsiteX1" fmla="*/ 2781300 w 6591300"/>
                  <a:gd name="connsiteY1" fmla="*/ 0 h 1231900"/>
                  <a:gd name="connsiteX2" fmla="*/ 6591300 w 6591300"/>
                  <a:gd name="connsiteY2" fmla="*/ 1231900 h 1231900"/>
                  <a:gd name="connsiteX3" fmla="*/ 0 w 6591300"/>
                  <a:gd name="connsiteY3" fmla="*/ 1231900 h 1231900"/>
                  <a:gd name="connsiteX4" fmla="*/ 1511300 w 6591300"/>
                  <a:gd name="connsiteY4" fmla="*/ 0 h 1231900"/>
                  <a:gd name="connsiteX0" fmla="*/ 0 w 5080000"/>
                  <a:gd name="connsiteY0" fmla="*/ 0 h 1257300"/>
                  <a:gd name="connsiteX1" fmla="*/ 1270000 w 5080000"/>
                  <a:gd name="connsiteY1" fmla="*/ 0 h 1257300"/>
                  <a:gd name="connsiteX2" fmla="*/ 5080000 w 5080000"/>
                  <a:gd name="connsiteY2" fmla="*/ 1231900 h 1257300"/>
                  <a:gd name="connsiteX3" fmla="*/ 3162300 w 5080000"/>
                  <a:gd name="connsiteY3" fmla="*/ 1257300 h 1257300"/>
                  <a:gd name="connsiteX4" fmla="*/ 0 w 5080000"/>
                  <a:gd name="connsiteY4" fmla="*/ 0 h 1257300"/>
                  <a:gd name="connsiteX0" fmla="*/ 0 w 5080000"/>
                  <a:gd name="connsiteY0" fmla="*/ 25400 h 1282700"/>
                  <a:gd name="connsiteX1" fmla="*/ 647700 w 5080000"/>
                  <a:gd name="connsiteY1" fmla="*/ 0 h 1282700"/>
                  <a:gd name="connsiteX2" fmla="*/ 5080000 w 5080000"/>
                  <a:gd name="connsiteY2" fmla="*/ 1257300 h 1282700"/>
                  <a:gd name="connsiteX3" fmla="*/ 3162300 w 5080000"/>
                  <a:gd name="connsiteY3" fmla="*/ 1282700 h 1282700"/>
                  <a:gd name="connsiteX4" fmla="*/ 0 w 5080000"/>
                  <a:gd name="connsiteY4" fmla="*/ 25400 h 1282700"/>
                  <a:gd name="connsiteX0" fmla="*/ 0 w 4483100"/>
                  <a:gd name="connsiteY0" fmla="*/ 0 h 1295400"/>
                  <a:gd name="connsiteX1" fmla="*/ 50800 w 4483100"/>
                  <a:gd name="connsiteY1" fmla="*/ 12700 h 1295400"/>
                  <a:gd name="connsiteX2" fmla="*/ 4483100 w 4483100"/>
                  <a:gd name="connsiteY2" fmla="*/ 1270000 h 1295400"/>
                  <a:gd name="connsiteX3" fmla="*/ 2565400 w 4483100"/>
                  <a:gd name="connsiteY3" fmla="*/ 1295400 h 1295400"/>
                  <a:gd name="connsiteX4" fmla="*/ 0 w 44831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100" h="1295400">
                    <a:moveTo>
                      <a:pt x="0" y="0"/>
                    </a:moveTo>
                    <a:lnTo>
                      <a:pt x="50800" y="12700"/>
                    </a:lnTo>
                    <a:lnTo>
                      <a:pt x="4483100" y="1270000"/>
                    </a:lnTo>
                    <a:lnTo>
                      <a:pt x="2565400" y="1295400"/>
                    </a:lnTo>
                    <a:lnTo>
                      <a:pt x="0" y="0"/>
                    </a:ln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70" name="Group 52">
              <a:extLst>
                <a:ext uri="{FF2B5EF4-FFF2-40B4-BE49-F238E27FC236}">
                  <a16:creationId xmlns:a16="http://schemas.microsoft.com/office/drawing/2014/main" id="{D63D67CE-5CD6-423C-9243-322A40FF0468}"/>
                </a:ext>
              </a:extLst>
            </p:cNvPr>
            <p:cNvGrpSpPr>
              <a:grpSpLocks/>
            </p:cNvGrpSpPr>
            <p:nvPr/>
          </p:nvGrpSpPr>
          <p:grpSpPr bwMode="auto">
            <a:xfrm>
              <a:off x="1135219" y="1628800"/>
              <a:ext cx="4739890" cy="2525881"/>
              <a:chOff x="463116" y="2857500"/>
              <a:chExt cx="4527550" cy="2525714"/>
            </a:xfrm>
          </p:grpSpPr>
          <p:sp>
            <p:nvSpPr>
              <p:cNvPr id="71" name="Freeform 17">
                <a:extLst>
                  <a:ext uri="{FF2B5EF4-FFF2-40B4-BE49-F238E27FC236}">
                    <a16:creationId xmlns:a16="http://schemas.microsoft.com/office/drawing/2014/main" id="{B66B5848-C1FE-4004-AF14-3F28119FA359}"/>
                  </a:ext>
                </a:extLst>
              </p:cNvPr>
              <p:cNvSpPr/>
              <p:nvPr/>
            </p:nvSpPr>
            <p:spPr>
              <a:xfrm flipH="1">
                <a:off x="2381339" y="2882218"/>
                <a:ext cx="2602112" cy="2498560"/>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6591300"/>
                  <a:gd name="connsiteY0" fmla="*/ 0 h 1231900"/>
                  <a:gd name="connsiteX1" fmla="*/ 2781300 w 6591300"/>
                  <a:gd name="connsiteY1" fmla="*/ 0 h 1231900"/>
                  <a:gd name="connsiteX2" fmla="*/ 6591300 w 6591300"/>
                  <a:gd name="connsiteY2" fmla="*/ 1231900 h 1231900"/>
                  <a:gd name="connsiteX3" fmla="*/ 0 w 6591300"/>
                  <a:gd name="connsiteY3" fmla="*/ 1231900 h 1231900"/>
                  <a:gd name="connsiteX4" fmla="*/ 1511300 w 6591300"/>
                  <a:gd name="connsiteY4" fmla="*/ 0 h 1231900"/>
                  <a:gd name="connsiteX0" fmla="*/ 0 w 5080000"/>
                  <a:gd name="connsiteY0" fmla="*/ 0 h 1257300"/>
                  <a:gd name="connsiteX1" fmla="*/ 1270000 w 5080000"/>
                  <a:gd name="connsiteY1" fmla="*/ 0 h 1257300"/>
                  <a:gd name="connsiteX2" fmla="*/ 5080000 w 5080000"/>
                  <a:gd name="connsiteY2" fmla="*/ 1231900 h 1257300"/>
                  <a:gd name="connsiteX3" fmla="*/ 3162300 w 5080000"/>
                  <a:gd name="connsiteY3" fmla="*/ 1257300 h 1257300"/>
                  <a:gd name="connsiteX4" fmla="*/ 0 w 5080000"/>
                  <a:gd name="connsiteY4" fmla="*/ 0 h 1257300"/>
                  <a:gd name="connsiteX0" fmla="*/ 0 w 5080000"/>
                  <a:gd name="connsiteY0" fmla="*/ 25400 h 1282700"/>
                  <a:gd name="connsiteX1" fmla="*/ 647700 w 5080000"/>
                  <a:gd name="connsiteY1" fmla="*/ 0 h 1282700"/>
                  <a:gd name="connsiteX2" fmla="*/ 5080000 w 5080000"/>
                  <a:gd name="connsiteY2" fmla="*/ 1257300 h 1282700"/>
                  <a:gd name="connsiteX3" fmla="*/ 3162300 w 5080000"/>
                  <a:gd name="connsiteY3" fmla="*/ 1282700 h 1282700"/>
                  <a:gd name="connsiteX4" fmla="*/ 0 w 5080000"/>
                  <a:gd name="connsiteY4" fmla="*/ 25400 h 1282700"/>
                  <a:gd name="connsiteX0" fmla="*/ 0 w 4483100"/>
                  <a:gd name="connsiteY0" fmla="*/ 0 h 1295400"/>
                  <a:gd name="connsiteX1" fmla="*/ 50800 w 4483100"/>
                  <a:gd name="connsiteY1" fmla="*/ 12700 h 1295400"/>
                  <a:gd name="connsiteX2" fmla="*/ 4483100 w 4483100"/>
                  <a:gd name="connsiteY2" fmla="*/ 1270000 h 1295400"/>
                  <a:gd name="connsiteX3" fmla="*/ 2565400 w 4483100"/>
                  <a:gd name="connsiteY3" fmla="*/ 1295400 h 1295400"/>
                  <a:gd name="connsiteX4" fmla="*/ 0 w 4483100"/>
                  <a:gd name="connsiteY4" fmla="*/ 0 h 1295400"/>
                  <a:gd name="connsiteX0" fmla="*/ 31750 w 4514850"/>
                  <a:gd name="connsiteY0" fmla="*/ 0 h 1295400"/>
                  <a:gd name="connsiteX1" fmla="*/ 0 w 4514850"/>
                  <a:gd name="connsiteY1" fmla="*/ 44450 h 1295400"/>
                  <a:gd name="connsiteX2" fmla="*/ 4514850 w 4514850"/>
                  <a:gd name="connsiteY2" fmla="*/ 1270000 h 1295400"/>
                  <a:gd name="connsiteX3" fmla="*/ 2597150 w 4514850"/>
                  <a:gd name="connsiteY3" fmla="*/ 1295400 h 1295400"/>
                  <a:gd name="connsiteX4" fmla="*/ 31750 w 4514850"/>
                  <a:gd name="connsiteY4" fmla="*/ 0 h 1295400"/>
                  <a:gd name="connsiteX0" fmla="*/ 31750 w 2597150"/>
                  <a:gd name="connsiteY0" fmla="*/ 0 h 2496820"/>
                  <a:gd name="connsiteX1" fmla="*/ 0 w 2597150"/>
                  <a:gd name="connsiteY1" fmla="*/ 44450 h 2496820"/>
                  <a:gd name="connsiteX2" fmla="*/ 2564130 w 2597150"/>
                  <a:gd name="connsiteY2" fmla="*/ 2496820 h 2496820"/>
                  <a:gd name="connsiteX3" fmla="*/ 2597150 w 2597150"/>
                  <a:gd name="connsiteY3" fmla="*/ 1295400 h 2496820"/>
                  <a:gd name="connsiteX4" fmla="*/ 31750 w 2597150"/>
                  <a:gd name="connsiteY4" fmla="*/ 0 h 2496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150" h="2496820">
                    <a:moveTo>
                      <a:pt x="31750" y="0"/>
                    </a:moveTo>
                    <a:lnTo>
                      <a:pt x="0" y="44450"/>
                    </a:lnTo>
                    <a:lnTo>
                      <a:pt x="2564130" y="2496820"/>
                    </a:lnTo>
                    <a:lnTo>
                      <a:pt x="2597150" y="1295400"/>
                    </a:lnTo>
                    <a:lnTo>
                      <a:pt x="31750" y="0"/>
                    </a:lnTo>
                    <a:close/>
                  </a:path>
                </a:pathLst>
              </a:custGeom>
              <a:gradFill flip="none" rotWithShape="1">
                <a:gsLst>
                  <a:gs pos="0">
                    <a:sysClr val="window" lastClr="FFFFFF">
                      <a:lumMod val="50000"/>
                      <a:tint val="66000"/>
                      <a:satMod val="160000"/>
                    </a:sysClr>
                  </a:gs>
                  <a:gs pos="50000">
                    <a:sysClr val="window" lastClr="FFFFFF">
                      <a:lumMod val="50000"/>
                      <a:tint val="44500"/>
                      <a:satMod val="160000"/>
                    </a:sysClr>
                  </a:gs>
                  <a:gs pos="100000">
                    <a:sysClr val="window" lastClr="FFFFFF">
                      <a:lumMod val="50000"/>
                      <a:tint val="23500"/>
                      <a:satMod val="160000"/>
                    </a:sysClr>
                  </a:gs>
                </a:gsLst>
                <a:lin ang="189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sp>
            <p:nvSpPr>
              <p:cNvPr id="72" name="Freeform 18">
                <a:extLst>
                  <a:ext uri="{FF2B5EF4-FFF2-40B4-BE49-F238E27FC236}">
                    <a16:creationId xmlns:a16="http://schemas.microsoft.com/office/drawing/2014/main" id="{98167DDA-16F2-41BD-BE34-6C5F8262F09F}"/>
                  </a:ext>
                </a:extLst>
              </p:cNvPr>
              <p:cNvSpPr/>
              <p:nvPr/>
            </p:nvSpPr>
            <p:spPr>
              <a:xfrm flipH="1">
                <a:off x="4736282" y="2856820"/>
                <a:ext cx="259301" cy="2527133"/>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4305300"/>
                  <a:gd name="connsiteY0" fmla="*/ 0 h 1371600"/>
                  <a:gd name="connsiteX1" fmla="*/ 2781300 w 4305300"/>
                  <a:gd name="connsiteY1" fmla="*/ 0 h 1371600"/>
                  <a:gd name="connsiteX2" fmla="*/ 4305300 w 4305300"/>
                  <a:gd name="connsiteY2" fmla="*/ 1371600 h 1371600"/>
                  <a:gd name="connsiteX3" fmla="*/ 0 w 4305300"/>
                  <a:gd name="connsiteY3" fmla="*/ 1231900 h 1371600"/>
                  <a:gd name="connsiteX4" fmla="*/ 1511300 w 4305300"/>
                  <a:gd name="connsiteY4" fmla="*/ 0 h 1371600"/>
                  <a:gd name="connsiteX0" fmla="*/ 0 w 2794000"/>
                  <a:gd name="connsiteY0" fmla="*/ 0 h 1371600"/>
                  <a:gd name="connsiteX1" fmla="*/ 1270000 w 2794000"/>
                  <a:gd name="connsiteY1" fmla="*/ 0 h 1371600"/>
                  <a:gd name="connsiteX2" fmla="*/ 2794000 w 2794000"/>
                  <a:gd name="connsiteY2" fmla="*/ 1371600 h 1371600"/>
                  <a:gd name="connsiteX3" fmla="*/ 812800 w 2794000"/>
                  <a:gd name="connsiteY3" fmla="*/ 1346200 h 1371600"/>
                  <a:gd name="connsiteX4" fmla="*/ 0 w 2794000"/>
                  <a:gd name="connsiteY4" fmla="*/ 0 h 1371600"/>
                  <a:gd name="connsiteX0" fmla="*/ 0 w 2197100"/>
                  <a:gd name="connsiteY0" fmla="*/ 0 h 1435100"/>
                  <a:gd name="connsiteX1" fmla="*/ 673100 w 2197100"/>
                  <a:gd name="connsiteY1" fmla="*/ 635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306513 h 1435100"/>
                  <a:gd name="connsiteX4" fmla="*/ 0 w 2197100"/>
                  <a:gd name="connsiteY4" fmla="*/ 0 h 1435100"/>
                  <a:gd name="connsiteX0" fmla="*/ 0 w 2049462"/>
                  <a:gd name="connsiteY0" fmla="*/ 0 h 1306513"/>
                  <a:gd name="connsiteX1" fmla="*/ 50800 w 2049462"/>
                  <a:gd name="connsiteY1" fmla="*/ 25400 h 1306513"/>
                  <a:gd name="connsiteX2" fmla="*/ 2049462 w 2049462"/>
                  <a:gd name="connsiteY2" fmla="*/ 1306513 h 1306513"/>
                  <a:gd name="connsiteX3" fmla="*/ 215900 w 2049462"/>
                  <a:gd name="connsiteY3" fmla="*/ 1306513 h 1306513"/>
                  <a:gd name="connsiteX4" fmla="*/ 0 w 2049462"/>
                  <a:gd name="connsiteY4" fmla="*/ 0 h 1306513"/>
                  <a:gd name="connsiteX0" fmla="*/ 0 w 2151062"/>
                  <a:gd name="connsiteY0" fmla="*/ 0 h 1306514"/>
                  <a:gd name="connsiteX1" fmla="*/ 50800 w 2151062"/>
                  <a:gd name="connsiteY1" fmla="*/ 25400 h 1306514"/>
                  <a:gd name="connsiteX2" fmla="*/ 2151062 w 2151062"/>
                  <a:gd name="connsiteY2" fmla="*/ 1306514 h 1306514"/>
                  <a:gd name="connsiteX3" fmla="*/ 215900 w 2151062"/>
                  <a:gd name="connsiteY3" fmla="*/ 1306513 h 1306514"/>
                  <a:gd name="connsiteX4" fmla="*/ 0 w 2151062"/>
                  <a:gd name="connsiteY4" fmla="*/ 0 h 1306514"/>
                  <a:gd name="connsiteX0" fmla="*/ 0 w 215900"/>
                  <a:gd name="connsiteY0" fmla="*/ 0 h 2525714"/>
                  <a:gd name="connsiteX1" fmla="*/ 50800 w 215900"/>
                  <a:gd name="connsiteY1" fmla="*/ 25400 h 2525714"/>
                  <a:gd name="connsiteX2" fmla="*/ 150812 w 215900"/>
                  <a:gd name="connsiteY2" fmla="*/ 2525714 h 2525714"/>
                  <a:gd name="connsiteX3" fmla="*/ 215900 w 215900"/>
                  <a:gd name="connsiteY3" fmla="*/ 1306513 h 2525714"/>
                  <a:gd name="connsiteX4" fmla="*/ 0 w 215900"/>
                  <a:gd name="connsiteY4" fmla="*/ 0 h 2525714"/>
                  <a:gd name="connsiteX0" fmla="*/ 44450 w 260350"/>
                  <a:gd name="connsiteY0" fmla="*/ 0 h 2525714"/>
                  <a:gd name="connsiteX1" fmla="*/ 0 w 260350"/>
                  <a:gd name="connsiteY1" fmla="*/ 25400 h 2525714"/>
                  <a:gd name="connsiteX2" fmla="*/ 195262 w 260350"/>
                  <a:gd name="connsiteY2" fmla="*/ 2525714 h 2525714"/>
                  <a:gd name="connsiteX3" fmla="*/ 260350 w 260350"/>
                  <a:gd name="connsiteY3" fmla="*/ 1306513 h 2525714"/>
                  <a:gd name="connsiteX4" fmla="*/ 44450 w 260350"/>
                  <a:gd name="connsiteY4" fmla="*/ 0 h 25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50" h="2525714">
                    <a:moveTo>
                      <a:pt x="44450" y="0"/>
                    </a:moveTo>
                    <a:lnTo>
                      <a:pt x="0" y="25400"/>
                    </a:lnTo>
                    <a:lnTo>
                      <a:pt x="195262" y="2525714"/>
                    </a:lnTo>
                    <a:lnTo>
                      <a:pt x="260350" y="1306513"/>
                    </a:lnTo>
                    <a:lnTo>
                      <a:pt x="44450" y="0"/>
                    </a:lnTo>
                    <a:close/>
                  </a:path>
                </a:pathLst>
              </a:custGeom>
              <a:gradFill flip="none" rotWithShape="1">
                <a:gsLst>
                  <a:gs pos="0">
                    <a:sysClr val="window" lastClr="FFFFFF">
                      <a:lumMod val="50000"/>
                      <a:tint val="66000"/>
                      <a:satMod val="160000"/>
                    </a:sysClr>
                  </a:gs>
                  <a:gs pos="50000">
                    <a:sysClr val="window" lastClr="FFFFFF">
                      <a:lumMod val="50000"/>
                      <a:tint val="44500"/>
                      <a:satMod val="160000"/>
                    </a:sysClr>
                  </a:gs>
                  <a:gs pos="100000">
                    <a:sysClr val="window" lastClr="FFFFFF">
                      <a:lumMod val="50000"/>
                      <a:tint val="23500"/>
                      <a:satMod val="160000"/>
                    </a:sysClr>
                  </a:gs>
                </a:gsLst>
                <a:lin ang="189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sp>
            <p:nvSpPr>
              <p:cNvPr id="73" name="Freeform 19">
                <a:extLst>
                  <a:ext uri="{FF2B5EF4-FFF2-40B4-BE49-F238E27FC236}">
                    <a16:creationId xmlns:a16="http://schemas.microsoft.com/office/drawing/2014/main" id="{A8F2D22E-64C6-4394-A58D-96E0A964E98B}"/>
                  </a:ext>
                </a:extLst>
              </p:cNvPr>
              <p:cNvSpPr/>
              <p:nvPr/>
            </p:nvSpPr>
            <p:spPr>
              <a:xfrm flipH="1">
                <a:off x="2795312" y="2856820"/>
                <a:ext cx="2154779" cy="1308014"/>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4305300"/>
                  <a:gd name="connsiteY0" fmla="*/ 0 h 1371600"/>
                  <a:gd name="connsiteX1" fmla="*/ 2781300 w 4305300"/>
                  <a:gd name="connsiteY1" fmla="*/ 0 h 1371600"/>
                  <a:gd name="connsiteX2" fmla="*/ 4305300 w 4305300"/>
                  <a:gd name="connsiteY2" fmla="*/ 1371600 h 1371600"/>
                  <a:gd name="connsiteX3" fmla="*/ 0 w 4305300"/>
                  <a:gd name="connsiteY3" fmla="*/ 1231900 h 1371600"/>
                  <a:gd name="connsiteX4" fmla="*/ 1511300 w 4305300"/>
                  <a:gd name="connsiteY4" fmla="*/ 0 h 1371600"/>
                  <a:gd name="connsiteX0" fmla="*/ 0 w 2794000"/>
                  <a:gd name="connsiteY0" fmla="*/ 0 h 1371600"/>
                  <a:gd name="connsiteX1" fmla="*/ 1270000 w 2794000"/>
                  <a:gd name="connsiteY1" fmla="*/ 0 h 1371600"/>
                  <a:gd name="connsiteX2" fmla="*/ 2794000 w 2794000"/>
                  <a:gd name="connsiteY2" fmla="*/ 1371600 h 1371600"/>
                  <a:gd name="connsiteX3" fmla="*/ 812800 w 2794000"/>
                  <a:gd name="connsiteY3" fmla="*/ 1346200 h 1371600"/>
                  <a:gd name="connsiteX4" fmla="*/ 0 w 2794000"/>
                  <a:gd name="connsiteY4" fmla="*/ 0 h 1371600"/>
                  <a:gd name="connsiteX0" fmla="*/ 0 w 2197100"/>
                  <a:gd name="connsiteY0" fmla="*/ 0 h 1435100"/>
                  <a:gd name="connsiteX1" fmla="*/ 673100 w 2197100"/>
                  <a:gd name="connsiteY1" fmla="*/ 635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409700 h 1435100"/>
                  <a:gd name="connsiteX4" fmla="*/ 0 w 2197100"/>
                  <a:gd name="connsiteY4" fmla="*/ 0 h 1435100"/>
                  <a:gd name="connsiteX0" fmla="*/ 0 w 2197100"/>
                  <a:gd name="connsiteY0" fmla="*/ 0 h 1435100"/>
                  <a:gd name="connsiteX1" fmla="*/ 50800 w 2197100"/>
                  <a:gd name="connsiteY1" fmla="*/ 25400 h 1435100"/>
                  <a:gd name="connsiteX2" fmla="*/ 2197100 w 2197100"/>
                  <a:gd name="connsiteY2" fmla="*/ 1435100 h 1435100"/>
                  <a:gd name="connsiteX3" fmla="*/ 215900 w 2197100"/>
                  <a:gd name="connsiteY3" fmla="*/ 1306513 h 1435100"/>
                  <a:gd name="connsiteX4" fmla="*/ 0 w 2197100"/>
                  <a:gd name="connsiteY4" fmla="*/ 0 h 1435100"/>
                  <a:gd name="connsiteX0" fmla="*/ 0 w 2049462"/>
                  <a:gd name="connsiteY0" fmla="*/ 0 h 1306513"/>
                  <a:gd name="connsiteX1" fmla="*/ 50800 w 2049462"/>
                  <a:gd name="connsiteY1" fmla="*/ 25400 h 1306513"/>
                  <a:gd name="connsiteX2" fmla="*/ 2049462 w 2049462"/>
                  <a:gd name="connsiteY2" fmla="*/ 1306513 h 1306513"/>
                  <a:gd name="connsiteX3" fmla="*/ 215900 w 2049462"/>
                  <a:gd name="connsiteY3" fmla="*/ 1306513 h 1306513"/>
                  <a:gd name="connsiteX4" fmla="*/ 0 w 2049462"/>
                  <a:gd name="connsiteY4" fmla="*/ 0 h 1306513"/>
                  <a:gd name="connsiteX0" fmla="*/ 0 w 2151062"/>
                  <a:gd name="connsiteY0" fmla="*/ 0 h 1306514"/>
                  <a:gd name="connsiteX1" fmla="*/ 50800 w 2151062"/>
                  <a:gd name="connsiteY1" fmla="*/ 25400 h 1306514"/>
                  <a:gd name="connsiteX2" fmla="*/ 2151062 w 2151062"/>
                  <a:gd name="connsiteY2" fmla="*/ 1306514 h 1306514"/>
                  <a:gd name="connsiteX3" fmla="*/ 215900 w 2151062"/>
                  <a:gd name="connsiteY3" fmla="*/ 1306513 h 1306514"/>
                  <a:gd name="connsiteX4" fmla="*/ 0 w 2151062"/>
                  <a:gd name="connsiteY4" fmla="*/ 0 h 130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062" h="1306514">
                    <a:moveTo>
                      <a:pt x="0" y="0"/>
                    </a:moveTo>
                    <a:lnTo>
                      <a:pt x="50800" y="25400"/>
                    </a:lnTo>
                    <a:lnTo>
                      <a:pt x="2151062" y="1306514"/>
                    </a:lnTo>
                    <a:lnTo>
                      <a:pt x="215900" y="1306513"/>
                    </a:lnTo>
                    <a:lnTo>
                      <a:pt x="0" y="0"/>
                    </a:ln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54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sp>
            <p:nvSpPr>
              <p:cNvPr id="74" name="Freeform 20">
                <a:extLst>
                  <a:ext uri="{FF2B5EF4-FFF2-40B4-BE49-F238E27FC236}">
                    <a16:creationId xmlns:a16="http://schemas.microsoft.com/office/drawing/2014/main" id="{463EC845-0080-4009-A302-2B9A3B2ED306}"/>
                  </a:ext>
                </a:extLst>
              </p:cNvPr>
              <p:cNvSpPr/>
              <p:nvPr/>
            </p:nvSpPr>
            <p:spPr>
              <a:xfrm flipH="1">
                <a:off x="463116" y="2882218"/>
                <a:ext cx="4486975" cy="1296901"/>
              </a:xfrm>
              <a:custGeom>
                <a:avLst/>
                <a:gdLst>
                  <a:gd name="connsiteX0" fmla="*/ 1511300 w 2781300"/>
                  <a:gd name="connsiteY0" fmla="*/ 0 h 1231900"/>
                  <a:gd name="connsiteX1" fmla="*/ 2781300 w 2781300"/>
                  <a:gd name="connsiteY1" fmla="*/ 0 h 1231900"/>
                  <a:gd name="connsiteX2" fmla="*/ 1981200 w 2781300"/>
                  <a:gd name="connsiteY2" fmla="*/ 1219200 h 1231900"/>
                  <a:gd name="connsiteX3" fmla="*/ 0 w 2781300"/>
                  <a:gd name="connsiteY3" fmla="*/ 1231900 h 1231900"/>
                  <a:gd name="connsiteX4" fmla="*/ 1511300 w 2781300"/>
                  <a:gd name="connsiteY4" fmla="*/ 0 h 1231900"/>
                  <a:gd name="connsiteX0" fmla="*/ 1511300 w 6591300"/>
                  <a:gd name="connsiteY0" fmla="*/ 0 h 1231900"/>
                  <a:gd name="connsiteX1" fmla="*/ 2781300 w 6591300"/>
                  <a:gd name="connsiteY1" fmla="*/ 0 h 1231900"/>
                  <a:gd name="connsiteX2" fmla="*/ 6591300 w 6591300"/>
                  <a:gd name="connsiteY2" fmla="*/ 1231900 h 1231900"/>
                  <a:gd name="connsiteX3" fmla="*/ 0 w 6591300"/>
                  <a:gd name="connsiteY3" fmla="*/ 1231900 h 1231900"/>
                  <a:gd name="connsiteX4" fmla="*/ 1511300 w 6591300"/>
                  <a:gd name="connsiteY4" fmla="*/ 0 h 1231900"/>
                  <a:gd name="connsiteX0" fmla="*/ 0 w 5080000"/>
                  <a:gd name="connsiteY0" fmla="*/ 0 h 1257300"/>
                  <a:gd name="connsiteX1" fmla="*/ 1270000 w 5080000"/>
                  <a:gd name="connsiteY1" fmla="*/ 0 h 1257300"/>
                  <a:gd name="connsiteX2" fmla="*/ 5080000 w 5080000"/>
                  <a:gd name="connsiteY2" fmla="*/ 1231900 h 1257300"/>
                  <a:gd name="connsiteX3" fmla="*/ 3162300 w 5080000"/>
                  <a:gd name="connsiteY3" fmla="*/ 1257300 h 1257300"/>
                  <a:gd name="connsiteX4" fmla="*/ 0 w 5080000"/>
                  <a:gd name="connsiteY4" fmla="*/ 0 h 1257300"/>
                  <a:gd name="connsiteX0" fmla="*/ 0 w 5080000"/>
                  <a:gd name="connsiteY0" fmla="*/ 25400 h 1282700"/>
                  <a:gd name="connsiteX1" fmla="*/ 647700 w 5080000"/>
                  <a:gd name="connsiteY1" fmla="*/ 0 h 1282700"/>
                  <a:gd name="connsiteX2" fmla="*/ 5080000 w 5080000"/>
                  <a:gd name="connsiteY2" fmla="*/ 1257300 h 1282700"/>
                  <a:gd name="connsiteX3" fmla="*/ 3162300 w 5080000"/>
                  <a:gd name="connsiteY3" fmla="*/ 1282700 h 1282700"/>
                  <a:gd name="connsiteX4" fmla="*/ 0 w 5080000"/>
                  <a:gd name="connsiteY4" fmla="*/ 25400 h 1282700"/>
                  <a:gd name="connsiteX0" fmla="*/ 0 w 4483100"/>
                  <a:gd name="connsiteY0" fmla="*/ 0 h 1295400"/>
                  <a:gd name="connsiteX1" fmla="*/ 50800 w 4483100"/>
                  <a:gd name="connsiteY1" fmla="*/ 12700 h 1295400"/>
                  <a:gd name="connsiteX2" fmla="*/ 4483100 w 4483100"/>
                  <a:gd name="connsiteY2" fmla="*/ 1270000 h 1295400"/>
                  <a:gd name="connsiteX3" fmla="*/ 2565400 w 4483100"/>
                  <a:gd name="connsiteY3" fmla="*/ 1295400 h 1295400"/>
                  <a:gd name="connsiteX4" fmla="*/ 0 w 44831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100" h="1295400">
                    <a:moveTo>
                      <a:pt x="0" y="0"/>
                    </a:moveTo>
                    <a:lnTo>
                      <a:pt x="50800" y="12700"/>
                    </a:lnTo>
                    <a:lnTo>
                      <a:pt x="4483100" y="1270000"/>
                    </a:lnTo>
                    <a:lnTo>
                      <a:pt x="2565400" y="1295400"/>
                    </a:lnTo>
                    <a:lnTo>
                      <a:pt x="0" y="0"/>
                    </a:ln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25400" cap="flat" cmpd="sng" algn="ctr">
                <a:noFill/>
                <a:prstDash val="solid"/>
              </a:ln>
              <a:effectLst/>
            </p:spPr>
            <p:txBody>
              <a:bodyPr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5" name="Rounded Rectangle 14">
              <a:extLst>
                <a:ext uri="{FF2B5EF4-FFF2-40B4-BE49-F238E27FC236}">
                  <a16:creationId xmlns:a16="http://schemas.microsoft.com/office/drawing/2014/main" id="{A07237BF-9E1D-4289-B340-6AE52C5409C7}"/>
                </a:ext>
              </a:extLst>
            </p:cNvPr>
            <p:cNvSpPr/>
            <p:nvPr/>
          </p:nvSpPr>
          <p:spPr bwMode="auto">
            <a:xfrm>
              <a:off x="4614397" y="1366045"/>
              <a:ext cx="2392018" cy="391644"/>
            </a:xfrm>
            <a:prstGeom prst="roundRect">
              <a:avLst/>
            </a:prstGeom>
            <a:solidFill>
              <a:srgbClr val="002060"/>
            </a:solidFill>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400" b="1" i="0" u="none" strike="noStrike" kern="1200" cap="none" spc="0" normalizeH="0" baseline="0" noProof="0" dirty="0">
                  <a:ln>
                    <a:noFill/>
                  </a:ln>
                  <a:solidFill>
                    <a:prstClr val="white"/>
                  </a:solidFill>
                  <a:effectLst/>
                  <a:uLnTx/>
                  <a:uFillTx/>
                  <a:latin typeface="Arial"/>
                  <a:cs typeface="+mn-cs"/>
                </a:rPr>
                <a:t>Escalation Process</a:t>
              </a:r>
            </a:p>
          </p:txBody>
        </p:sp>
        <p:sp>
          <p:nvSpPr>
            <p:cNvPr id="77" name="Rounded Rectangle 5">
              <a:extLst>
                <a:ext uri="{FF2B5EF4-FFF2-40B4-BE49-F238E27FC236}">
                  <a16:creationId xmlns:a16="http://schemas.microsoft.com/office/drawing/2014/main" id="{F7998D39-9BD2-4666-B7D0-C6FA97170389}"/>
                </a:ext>
              </a:extLst>
            </p:cNvPr>
            <p:cNvSpPr>
              <a:spLocks noChangeArrowheads="1"/>
            </p:cNvSpPr>
            <p:nvPr/>
          </p:nvSpPr>
          <p:spPr bwMode="auto">
            <a:xfrm>
              <a:off x="1136806" y="3130755"/>
              <a:ext cx="2144712" cy="1237794"/>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Project Delivery</a:t>
              </a:r>
            </a:p>
          </p:txBody>
        </p:sp>
        <p:sp>
          <p:nvSpPr>
            <p:cNvPr id="78" name="Rounded Rectangle 5">
              <a:extLst>
                <a:ext uri="{FF2B5EF4-FFF2-40B4-BE49-F238E27FC236}">
                  <a16:creationId xmlns:a16="http://schemas.microsoft.com/office/drawing/2014/main" id="{94CB3D28-92E6-4621-A6CF-2C6D57873B90}"/>
                </a:ext>
              </a:extLst>
            </p:cNvPr>
            <p:cNvSpPr>
              <a:spLocks noChangeArrowheads="1"/>
            </p:cNvSpPr>
            <p:nvPr/>
          </p:nvSpPr>
          <p:spPr bwMode="auto">
            <a:xfrm>
              <a:off x="1136806" y="2696507"/>
              <a:ext cx="2144712" cy="439738"/>
            </a:xfrm>
            <a:prstGeom prst="round2SameRect">
              <a:avLst>
                <a:gd name="adj1" fmla="val 50000"/>
                <a:gd name="adj2" fmla="val 0"/>
              </a:avLst>
            </a:prstGeom>
            <a:solidFill>
              <a:srgbClr val="002060"/>
            </a:solidFill>
          </p:spPr>
          <p:txBody>
            <a:bodyPr wrap="none" anchor="ctr"/>
            <a:lstStyle/>
            <a:p>
              <a:pPr marL="0" marR="0" lvl="0" indent="0" algn="ctr" defTabSz="914400" eaLnBrk="1" fontAlgn="auto" latinLnBrk="0" hangingPunct="1">
                <a:lnSpc>
                  <a:spcPct val="100000"/>
                </a:lnSpc>
                <a:spcBef>
                  <a:spcPts val="30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400" b="1" i="0" u="none" strike="noStrike" kern="1200" cap="none" spc="0" normalizeH="0" baseline="0" noProof="0" dirty="0">
                  <a:ln>
                    <a:noFill/>
                  </a:ln>
                  <a:solidFill>
                    <a:prstClr val="white"/>
                  </a:solidFill>
                  <a:effectLst/>
                  <a:uLnTx/>
                  <a:uFillTx/>
                  <a:latin typeface="Arial"/>
                  <a:cs typeface="+mn-cs"/>
                </a:rPr>
                <a:t>Issue Type</a:t>
              </a:r>
            </a:p>
          </p:txBody>
        </p:sp>
        <p:sp>
          <p:nvSpPr>
            <p:cNvPr id="79" name="Rounded Rectangle 5">
              <a:extLst>
                <a:ext uri="{FF2B5EF4-FFF2-40B4-BE49-F238E27FC236}">
                  <a16:creationId xmlns:a16="http://schemas.microsoft.com/office/drawing/2014/main" id="{5FAD78F2-E694-4E14-8686-B1ED0607D109}"/>
                </a:ext>
              </a:extLst>
            </p:cNvPr>
            <p:cNvSpPr>
              <a:spLocks noChangeArrowheads="1"/>
            </p:cNvSpPr>
            <p:nvPr/>
          </p:nvSpPr>
          <p:spPr bwMode="auto">
            <a:xfrm>
              <a:off x="3538693" y="3130755"/>
              <a:ext cx="2143125" cy="1235486"/>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Castaliaz Service Delivery Manager</a:t>
              </a:r>
            </a:p>
          </p:txBody>
        </p:sp>
        <p:sp>
          <p:nvSpPr>
            <p:cNvPr id="80" name="Rounded Rectangle 5">
              <a:extLst>
                <a:ext uri="{FF2B5EF4-FFF2-40B4-BE49-F238E27FC236}">
                  <a16:creationId xmlns:a16="http://schemas.microsoft.com/office/drawing/2014/main" id="{D0A3B4A7-0D2D-4443-99E3-7C2A73E37E55}"/>
                </a:ext>
              </a:extLst>
            </p:cNvPr>
            <p:cNvSpPr>
              <a:spLocks noChangeArrowheads="1"/>
            </p:cNvSpPr>
            <p:nvPr/>
          </p:nvSpPr>
          <p:spPr bwMode="auto">
            <a:xfrm>
              <a:off x="3538693" y="2696507"/>
              <a:ext cx="2143125" cy="441325"/>
            </a:xfrm>
            <a:prstGeom prst="round2SameRect">
              <a:avLst>
                <a:gd name="adj1" fmla="val 50000"/>
                <a:gd name="adj2" fmla="val 0"/>
              </a:avLst>
            </a:prstGeom>
            <a:solidFill>
              <a:srgbClr val="002060"/>
            </a:solidFill>
          </p:spPr>
          <p:txBody>
            <a:bodyPr wrap="none" anchor="ctr"/>
            <a:lstStyle/>
            <a:p>
              <a:pPr marL="0" marR="0" lvl="0" indent="0" algn="ctr" defTabSz="914400" eaLnBrk="1" fontAlgn="auto" latinLnBrk="0" hangingPunct="1">
                <a:lnSpc>
                  <a:spcPct val="100000"/>
                </a:lnSpc>
                <a:spcBef>
                  <a:spcPts val="30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400" b="1" i="0" u="none" strike="noStrike" kern="1200" cap="none" spc="0" normalizeH="0" baseline="0" noProof="0" dirty="0">
                  <a:ln>
                    <a:noFill/>
                  </a:ln>
                  <a:solidFill>
                    <a:prstClr val="white"/>
                  </a:solidFill>
                  <a:effectLst/>
                  <a:uLnTx/>
                  <a:uFillTx/>
                  <a:latin typeface="Arial"/>
                  <a:cs typeface="+mn-cs"/>
                </a:rPr>
                <a:t>Escalation Point</a:t>
              </a:r>
            </a:p>
          </p:txBody>
        </p:sp>
        <p:sp>
          <p:nvSpPr>
            <p:cNvPr id="81" name="Rounded Rectangle 5">
              <a:extLst>
                <a:ext uri="{FF2B5EF4-FFF2-40B4-BE49-F238E27FC236}">
                  <a16:creationId xmlns:a16="http://schemas.microsoft.com/office/drawing/2014/main" id="{E04308E1-6C1E-400D-8311-B73E8E65C3C1}"/>
                </a:ext>
              </a:extLst>
            </p:cNvPr>
            <p:cNvSpPr>
              <a:spLocks noChangeArrowheads="1"/>
            </p:cNvSpPr>
            <p:nvPr/>
          </p:nvSpPr>
          <p:spPr bwMode="auto">
            <a:xfrm>
              <a:off x="5938993" y="3130755"/>
              <a:ext cx="2144713" cy="1235487"/>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If plan to resolve issue is not outlined within 48 hrs (24 hrs in case of urgent issues)</a:t>
              </a:r>
            </a:p>
          </p:txBody>
        </p:sp>
        <p:sp>
          <p:nvSpPr>
            <p:cNvPr id="82" name="Rounded Rectangle 5">
              <a:extLst>
                <a:ext uri="{FF2B5EF4-FFF2-40B4-BE49-F238E27FC236}">
                  <a16:creationId xmlns:a16="http://schemas.microsoft.com/office/drawing/2014/main" id="{A4111E83-C01E-4AFA-A3BF-14589AA5E508}"/>
                </a:ext>
              </a:extLst>
            </p:cNvPr>
            <p:cNvSpPr>
              <a:spLocks noChangeArrowheads="1"/>
            </p:cNvSpPr>
            <p:nvPr/>
          </p:nvSpPr>
          <p:spPr bwMode="auto">
            <a:xfrm>
              <a:off x="5938993" y="2696507"/>
              <a:ext cx="2144713" cy="439738"/>
            </a:xfrm>
            <a:prstGeom prst="round2SameRect">
              <a:avLst>
                <a:gd name="adj1" fmla="val 50000"/>
                <a:gd name="adj2" fmla="val 0"/>
              </a:avLst>
            </a:prstGeom>
            <a:solidFill>
              <a:srgbClr val="002060"/>
            </a:solidFill>
          </p:spPr>
          <p:txBody>
            <a:bodyPr wrap="none" anchor="ctr"/>
            <a:lstStyle/>
            <a:p>
              <a:pPr marL="0" marR="0" lvl="0" indent="0" algn="ctr" defTabSz="914400" eaLnBrk="1" fontAlgn="auto" latinLnBrk="0" hangingPunct="1">
                <a:lnSpc>
                  <a:spcPct val="100000"/>
                </a:lnSpc>
                <a:spcBef>
                  <a:spcPts val="30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400" b="1" i="0" u="none" strike="noStrike" kern="1200" cap="none" spc="0" normalizeH="0" baseline="0" noProof="0" dirty="0">
                  <a:ln>
                    <a:noFill/>
                  </a:ln>
                  <a:solidFill>
                    <a:prstClr val="white"/>
                  </a:solidFill>
                  <a:effectLst/>
                  <a:uLnTx/>
                  <a:uFillTx/>
                  <a:latin typeface="Arial"/>
                  <a:cs typeface="+mn-cs"/>
                </a:rPr>
                <a:t>Escalation Criteria</a:t>
              </a:r>
            </a:p>
          </p:txBody>
        </p:sp>
        <p:sp>
          <p:nvSpPr>
            <p:cNvPr id="83" name="Rounded Rectangle 5">
              <a:extLst>
                <a:ext uri="{FF2B5EF4-FFF2-40B4-BE49-F238E27FC236}">
                  <a16:creationId xmlns:a16="http://schemas.microsoft.com/office/drawing/2014/main" id="{30F7A4E7-A4C3-43D0-9B5C-159E374DA001}"/>
                </a:ext>
              </a:extLst>
            </p:cNvPr>
            <p:cNvSpPr>
              <a:spLocks noChangeArrowheads="1"/>
            </p:cNvSpPr>
            <p:nvPr/>
          </p:nvSpPr>
          <p:spPr bwMode="auto">
            <a:xfrm>
              <a:off x="8339293" y="3130755"/>
              <a:ext cx="2144713" cy="1235487"/>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Weekly checkpoints (or depending on the urgency)</a:t>
              </a:r>
            </a:p>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Issue resolution</a:t>
              </a:r>
            </a:p>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Quality issues</a:t>
              </a:r>
            </a:p>
          </p:txBody>
        </p:sp>
        <p:sp>
          <p:nvSpPr>
            <p:cNvPr id="84" name="Rounded Rectangle 5">
              <a:extLst>
                <a:ext uri="{FF2B5EF4-FFF2-40B4-BE49-F238E27FC236}">
                  <a16:creationId xmlns:a16="http://schemas.microsoft.com/office/drawing/2014/main" id="{773C6583-EA27-45B0-95A8-B682275843A0}"/>
                </a:ext>
              </a:extLst>
            </p:cNvPr>
            <p:cNvSpPr>
              <a:spLocks noChangeArrowheads="1"/>
            </p:cNvSpPr>
            <p:nvPr/>
          </p:nvSpPr>
          <p:spPr bwMode="auto">
            <a:xfrm>
              <a:off x="8339293" y="2696507"/>
              <a:ext cx="2144713" cy="439738"/>
            </a:xfrm>
            <a:prstGeom prst="round2SameRect">
              <a:avLst>
                <a:gd name="adj1" fmla="val 50000"/>
                <a:gd name="adj2" fmla="val 0"/>
              </a:avLst>
            </a:prstGeom>
            <a:solidFill>
              <a:srgbClr val="002060"/>
            </a:solidFill>
          </p:spPr>
          <p:txBody>
            <a:bodyPr wrap="none" anchor="ctr"/>
            <a:lstStyle/>
            <a:p>
              <a:pPr marL="0" marR="0" lvl="0" indent="0" algn="ctr" defTabSz="914400" eaLnBrk="1" fontAlgn="auto" latinLnBrk="0" hangingPunct="1">
                <a:lnSpc>
                  <a:spcPct val="100000"/>
                </a:lnSpc>
                <a:spcBef>
                  <a:spcPts val="30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400" b="1" i="0" u="none" strike="noStrike" kern="1200" cap="none" spc="0" normalizeH="0" baseline="0" noProof="0" dirty="0">
                  <a:ln>
                    <a:noFill/>
                  </a:ln>
                  <a:solidFill>
                    <a:prstClr val="white"/>
                  </a:solidFill>
                  <a:effectLst/>
                  <a:uLnTx/>
                  <a:uFillTx/>
                  <a:latin typeface="Arial"/>
                  <a:cs typeface="+mn-cs"/>
                </a:rPr>
                <a:t>Governance Role</a:t>
              </a:r>
            </a:p>
          </p:txBody>
        </p:sp>
        <p:sp>
          <p:nvSpPr>
            <p:cNvPr id="85" name="Rounded Rectangle 5">
              <a:extLst>
                <a:ext uri="{FF2B5EF4-FFF2-40B4-BE49-F238E27FC236}">
                  <a16:creationId xmlns:a16="http://schemas.microsoft.com/office/drawing/2014/main" id="{C326E21C-AF76-4D9D-A09C-3CF4D297D780}"/>
                </a:ext>
              </a:extLst>
            </p:cNvPr>
            <p:cNvSpPr>
              <a:spLocks noChangeArrowheads="1"/>
            </p:cNvSpPr>
            <p:nvPr/>
          </p:nvSpPr>
          <p:spPr bwMode="auto">
            <a:xfrm>
              <a:off x="1136806" y="4442722"/>
              <a:ext cx="2144712" cy="1460772"/>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Unresolved delivery issue</a:t>
              </a:r>
            </a:p>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Program Management issue within specified timeframe </a:t>
              </a:r>
            </a:p>
          </p:txBody>
        </p:sp>
        <p:sp>
          <p:nvSpPr>
            <p:cNvPr id="86" name="Rounded Rectangle 5">
              <a:extLst>
                <a:ext uri="{FF2B5EF4-FFF2-40B4-BE49-F238E27FC236}">
                  <a16:creationId xmlns:a16="http://schemas.microsoft.com/office/drawing/2014/main" id="{DFDD8FFB-440F-4FB7-9E14-28491D714C79}"/>
                </a:ext>
              </a:extLst>
            </p:cNvPr>
            <p:cNvSpPr>
              <a:spLocks noChangeArrowheads="1"/>
            </p:cNvSpPr>
            <p:nvPr/>
          </p:nvSpPr>
          <p:spPr bwMode="auto">
            <a:xfrm>
              <a:off x="3538693" y="4444310"/>
              <a:ext cx="2143125" cy="1458048"/>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Castaliaz Engagement Director</a:t>
              </a:r>
            </a:p>
          </p:txBody>
        </p:sp>
        <p:sp>
          <p:nvSpPr>
            <p:cNvPr id="87" name="Rounded Rectangle 5">
              <a:extLst>
                <a:ext uri="{FF2B5EF4-FFF2-40B4-BE49-F238E27FC236}">
                  <a16:creationId xmlns:a16="http://schemas.microsoft.com/office/drawing/2014/main" id="{8A0487B9-797E-4419-B853-C138B09DBE80}"/>
                </a:ext>
              </a:extLst>
            </p:cNvPr>
            <p:cNvSpPr>
              <a:spLocks noChangeArrowheads="1"/>
            </p:cNvSpPr>
            <p:nvPr/>
          </p:nvSpPr>
          <p:spPr bwMode="auto">
            <a:xfrm>
              <a:off x="5938993" y="4442722"/>
              <a:ext cx="2144713" cy="1458049"/>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If plan to resolve issue is not outlined within 96 hrs (48 hrs in case of urgent issues)</a:t>
              </a:r>
            </a:p>
          </p:txBody>
        </p:sp>
        <p:sp>
          <p:nvSpPr>
            <p:cNvPr id="88" name="Rounded Rectangle 5">
              <a:extLst>
                <a:ext uri="{FF2B5EF4-FFF2-40B4-BE49-F238E27FC236}">
                  <a16:creationId xmlns:a16="http://schemas.microsoft.com/office/drawing/2014/main" id="{B597920A-FE65-48E6-9CEC-8DFDD1E4D97D}"/>
                </a:ext>
              </a:extLst>
            </p:cNvPr>
            <p:cNvSpPr>
              <a:spLocks noChangeArrowheads="1"/>
            </p:cNvSpPr>
            <p:nvPr/>
          </p:nvSpPr>
          <p:spPr bwMode="auto">
            <a:xfrm>
              <a:off x="8339293" y="4442722"/>
              <a:ext cx="2144713" cy="1458049"/>
            </a:xfrm>
            <a:prstGeom prst="round2SameRect">
              <a:avLst>
                <a:gd name="adj1" fmla="val 0"/>
                <a:gd name="adj2" fmla="val 9766"/>
              </a:avLst>
            </a:prstGeom>
            <a:solidFill>
              <a:srgbClr val="F9F9F9"/>
            </a:solidFill>
            <a:ln w="25400" cap="flat" cmpd="sng" algn="ctr">
              <a:noFill/>
              <a:prstDash val="solid"/>
            </a:ln>
            <a:effectLst>
              <a:outerShdw blurRad="50800" dist="38100" dir="2700000" algn="tl" rotWithShape="0">
                <a:prstClr val="black">
                  <a:alpha val="40000"/>
                </a:prstClr>
              </a:outerShdw>
            </a:effectLst>
          </p:spPr>
          <p:txBody>
            <a:bodyPr lIns="83969" tIns="41985" rIns="83969" bIns="41985" rtlCol="0" anchor="t"/>
            <a:lstStyle/>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Monthly Review</a:t>
              </a:r>
            </a:p>
            <a:p>
              <a:pPr marL="285750" marR="0" lvl="0" indent="-285750" defTabSz="957756" eaLnBrk="1" fontAlgn="auto" latinLnBrk="0" hangingPunct="1">
                <a:lnSpc>
                  <a:spcPct val="100000"/>
                </a:lnSpc>
                <a:spcBef>
                  <a:spcPts val="300"/>
                </a:spcBef>
                <a:spcAft>
                  <a:spcPts val="0"/>
                </a:spcAft>
                <a:buSzTx/>
                <a:buFont typeface="Arial" panose="020B0604020202020204" pitchFamily="34" charset="0"/>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As needed in case of urgent issues</a:t>
              </a:r>
            </a:p>
          </p:txBody>
        </p:sp>
      </p:grpSp>
    </p:spTree>
    <p:extLst>
      <p:ext uri="{BB962C8B-B14F-4D97-AF65-F5344CB8AC3E}">
        <p14:creationId xmlns:p14="http://schemas.microsoft.com/office/powerpoint/2010/main" val="213805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Our Understanding of </a:t>
            </a:r>
            <a:r>
              <a:rPr lang="en-US" sz="1600" b="0" kern="0">
                <a:solidFill>
                  <a:schemeClr val="bg2">
                    <a:lumMod val="60000"/>
                    <a:lumOff val="40000"/>
                  </a:schemeClr>
                </a:solidFill>
                <a:latin typeface="Arial"/>
                <a:cs typeface="+mn-cs"/>
              </a:rPr>
              <a:t>the Requirements</a:t>
            </a:r>
            <a:endParaRPr lang="en-US" sz="1600" b="0" kern="0" dirty="0">
              <a:solidFill>
                <a:schemeClr val="bg2">
                  <a:lumMod val="60000"/>
                  <a:lumOff val="40000"/>
                </a:schemeClr>
              </a:solidFill>
              <a:latin typeface="Arial"/>
              <a:cs typeface="+mn-cs"/>
            </a:endParaRP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dirty="0">
                <a:solidFill>
                  <a:srgbClr val="003366"/>
                </a:solidFill>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Castaliaz Overview</a:t>
            </a:r>
          </a:p>
        </p:txBody>
      </p:sp>
      <p:pic>
        <p:nvPicPr>
          <p:cNvPr id="8" name="Picture 7">
            <a:extLst>
              <a:ext uri="{FF2B5EF4-FFF2-40B4-BE49-F238E27FC236}">
                <a16:creationId xmlns:a16="http://schemas.microsoft.com/office/drawing/2014/main" id="{DFC65D5B-574D-4CD7-939E-B7B017C430E8}"/>
              </a:ext>
            </a:extLst>
          </p:cNvPr>
          <p:cNvPicPr>
            <a:picLocks noChangeAspect="1"/>
          </p:cNvPicPr>
          <p:nvPr/>
        </p:nvPicPr>
        <p:blipFill>
          <a:blip r:embed="rId2"/>
          <a:stretch>
            <a:fillRect/>
          </a:stretch>
        </p:blipFill>
        <p:spPr>
          <a:xfrm>
            <a:off x="398296" y="6237312"/>
            <a:ext cx="2924175" cy="438150"/>
          </a:xfrm>
          <a:prstGeom prst="rect">
            <a:avLst/>
          </a:prstGeom>
        </p:spPr>
      </p:pic>
      <p:sp>
        <p:nvSpPr>
          <p:cNvPr id="9" name="Round Diagonal Corner Rectangle 18">
            <a:extLst>
              <a:ext uri="{FF2B5EF4-FFF2-40B4-BE49-F238E27FC236}">
                <a16:creationId xmlns:a16="http://schemas.microsoft.com/office/drawing/2014/main" id="{B83FC114-A2F8-4542-B301-D853D7DF3CBF}"/>
              </a:ext>
            </a:extLst>
          </p:cNvPr>
          <p:cNvSpPr/>
          <p:nvPr/>
        </p:nvSpPr>
        <p:spPr>
          <a:xfrm>
            <a:off x="3431704" y="5102433"/>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DCS Discussions and DEMO</a:t>
            </a:r>
          </a:p>
        </p:txBody>
      </p:sp>
    </p:spTree>
    <p:extLst>
      <p:ext uri="{BB962C8B-B14F-4D97-AF65-F5344CB8AC3E}">
        <p14:creationId xmlns:p14="http://schemas.microsoft.com/office/powerpoint/2010/main" val="4094996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217-BDF6-4551-8FFE-BE2D8BECA4F8}"/>
              </a:ext>
            </a:extLst>
          </p:cNvPr>
          <p:cNvSpPr>
            <a:spLocks noGrp="1"/>
          </p:cNvSpPr>
          <p:nvPr>
            <p:ph type="title"/>
          </p:nvPr>
        </p:nvSpPr>
        <p:spPr/>
        <p:txBody>
          <a:bodyPr>
            <a:normAutofit/>
          </a:bodyPr>
          <a:lstStyle/>
          <a:p>
            <a:r>
              <a:rPr lang="en-IN" sz="2800" b="0" dirty="0"/>
              <a:t>On Going Productivity Management</a:t>
            </a:r>
          </a:p>
        </p:txBody>
      </p:sp>
      <p:grpSp>
        <p:nvGrpSpPr>
          <p:cNvPr id="3" name="Group 2">
            <a:extLst>
              <a:ext uri="{FF2B5EF4-FFF2-40B4-BE49-F238E27FC236}">
                <a16:creationId xmlns:a16="http://schemas.microsoft.com/office/drawing/2014/main" id="{EDFFEF12-A831-4390-A24B-916A2C5A09E0}"/>
              </a:ext>
            </a:extLst>
          </p:cNvPr>
          <p:cNvGrpSpPr/>
          <p:nvPr/>
        </p:nvGrpSpPr>
        <p:grpSpPr>
          <a:xfrm>
            <a:off x="1343472" y="1484784"/>
            <a:ext cx="9174163" cy="4837107"/>
            <a:chOff x="1343472" y="1484784"/>
            <a:chExt cx="9174163" cy="4837107"/>
          </a:xfrm>
        </p:grpSpPr>
        <p:sp>
          <p:nvSpPr>
            <p:cNvPr id="43" name="Rounded Rectangle 2">
              <a:extLst>
                <a:ext uri="{FF2B5EF4-FFF2-40B4-BE49-F238E27FC236}">
                  <a16:creationId xmlns:a16="http://schemas.microsoft.com/office/drawing/2014/main" id="{AB087B48-65F6-48DB-8015-262E446F72B4}"/>
                </a:ext>
              </a:extLst>
            </p:cNvPr>
            <p:cNvSpPr/>
            <p:nvPr/>
          </p:nvSpPr>
          <p:spPr>
            <a:xfrm>
              <a:off x="1343472" y="1484784"/>
              <a:ext cx="9174163" cy="3731660"/>
            </a:xfrm>
            <a:prstGeom prst="roundRect">
              <a:avLst>
                <a:gd name="adj" fmla="val 2216"/>
              </a:avLst>
            </a:prstGeom>
            <a:solidFill>
              <a:srgbClr val="F9F9F9"/>
            </a:solidFill>
            <a:ln w="25400" cap="flat" cmpd="sng" algn="ctr">
              <a:noFill/>
              <a:prstDash val="solid"/>
            </a:ln>
            <a:effectLst>
              <a:outerShdw blurRad="50800" dist="38100" dir="5400000" algn="t" rotWithShape="0">
                <a:prstClr val="black">
                  <a:alpha val="40000"/>
                </a:prstClr>
              </a:outerShdw>
            </a:effectLst>
          </p:spPr>
          <p:txBody>
            <a:bodyPr lIns="83969" tIns="41985" rIns="83969" bIns="41985" rtlCol="0" anchor="t"/>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998C85">
                      <a:lumMod val="50000"/>
                    </a:srgbClr>
                  </a:solidFill>
                  <a:effectLst/>
                  <a:uLnTx/>
                  <a:uFillTx/>
                  <a:latin typeface="Arial"/>
                  <a:ea typeface="+mn-ea"/>
                  <a:cs typeface="+mn-cs"/>
                </a:rPr>
                <a:t>Applications Developments &amp; Maintenance</a:t>
              </a:r>
            </a:p>
          </p:txBody>
        </p:sp>
        <p:sp>
          <p:nvSpPr>
            <p:cNvPr id="44" name="TextBox 43">
              <a:extLst>
                <a:ext uri="{FF2B5EF4-FFF2-40B4-BE49-F238E27FC236}">
                  <a16:creationId xmlns:a16="http://schemas.microsoft.com/office/drawing/2014/main" id="{4505BCF2-7047-4CB6-9499-CF995A9AFD75}"/>
                </a:ext>
              </a:extLst>
            </p:cNvPr>
            <p:cNvSpPr txBox="1"/>
            <p:nvPr/>
          </p:nvSpPr>
          <p:spPr>
            <a:xfrm>
              <a:off x="1506456" y="1911588"/>
              <a:ext cx="2746423" cy="73152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rtlCol="0" anchor="ctr">
              <a:noAutofit/>
            </a:bodyPr>
            <a:lstStyle/>
            <a:p>
              <a:pPr marL="0" marR="0" lvl="0" indent="0" algn="ctr" defTabSz="957756" eaLnBrk="1" fontAlgn="auto" latinLnBrk="0" hangingPunct="1">
                <a:lnSpc>
                  <a:spcPct val="100000"/>
                </a:lnSpc>
                <a:spcBef>
                  <a:spcPts val="3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cs typeface="+mn-cs"/>
                </a:rPr>
                <a:t>Maintenance</a:t>
              </a:r>
            </a:p>
            <a:p>
              <a:pPr marL="0" marR="0" lvl="0" indent="0" algn="ctr" defTabSz="957756" eaLnBrk="1" fontAlgn="auto" latinLnBrk="0" hangingPunct="1">
                <a:lnSpc>
                  <a:spcPct val="100000"/>
                </a:lnSpc>
                <a:spcBef>
                  <a:spcPts val="3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cs typeface="+mn-cs"/>
                </a:rPr>
                <a:t>Preventative, Incident Management,</a:t>
              </a:r>
              <a:br>
                <a:rPr kumimoji="0" lang="en-US" sz="1200" b="0" i="0" u="none" strike="noStrike" kern="0" cap="none" spc="0" normalizeH="0" baseline="0" noProof="0" dirty="0">
                  <a:ln>
                    <a:noFill/>
                  </a:ln>
                  <a:solidFill>
                    <a:prstClr val="white"/>
                  </a:solidFill>
                  <a:effectLst/>
                  <a:uLnTx/>
                  <a:uFillTx/>
                  <a:latin typeface="Arial"/>
                  <a:cs typeface="+mn-cs"/>
                </a:rPr>
              </a:br>
              <a:r>
                <a:rPr kumimoji="0" lang="en-US" sz="1200" b="0" i="0" u="none" strike="noStrike" kern="0" cap="none" spc="0" normalizeH="0" baseline="0" noProof="0" dirty="0">
                  <a:ln>
                    <a:noFill/>
                  </a:ln>
                  <a:solidFill>
                    <a:prstClr val="white"/>
                  </a:solidFill>
                  <a:effectLst/>
                  <a:uLnTx/>
                  <a:uFillTx/>
                  <a:latin typeface="Arial"/>
                  <a:cs typeface="+mn-cs"/>
                </a:rPr>
                <a:t>Corrective, Problem Resolution</a:t>
              </a:r>
            </a:p>
          </p:txBody>
        </p:sp>
        <p:sp>
          <p:nvSpPr>
            <p:cNvPr id="45" name="TextBox 44">
              <a:extLst>
                <a:ext uri="{FF2B5EF4-FFF2-40B4-BE49-F238E27FC236}">
                  <a16:creationId xmlns:a16="http://schemas.microsoft.com/office/drawing/2014/main" id="{0929BCCA-C5DB-482F-8FA5-8636CAA85ACE}"/>
                </a:ext>
              </a:extLst>
            </p:cNvPr>
            <p:cNvSpPr txBox="1"/>
            <p:nvPr/>
          </p:nvSpPr>
          <p:spPr>
            <a:xfrm>
              <a:off x="4557342" y="1911588"/>
              <a:ext cx="2746423" cy="73152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rtlCol="0" anchor="ctr">
              <a:noAutofit/>
            </a:bodyPr>
            <a:lstStyle/>
            <a:p>
              <a:pPr marL="0" marR="0" lvl="0" indent="0" algn="ctr" defTabSz="957756" eaLnBrk="1" fontAlgn="auto" latinLnBrk="0" hangingPunct="1">
                <a:lnSpc>
                  <a:spcPct val="100000"/>
                </a:lnSpc>
                <a:spcBef>
                  <a:spcPts val="3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cs typeface="+mn-cs"/>
                </a:rPr>
                <a:t>Enhancements</a:t>
              </a:r>
            </a:p>
            <a:p>
              <a:pPr marL="0" marR="0" lvl="0" indent="0" algn="ctr" defTabSz="957756" eaLnBrk="1" fontAlgn="auto" latinLnBrk="0" hangingPunct="1">
                <a:lnSpc>
                  <a:spcPct val="100000"/>
                </a:lnSpc>
                <a:spcBef>
                  <a:spcPts val="3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cs typeface="+mn-cs"/>
                </a:rPr>
                <a:t>Requirements, Design, </a:t>
              </a:r>
              <a:br>
                <a:rPr kumimoji="0" lang="en-US" sz="1200" b="0" i="0" u="none" strike="noStrike" kern="0" cap="none" spc="0" normalizeH="0" baseline="0" noProof="0" dirty="0">
                  <a:ln>
                    <a:noFill/>
                  </a:ln>
                  <a:solidFill>
                    <a:prstClr val="white"/>
                  </a:solidFill>
                  <a:effectLst/>
                  <a:uLnTx/>
                  <a:uFillTx/>
                  <a:latin typeface="Arial"/>
                  <a:cs typeface="+mn-cs"/>
                </a:rPr>
              </a:br>
              <a:r>
                <a:rPr kumimoji="0" lang="en-US" sz="1200" b="0" i="0" u="none" strike="noStrike" kern="0" cap="none" spc="0" normalizeH="0" baseline="0" noProof="0" dirty="0">
                  <a:ln>
                    <a:noFill/>
                  </a:ln>
                  <a:solidFill>
                    <a:prstClr val="white"/>
                  </a:solidFill>
                  <a:effectLst/>
                  <a:uLnTx/>
                  <a:uFillTx/>
                  <a:latin typeface="Arial"/>
                  <a:cs typeface="+mn-cs"/>
                </a:rPr>
                <a:t>Build &amp; Test, Deploy</a:t>
              </a:r>
            </a:p>
          </p:txBody>
        </p:sp>
        <p:sp>
          <p:nvSpPr>
            <p:cNvPr id="46" name="TextBox 45">
              <a:extLst>
                <a:ext uri="{FF2B5EF4-FFF2-40B4-BE49-F238E27FC236}">
                  <a16:creationId xmlns:a16="http://schemas.microsoft.com/office/drawing/2014/main" id="{A9BFF1EF-0475-4033-8DA6-2FD609D88FD4}"/>
                </a:ext>
              </a:extLst>
            </p:cNvPr>
            <p:cNvSpPr txBox="1"/>
            <p:nvPr/>
          </p:nvSpPr>
          <p:spPr>
            <a:xfrm>
              <a:off x="7608228" y="1911588"/>
              <a:ext cx="2746423" cy="73152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rtlCol="0" anchor="ctr">
              <a:noAutofit/>
            </a:bodyPr>
            <a:lstStyle/>
            <a:p>
              <a:pPr marL="0" marR="0" lvl="0" indent="0" algn="ctr" defTabSz="957756" eaLnBrk="1" fontAlgn="auto" latinLnBrk="0" hangingPunct="1">
                <a:lnSpc>
                  <a:spcPct val="100000"/>
                </a:lnSpc>
                <a:spcBef>
                  <a:spcPts val="3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cs typeface="+mn-cs"/>
                </a:rPr>
                <a:t>Development</a:t>
              </a:r>
            </a:p>
            <a:p>
              <a:pPr marL="0" marR="0" lvl="0" indent="0" algn="ctr" defTabSz="957756" eaLnBrk="1" fontAlgn="auto" latinLnBrk="0" hangingPunct="1">
                <a:lnSpc>
                  <a:spcPct val="100000"/>
                </a:lnSpc>
                <a:spcBef>
                  <a:spcPts val="3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a:cs typeface="+mn-cs"/>
                </a:rPr>
                <a:t>Requirements, Design, </a:t>
              </a:r>
              <a:br>
                <a:rPr kumimoji="0" lang="en-US" sz="1200" b="0" i="0" u="none" strike="noStrike" kern="0" cap="none" spc="0" normalizeH="0" baseline="0" noProof="0" dirty="0">
                  <a:ln>
                    <a:noFill/>
                  </a:ln>
                  <a:solidFill>
                    <a:prstClr val="white"/>
                  </a:solidFill>
                  <a:effectLst/>
                  <a:uLnTx/>
                  <a:uFillTx/>
                  <a:latin typeface="Arial"/>
                  <a:cs typeface="+mn-cs"/>
                </a:rPr>
              </a:br>
              <a:r>
                <a:rPr kumimoji="0" lang="en-US" sz="1200" b="0" i="0" u="none" strike="noStrike" kern="0" cap="none" spc="0" normalizeH="0" baseline="0" noProof="0" dirty="0">
                  <a:ln>
                    <a:noFill/>
                  </a:ln>
                  <a:solidFill>
                    <a:prstClr val="white"/>
                  </a:solidFill>
                  <a:effectLst/>
                  <a:uLnTx/>
                  <a:uFillTx/>
                  <a:latin typeface="Arial"/>
                  <a:cs typeface="+mn-cs"/>
                </a:rPr>
                <a:t>Build &amp; Test, Deploy</a:t>
              </a:r>
            </a:p>
          </p:txBody>
        </p:sp>
        <p:sp>
          <p:nvSpPr>
            <p:cNvPr id="47" name="TextBox 46">
              <a:extLst>
                <a:ext uri="{FF2B5EF4-FFF2-40B4-BE49-F238E27FC236}">
                  <a16:creationId xmlns:a16="http://schemas.microsoft.com/office/drawing/2014/main" id="{58DF1814-4B5B-4A92-901C-BA9571B4EEB9}"/>
                </a:ext>
              </a:extLst>
            </p:cNvPr>
            <p:cNvSpPr txBox="1"/>
            <p:nvPr/>
          </p:nvSpPr>
          <p:spPr>
            <a:xfrm>
              <a:off x="4967217" y="2794860"/>
              <a:ext cx="1918736" cy="291690"/>
            </a:xfrm>
            <a:prstGeom prst="rect">
              <a:avLst/>
            </a:prstGeom>
            <a:noFill/>
            <a:ln>
              <a:noFill/>
            </a:ln>
            <a:effectLst/>
          </p:spPr>
          <p:txBody>
            <a:bodyPr wrap="none" rtlCol="0">
              <a:noAutofit/>
            </a:bodyPr>
            <a:lstStyle/>
            <a:p>
              <a:pPr algn="ctr" defTabSz="957756" eaLnBrk="1" fontAlgn="auto" hangingPunct="1">
                <a:spcBef>
                  <a:spcPts val="0"/>
                </a:spcBef>
                <a:spcAft>
                  <a:spcPts val="0"/>
                </a:spcAft>
              </a:pPr>
              <a:r>
                <a:rPr lang="en-US" sz="1400" dirty="0">
                  <a:solidFill>
                    <a:srgbClr val="998C85">
                      <a:lumMod val="50000"/>
                    </a:srgbClr>
                  </a:solidFill>
                  <a:latin typeface="Arial"/>
                  <a:cs typeface="+mn-cs"/>
                </a:rPr>
                <a:t>Service Management</a:t>
              </a:r>
            </a:p>
          </p:txBody>
        </p:sp>
        <p:sp>
          <p:nvSpPr>
            <p:cNvPr id="48" name="Rectangle 47">
              <a:extLst>
                <a:ext uri="{FF2B5EF4-FFF2-40B4-BE49-F238E27FC236}">
                  <a16:creationId xmlns:a16="http://schemas.microsoft.com/office/drawing/2014/main" id="{63AA176E-C308-4FD1-B80B-35FAD028BEE7}"/>
                </a:ext>
              </a:extLst>
            </p:cNvPr>
            <p:cNvSpPr/>
            <p:nvPr/>
          </p:nvSpPr>
          <p:spPr>
            <a:xfrm>
              <a:off x="1446025" y="3155484"/>
              <a:ext cx="8961120" cy="1701801"/>
            </a:xfrm>
            <a:prstGeom prst="rect">
              <a:avLst/>
            </a:prstGeom>
            <a:solidFill>
              <a:srgbClr val="998C85"/>
            </a:solidFill>
            <a:ln w="25400" cap="flat" cmpd="sng" algn="ctr">
              <a:noFill/>
              <a:prstDash val="solid"/>
            </a:ln>
            <a:effectLst/>
          </p:spPr>
          <p:txBody>
            <a:bodyPr rtlCol="0" anchor="t"/>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Enablers</a:t>
              </a:r>
            </a:p>
          </p:txBody>
        </p:sp>
        <p:sp>
          <p:nvSpPr>
            <p:cNvPr id="49" name="TextBox 48">
              <a:extLst>
                <a:ext uri="{FF2B5EF4-FFF2-40B4-BE49-F238E27FC236}">
                  <a16:creationId xmlns:a16="http://schemas.microsoft.com/office/drawing/2014/main" id="{5D37BECA-89BE-424B-A617-E337AA817177}"/>
                </a:ext>
              </a:extLst>
            </p:cNvPr>
            <p:cNvSpPr txBox="1"/>
            <p:nvPr/>
          </p:nvSpPr>
          <p:spPr>
            <a:xfrm>
              <a:off x="1485665" y="3474610"/>
              <a:ext cx="2499273" cy="640080"/>
            </a:xfrm>
            <a:prstGeom prst="rect">
              <a:avLst/>
            </a:prstGeom>
            <a:noFill/>
          </p:spPr>
          <p:txBody>
            <a:bodyPr wrap="none" rtlCol="0" anchor="ctr">
              <a:noAutofit/>
            </a:bodyPr>
            <a:lstStyle/>
            <a:p>
              <a:pPr algn="ctr" defTabSz="957756" eaLnBrk="1" fontAlgn="auto" hangingPunct="1">
                <a:spcBef>
                  <a:spcPts val="0"/>
                </a:spcBef>
                <a:spcAft>
                  <a:spcPts val="0"/>
                </a:spcAft>
              </a:pPr>
              <a:r>
                <a:rPr lang="en-US" sz="1200" b="0" dirty="0">
                  <a:solidFill>
                    <a:prstClr val="white"/>
                  </a:solidFill>
                  <a:latin typeface="Arial"/>
                  <a:cs typeface="+mn-cs"/>
                </a:rPr>
                <a:t>Experienced Senior Team </a:t>
              </a:r>
            </a:p>
          </p:txBody>
        </p:sp>
        <p:sp>
          <p:nvSpPr>
            <p:cNvPr id="50" name="TextBox 49">
              <a:extLst>
                <a:ext uri="{FF2B5EF4-FFF2-40B4-BE49-F238E27FC236}">
                  <a16:creationId xmlns:a16="http://schemas.microsoft.com/office/drawing/2014/main" id="{7F67C12E-807D-407B-8914-532C23C225D3}"/>
                </a:ext>
              </a:extLst>
            </p:cNvPr>
            <p:cNvSpPr txBox="1"/>
            <p:nvPr/>
          </p:nvSpPr>
          <p:spPr>
            <a:xfrm>
              <a:off x="4660127" y="3474610"/>
              <a:ext cx="2499273" cy="640080"/>
            </a:xfrm>
            <a:prstGeom prst="rect">
              <a:avLst/>
            </a:prstGeom>
            <a:noFill/>
          </p:spPr>
          <p:txBody>
            <a:bodyPr wrap="none" rtlCol="0" anchor="ctr">
              <a:noAutofit/>
            </a:bodyPr>
            <a:lstStyle/>
            <a:p>
              <a:pPr algn="ctr" defTabSz="957756" eaLnBrk="1" fontAlgn="auto" hangingPunct="1">
                <a:spcBef>
                  <a:spcPts val="0"/>
                </a:spcBef>
                <a:spcAft>
                  <a:spcPts val="0"/>
                </a:spcAft>
              </a:pPr>
              <a:r>
                <a:rPr lang="en-US" sz="1200" b="0" dirty="0">
                  <a:solidFill>
                    <a:prstClr val="white"/>
                  </a:solidFill>
                  <a:latin typeface="Arial"/>
                  <a:cs typeface="+mn-cs"/>
                  <a:sym typeface="Symbol"/>
                </a:rPr>
                <a:t>Distributed Delivery</a:t>
              </a:r>
            </a:p>
            <a:p>
              <a:pPr algn="ctr" defTabSz="957756" eaLnBrk="1" fontAlgn="auto" hangingPunct="1">
                <a:spcBef>
                  <a:spcPts val="0"/>
                </a:spcBef>
                <a:spcAft>
                  <a:spcPts val="0"/>
                </a:spcAft>
              </a:pPr>
              <a:r>
                <a:rPr lang="en-US" sz="1200" b="0" dirty="0">
                  <a:solidFill>
                    <a:prstClr val="white"/>
                  </a:solidFill>
                  <a:latin typeface="Arial"/>
                  <a:cs typeface="+mn-cs"/>
                  <a:sym typeface="Symbol"/>
                </a:rPr>
                <a:t>Depth of Sourcing</a:t>
              </a:r>
            </a:p>
            <a:p>
              <a:pPr algn="ctr" defTabSz="957756" eaLnBrk="1" fontAlgn="auto" hangingPunct="1">
                <a:spcBef>
                  <a:spcPts val="0"/>
                </a:spcBef>
                <a:spcAft>
                  <a:spcPts val="0"/>
                </a:spcAft>
              </a:pPr>
              <a:r>
                <a:rPr lang="en-US" sz="1200" b="0" dirty="0">
                  <a:solidFill>
                    <a:prstClr val="white"/>
                  </a:solidFill>
                  <a:latin typeface="Arial"/>
                  <a:cs typeface="+mn-cs"/>
                  <a:sym typeface="Symbol"/>
                </a:rPr>
                <a:t>Mutualization of Resources</a:t>
              </a:r>
              <a:endParaRPr lang="en-US" sz="1200" b="0" dirty="0">
                <a:solidFill>
                  <a:prstClr val="white"/>
                </a:solidFill>
                <a:latin typeface="Arial"/>
                <a:cs typeface="+mn-cs"/>
              </a:endParaRPr>
            </a:p>
          </p:txBody>
        </p:sp>
        <p:sp>
          <p:nvSpPr>
            <p:cNvPr id="51" name="TextBox 50">
              <a:extLst>
                <a:ext uri="{FF2B5EF4-FFF2-40B4-BE49-F238E27FC236}">
                  <a16:creationId xmlns:a16="http://schemas.microsoft.com/office/drawing/2014/main" id="{02B51E3D-BE14-4DD9-B159-2D9CB284E81B}"/>
                </a:ext>
              </a:extLst>
            </p:cNvPr>
            <p:cNvSpPr txBox="1"/>
            <p:nvPr/>
          </p:nvSpPr>
          <p:spPr>
            <a:xfrm>
              <a:off x="7834589" y="3474610"/>
              <a:ext cx="2499273" cy="640080"/>
            </a:xfrm>
            <a:prstGeom prst="rect">
              <a:avLst/>
            </a:prstGeom>
            <a:noFill/>
          </p:spPr>
          <p:txBody>
            <a:bodyPr wrap="none" rtlCol="0" anchor="ctr">
              <a:noAutofit/>
            </a:bodyPr>
            <a:lstStyle/>
            <a:p>
              <a:pPr algn="ctr" defTabSz="957756" eaLnBrk="1" fontAlgn="auto" hangingPunct="1">
                <a:spcBef>
                  <a:spcPts val="0"/>
                </a:spcBef>
                <a:spcAft>
                  <a:spcPts val="0"/>
                </a:spcAft>
              </a:pPr>
              <a:r>
                <a:rPr lang="en-US" sz="1200" b="0" dirty="0">
                  <a:solidFill>
                    <a:prstClr val="white"/>
                  </a:solidFill>
                  <a:latin typeface="Arial"/>
                  <a:cs typeface="+mn-cs"/>
                </a:rPr>
                <a:t>Industrialized Tools &amp; Processes</a:t>
              </a:r>
            </a:p>
            <a:p>
              <a:pPr algn="ctr" defTabSz="957756" eaLnBrk="1" fontAlgn="auto" hangingPunct="1">
                <a:spcBef>
                  <a:spcPts val="0"/>
                </a:spcBef>
                <a:spcAft>
                  <a:spcPts val="0"/>
                </a:spcAft>
              </a:pPr>
              <a:r>
                <a:rPr lang="en-US" sz="1200" b="0" dirty="0">
                  <a:solidFill>
                    <a:prstClr val="white"/>
                  </a:solidFill>
                  <a:latin typeface="Arial"/>
                  <a:cs typeface="+mn-cs"/>
                </a:rPr>
                <a:t>DELIVER Methodology</a:t>
              </a:r>
            </a:p>
            <a:p>
              <a:pPr algn="ctr" defTabSz="957756" eaLnBrk="1" fontAlgn="auto" hangingPunct="1">
                <a:spcBef>
                  <a:spcPts val="0"/>
                </a:spcBef>
                <a:spcAft>
                  <a:spcPts val="0"/>
                </a:spcAft>
              </a:pPr>
              <a:r>
                <a:rPr lang="en-US" sz="1200" b="0" dirty="0">
                  <a:solidFill>
                    <a:prstClr val="white"/>
                  </a:solidFill>
                  <a:latin typeface="Arial"/>
                  <a:cs typeface="+mn-cs"/>
                </a:rPr>
                <a:t>Continuous Improvement Process</a:t>
              </a:r>
            </a:p>
          </p:txBody>
        </p:sp>
        <p:grpSp>
          <p:nvGrpSpPr>
            <p:cNvPr id="52" name="Group 51">
              <a:extLst>
                <a:ext uri="{FF2B5EF4-FFF2-40B4-BE49-F238E27FC236}">
                  <a16:creationId xmlns:a16="http://schemas.microsoft.com/office/drawing/2014/main" id="{1B67573B-3894-4387-8B43-FA4528A7FD1A}"/>
                </a:ext>
              </a:extLst>
            </p:cNvPr>
            <p:cNvGrpSpPr/>
            <p:nvPr/>
          </p:nvGrpSpPr>
          <p:grpSpPr>
            <a:xfrm>
              <a:off x="1573215" y="4240191"/>
              <a:ext cx="8706741" cy="519963"/>
              <a:chOff x="556200" y="4178843"/>
              <a:chExt cx="8706741" cy="519963"/>
            </a:xfrm>
          </p:grpSpPr>
          <p:sp>
            <p:nvSpPr>
              <p:cNvPr id="53" name="TextBox 52">
                <a:extLst>
                  <a:ext uri="{FF2B5EF4-FFF2-40B4-BE49-F238E27FC236}">
                    <a16:creationId xmlns:a16="http://schemas.microsoft.com/office/drawing/2014/main" id="{F38BEDCD-320F-4E38-BAE2-BE1DB43D8C7F}"/>
                  </a:ext>
                </a:extLst>
              </p:cNvPr>
              <p:cNvSpPr txBox="1"/>
              <p:nvPr/>
            </p:nvSpPr>
            <p:spPr>
              <a:xfrm>
                <a:off x="556200" y="4178843"/>
                <a:ext cx="1554480" cy="519963"/>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none" rtlCol="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998C85">
                        <a:lumMod val="50000"/>
                      </a:srgbClr>
                    </a:solidFill>
                    <a:effectLst/>
                    <a:uLnTx/>
                    <a:uFillTx/>
                    <a:latin typeface="Arial"/>
                    <a:cs typeface="+mn-cs"/>
                  </a:rPr>
                  <a:t>Problem</a:t>
                </a:r>
                <a:br>
                  <a:rPr kumimoji="0" lang="en-US" sz="1200" b="0" i="0" u="none" strike="noStrike" kern="0" cap="none" spc="0" normalizeH="0" baseline="0" noProof="0" dirty="0">
                    <a:ln>
                      <a:noFill/>
                    </a:ln>
                    <a:solidFill>
                      <a:srgbClr val="998C85">
                        <a:lumMod val="50000"/>
                      </a:srgbClr>
                    </a:solidFill>
                    <a:effectLst/>
                    <a:uLnTx/>
                    <a:uFillTx/>
                    <a:latin typeface="Arial"/>
                    <a:cs typeface="+mn-cs"/>
                  </a:rPr>
                </a:br>
                <a:r>
                  <a:rPr kumimoji="0" lang="en-US" sz="1200" b="0" i="0" u="none" strike="noStrike" kern="0" cap="none" spc="0" normalizeH="0" baseline="0" noProof="0" dirty="0">
                    <a:ln>
                      <a:noFill/>
                    </a:ln>
                    <a:solidFill>
                      <a:srgbClr val="998C85">
                        <a:lumMod val="50000"/>
                      </a:srgbClr>
                    </a:solidFill>
                    <a:effectLst/>
                    <a:uLnTx/>
                    <a:uFillTx/>
                    <a:latin typeface="Arial"/>
                    <a:cs typeface="+mn-cs"/>
                  </a:rPr>
                  <a:t>Management Tool</a:t>
                </a:r>
              </a:p>
            </p:txBody>
          </p:sp>
          <p:sp>
            <p:nvSpPr>
              <p:cNvPr id="54" name="TextBox 53">
                <a:extLst>
                  <a:ext uri="{FF2B5EF4-FFF2-40B4-BE49-F238E27FC236}">
                    <a16:creationId xmlns:a16="http://schemas.microsoft.com/office/drawing/2014/main" id="{17F8A474-C430-43A0-9F69-181489EB8CB0}"/>
                  </a:ext>
                </a:extLst>
              </p:cNvPr>
              <p:cNvSpPr txBox="1"/>
              <p:nvPr/>
            </p:nvSpPr>
            <p:spPr>
              <a:xfrm>
                <a:off x="2344265" y="4178843"/>
                <a:ext cx="1554480" cy="519963"/>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none" rtlCol="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998C85">
                        <a:lumMod val="50000"/>
                      </a:srgbClr>
                    </a:solidFill>
                    <a:effectLst/>
                    <a:uLnTx/>
                    <a:uFillTx/>
                    <a:latin typeface="Arial"/>
                    <a:cs typeface="+mn-cs"/>
                  </a:rPr>
                  <a:t>Service Reporting</a:t>
                </a:r>
              </a:p>
            </p:txBody>
          </p:sp>
          <p:sp>
            <p:nvSpPr>
              <p:cNvPr id="55" name="TextBox 54">
                <a:extLst>
                  <a:ext uri="{FF2B5EF4-FFF2-40B4-BE49-F238E27FC236}">
                    <a16:creationId xmlns:a16="http://schemas.microsoft.com/office/drawing/2014/main" id="{49B900A9-6B62-48BB-9FC5-1C4D5D2A8DCA}"/>
                  </a:ext>
                </a:extLst>
              </p:cNvPr>
              <p:cNvSpPr txBox="1"/>
              <p:nvPr/>
            </p:nvSpPr>
            <p:spPr>
              <a:xfrm>
                <a:off x="4132330" y="4178843"/>
                <a:ext cx="1554480" cy="519963"/>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rtlCol="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998C85">
                        <a:lumMod val="50000"/>
                      </a:srgbClr>
                    </a:solidFill>
                    <a:effectLst/>
                    <a:uLnTx/>
                    <a:uFillTx/>
                    <a:latin typeface="Arial"/>
                    <a:cs typeface="+mn-cs"/>
                  </a:rPr>
                  <a:t>Code Analysis,</a:t>
                </a:r>
                <a:br>
                  <a:rPr kumimoji="0" lang="en-US" sz="1200" b="0" i="0" u="none" strike="noStrike" kern="0" cap="none" spc="0" normalizeH="0" baseline="0" noProof="0" dirty="0">
                    <a:ln>
                      <a:noFill/>
                    </a:ln>
                    <a:solidFill>
                      <a:srgbClr val="998C85">
                        <a:lumMod val="50000"/>
                      </a:srgbClr>
                    </a:solidFill>
                    <a:effectLst/>
                    <a:uLnTx/>
                    <a:uFillTx/>
                    <a:latin typeface="Arial"/>
                    <a:cs typeface="+mn-cs"/>
                  </a:rPr>
                </a:br>
                <a:r>
                  <a:rPr kumimoji="0" lang="en-US" sz="1200" b="0" i="0" u="none" strike="noStrike" kern="0" cap="none" spc="0" normalizeH="0" baseline="0" noProof="0" dirty="0">
                    <a:ln>
                      <a:noFill/>
                    </a:ln>
                    <a:solidFill>
                      <a:srgbClr val="998C85">
                        <a:lumMod val="50000"/>
                      </a:srgbClr>
                    </a:solidFill>
                    <a:effectLst/>
                    <a:uLnTx/>
                    <a:uFillTx/>
                    <a:latin typeface="Arial"/>
                    <a:cs typeface="+mn-cs"/>
                  </a:rPr>
                  <a:t>Test coverage</a:t>
                </a:r>
              </a:p>
            </p:txBody>
          </p:sp>
          <p:sp>
            <p:nvSpPr>
              <p:cNvPr id="56" name="TextBox 55">
                <a:extLst>
                  <a:ext uri="{FF2B5EF4-FFF2-40B4-BE49-F238E27FC236}">
                    <a16:creationId xmlns:a16="http://schemas.microsoft.com/office/drawing/2014/main" id="{C7A93D4D-17C9-413D-916A-D899313CB934}"/>
                  </a:ext>
                </a:extLst>
              </p:cNvPr>
              <p:cNvSpPr txBox="1"/>
              <p:nvPr/>
            </p:nvSpPr>
            <p:spPr>
              <a:xfrm>
                <a:off x="5920395" y="4178843"/>
                <a:ext cx="1554480" cy="519963"/>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none" rtlCol="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998C85">
                        <a:lumMod val="50000"/>
                      </a:srgbClr>
                    </a:solidFill>
                    <a:effectLst/>
                    <a:uLnTx/>
                    <a:uFillTx/>
                    <a:latin typeface="Arial"/>
                    <a:cs typeface="+mn-cs"/>
                  </a:rPr>
                  <a:t>KT Tracker</a:t>
                </a:r>
              </a:p>
            </p:txBody>
          </p:sp>
          <p:sp>
            <p:nvSpPr>
              <p:cNvPr id="57" name="TextBox 56">
                <a:extLst>
                  <a:ext uri="{FF2B5EF4-FFF2-40B4-BE49-F238E27FC236}">
                    <a16:creationId xmlns:a16="http://schemas.microsoft.com/office/drawing/2014/main" id="{797D46EA-CD9B-4ED9-861A-787800E847C6}"/>
                  </a:ext>
                </a:extLst>
              </p:cNvPr>
              <p:cNvSpPr txBox="1"/>
              <p:nvPr/>
            </p:nvSpPr>
            <p:spPr>
              <a:xfrm>
                <a:off x="7708461" y="4178843"/>
                <a:ext cx="1554480" cy="519963"/>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rtlCol="0" anchor="ctr" anchorCtr="0">
                <a:noAutofit/>
              </a:bodyPr>
              <a:lstStyle/>
              <a:p>
                <a:pPr marL="0" marR="0" lvl="0" indent="0" algn="ct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998C85">
                        <a:lumMod val="50000"/>
                      </a:srgbClr>
                    </a:solidFill>
                    <a:effectLst/>
                    <a:uLnTx/>
                    <a:uFillTx/>
                    <a:latin typeface="Arial"/>
                    <a:cs typeface="+mn-cs"/>
                  </a:rPr>
                  <a:t>Knowledge Management Tool</a:t>
                </a:r>
              </a:p>
            </p:txBody>
          </p:sp>
        </p:grpSp>
        <p:sp>
          <p:nvSpPr>
            <p:cNvPr id="58" name="Isosceles Triangle 57">
              <a:extLst>
                <a:ext uri="{FF2B5EF4-FFF2-40B4-BE49-F238E27FC236}">
                  <a16:creationId xmlns:a16="http://schemas.microsoft.com/office/drawing/2014/main" id="{7859D4DF-014C-4734-9626-A4F9A6D3C42B}"/>
                </a:ext>
              </a:extLst>
            </p:cNvPr>
            <p:cNvSpPr/>
            <p:nvPr/>
          </p:nvSpPr>
          <p:spPr>
            <a:xfrm rot="10800000">
              <a:off x="3265935" y="5237539"/>
              <a:ext cx="5327650" cy="346652"/>
            </a:xfrm>
            <a:prstGeom prst="triangle">
              <a:avLst/>
            </a:prstGeom>
            <a:solidFill>
              <a:srgbClr val="FFCC66"/>
            </a:solidFill>
            <a:ln w="25400" cap="flat" cmpd="sng" algn="ctr">
              <a:noFill/>
              <a:prstDash val="solid"/>
            </a:ln>
            <a:effectLst/>
          </p:spPr>
          <p:txBody>
            <a:bodyPr rtlCol="0" anchor="ctr"/>
            <a:lstStyle/>
            <a:p>
              <a:pPr marL="0" marR="0" lvl="0" indent="0" algn="ctr" defTabSz="957756"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998C85">
                    <a:lumMod val="50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A1104DC6-029A-4967-9691-F601733D1641}"/>
                </a:ext>
              </a:extLst>
            </p:cNvPr>
            <p:cNvSpPr txBox="1"/>
            <p:nvPr/>
          </p:nvSpPr>
          <p:spPr>
            <a:xfrm>
              <a:off x="4542285" y="5590371"/>
              <a:ext cx="2768600" cy="731520"/>
            </a:xfrm>
            <a:prstGeom prst="rect">
              <a:avLst/>
            </a:prstGeom>
            <a:noFill/>
          </p:spPr>
          <p:txBody>
            <a:bodyPr wrap="square" rtlCol="0" anchor="ctr">
              <a:noAutofit/>
            </a:bodyPr>
            <a:lstStyle/>
            <a:p>
              <a:pPr algn="ctr" defTabSz="957756" eaLnBrk="1" fontAlgn="auto" hangingPunct="1">
                <a:spcBef>
                  <a:spcPts val="0"/>
                </a:spcBef>
                <a:spcAft>
                  <a:spcPts val="0"/>
                </a:spcAft>
              </a:pPr>
              <a:r>
                <a:rPr lang="en-US" sz="1400" dirty="0">
                  <a:solidFill>
                    <a:srgbClr val="998C85">
                      <a:lumMod val="50000"/>
                    </a:srgbClr>
                  </a:solidFill>
                  <a:latin typeface="Arial"/>
                  <a:cs typeface="+mn-cs"/>
                </a:rPr>
                <a:t>Improve Service Levels</a:t>
              </a:r>
            </a:p>
            <a:p>
              <a:pPr algn="ctr" defTabSz="957756" eaLnBrk="1" fontAlgn="auto" hangingPunct="1">
                <a:spcBef>
                  <a:spcPts val="0"/>
                </a:spcBef>
                <a:spcAft>
                  <a:spcPts val="0"/>
                </a:spcAft>
              </a:pPr>
              <a:r>
                <a:rPr lang="en-US" sz="1400" dirty="0">
                  <a:solidFill>
                    <a:srgbClr val="998C85">
                      <a:lumMod val="50000"/>
                    </a:srgbClr>
                  </a:solidFill>
                  <a:latin typeface="Arial"/>
                  <a:cs typeface="+mn-cs"/>
                </a:rPr>
                <a:t>Increase Availability</a:t>
              </a:r>
            </a:p>
            <a:p>
              <a:pPr algn="ctr" defTabSz="957756" eaLnBrk="1" fontAlgn="auto" hangingPunct="1">
                <a:spcBef>
                  <a:spcPts val="0"/>
                </a:spcBef>
                <a:spcAft>
                  <a:spcPts val="0"/>
                </a:spcAft>
              </a:pPr>
              <a:r>
                <a:rPr lang="en-US" sz="1400" dirty="0">
                  <a:solidFill>
                    <a:srgbClr val="998C85">
                      <a:lumMod val="50000"/>
                    </a:srgbClr>
                  </a:solidFill>
                  <a:latin typeface="Arial"/>
                  <a:cs typeface="+mn-cs"/>
                </a:rPr>
                <a:t>Reduce Costs</a:t>
              </a:r>
            </a:p>
          </p:txBody>
        </p:sp>
      </p:grpSp>
    </p:spTree>
    <p:extLst>
      <p:ext uri="{BB962C8B-B14F-4D97-AF65-F5344CB8AC3E}">
        <p14:creationId xmlns:p14="http://schemas.microsoft.com/office/powerpoint/2010/main" val="2774865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Our Understanding of </a:t>
            </a:r>
            <a:r>
              <a:rPr lang="en-US" sz="1600" b="0" kern="0">
                <a:solidFill>
                  <a:schemeClr val="bg2">
                    <a:lumMod val="60000"/>
                    <a:lumOff val="40000"/>
                  </a:schemeClr>
                </a:solidFill>
                <a:latin typeface="Arial"/>
                <a:cs typeface="+mn-cs"/>
              </a:rPr>
              <a:t>the Requirements</a:t>
            </a:r>
            <a:endParaRPr lang="en-US" sz="1600" b="0" kern="0" dirty="0">
              <a:solidFill>
                <a:schemeClr val="bg2">
                  <a:lumMod val="60000"/>
                  <a:lumOff val="40000"/>
                </a:schemeClr>
              </a:solidFill>
              <a:latin typeface="Arial"/>
              <a:cs typeface="+mn-cs"/>
            </a:endParaRP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Autofit/>
          </a:bodyPr>
          <a:lstStyle/>
          <a:p>
            <a:pPr marL="177800" lvl="2" indent="-177800" defTabSz="957756" eaLnBrk="1" fontAlgn="auto" hangingPunct="1">
              <a:spcBef>
                <a:spcPct val="60000"/>
              </a:spcBef>
              <a:spcAft>
                <a:spcPts val="0"/>
              </a:spcAft>
            </a:pPr>
            <a:r>
              <a:rPr lang="en-US" sz="1600" kern="0" dirty="0">
                <a:solidFill>
                  <a:srgbClr val="003366"/>
                </a:solidFill>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Castaliaz Overview</a:t>
            </a:r>
          </a:p>
        </p:txBody>
      </p:sp>
      <p:pic>
        <p:nvPicPr>
          <p:cNvPr id="8" name="Picture 7">
            <a:extLst>
              <a:ext uri="{FF2B5EF4-FFF2-40B4-BE49-F238E27FC236}">
                <a16:creationId xmlns:a16="http://schemas.microsoft.com/office/drawing/2014/main" id="{C7BF53FB-ADE5-4EE1-97E8-A64896DA3885}"/>
              </a:ext>
            </a:extLst>
          </p:cNvPr>
          <p:cNvPicPr>
            <a:picLocks noChangeAspect="1"/>
          </p:cNvPicPr>
          <p:nvPr/>
        </p:nvPicPr>
        <p:blipFill>
          <a:blip r:embed="rId2"/>
          <a:stretch>
            <a:fillRect/>
          </a:stretch>
        </p:blipFill>
        <p:spPr>
          <a:xfrm>
            <a:off x="398296" y="6237312"/>
            <a:ext cx="2924175" cy="438150"/>
          </a:xfrm>
          <a:prstGeom prst="rect">
            <a:avLst/>
          </a:prstGeom>
        </p:spPr>
      </p:pic>
      <p:sp>
        <p:nvSpPr>
          <p:cNvPr id="9" name="Round Diagonal Corner Rectangle 18">
            <a:extLst>
              <a:ext uri="{FF2B5EF4-FFF2-40B4-BE49-F238E27FC236}">
                <a16:creationId xmlns:a16="http://schemas.microsoft.com/office/drawing/2014/main" id="{E8B7555C-213A-4F7C-9E14-C63BB3E55F4C}"/>
              </a:ext>
            </a:extLst>
          </p:cNvPr>
          <p:cNvSpPr/>
          <p:nvPr/>
        </p:nvSpPr>
        <p:spPr>
          <a:xfrm>
            <a:off x="3431704" y="5102433"/>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DCS Discussions and DEMO</a:t>
            </a:r>
          </a:p>
        </p:txBody>
      </p:sp>
    </p:spTree>
    <p:extLst>
      <p:ext uri="{BB962C8B-B14F-4D97-AF65-F5344CB8AC3E}">
        <p14:creationId xmlns:p14="http://schemas.microsoft.com/office/powerpoint/2010/main" val="2122704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Assumptions</a:t>
            </a:r>
            <a:endParaRPr lang="en-US" sz="3600" b="0" dirty="0"/>
          </a:p>
        </p:txBody>
      </p:sp>
      <p:sp>
        <p:nvSpPr>
          <p:cNvPr id="35" name="Round Same Side Corner Rectangle 2">
            <a:extLst>
              <a:ext uri="{FF2B5EF4-FFF2-40B4-BE49-F238E27FC236}">
                <a16:creationId xmlns:a16="http://schemas.microsoft.com/office/drawing/2014/main" id="{A0F2F6D6-CC0E-42BF-B21F-2140D4A22BD5}"/>
              </a:ext>
            </a:extLst>
          </p:cNvPr>
          <p:cNvSpPr/>
          <p:nvPr/>
        </p:nvSpPr>
        <p:spPr>
          <a:xfrm>
            <a:off x="2922833" y="1556792"/>
            <a:ext cx="5943600" cy="411987"/>
          </a:xfrm>
          <a:prstGeom prst="round2SameRect">
            <a:avLst/>
          </a:prstGeom>
          <a:gradFill flip="none" rotWithShape="1">
            <a:gsLst>
              <a:gs pos="0">
                <a:srgbClr val="0098C7">
                  <a:shade val="30000"/>
                  <a:satMod val="115000"/>
                </a:srgbClr>
              </a:gs>
              <a:gs pos="50000">
                <a:srgbClr val="0098C7">
                  <a:shade val="67500"/>
                  <a:satMod val="115000"/>
                </a:srgbClr>
              </a:gs>
              <a:gs pos="100000">
                <a:srgbClr val="0098C7">
                  <a:shade val="100000"/>
                  <a:satMod val="115000"/>
                </a:srgbClr>
              </a:gs>
            </a:gsLst>
            <a:lin ang="5400000" scaled="1"/>
            <a:tileRect/>
          </a:gradFill>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kumimoji="0" lang="en-US" sz="1400" b="1" i="0" u="none" strike="noStrike" kern="1200" cap="none" spc="0" normalizeH="0" baseline="0" noProof="0" dirty="0">
                <a:ln>
                  <a:noFill/>
                </a:ln>
                <a:solidFill>
                  <a:prstClr val="white"/>
                </a:solidFill>
                <a:effectLst/>
                <a:uLnTx/>
                <a:uFillTx/>
                <a:latin typeface="Arial"/>
                <a:cs typeface="+mn-cs"/>
              </a:rPr>
              <a:t>Infrastructure Assumptions</a:t>
            </a:r>
          </a:p>
        </p:txBody>
      </p:sp>
      <p:cxnSp>
        <p:nvCxnSpPr>
          <p:cNvPr id="36" name="Straight Connector 71">
            <a:extLst>
              <a:ext uri="{FF2B5EF4-FFF2-40B4-BE49-F238E27FC236}">
                <a16:creationId xmlns:a16="http://schemas.microsoft.com/office/drawing/2014/main" id="{7E1C15D7-E466-46CA-8C0E-477D05F41B3A}"/>
              </a:ext>
            </a:extLst>
          </p:cNvPr>
          <p:cNvCxnSpPr>
            <a:cxnSpLocks noChangeShapeType="1"/>
          </p:cNvCxnSpPr>
          <p:nvPr/>
        </p:nvCxnSpPr>
        <p:spPr bwMode="auto">
          <a:xfrm>
            <a:off x="5899948" y="2012408"/>
            <a:ext cx="0" cy="3360807"/>
          </a:xfrm>
          <a:prstGeom prst="line">
            <a:avLst/>
          </a:prstGeom>
          <a:noFill/>
          <a:ln w="28575" algn="ctr">
            <a:solidFill>
              <a:srgbClr val="998C85">
                <a:lumMod val="75000"/>
              </a:srgbClr>
            </a:solidFill>
            <a:round/>
            <a:headEnd type="diamond" w="med" len="med"/>
            <a:tailEnd type="diamond" w="med" len="med"/>
          </a:ln>
        </p:spPr>
      </p:cxnSp>
      <p:sp>
        <p:nvSpPr>
          <p:cNvPr id="37" name="Rounded Rectangle 6">
            <a:extLst>
              <a:ext uri="{FF2B5EF4-FFF2-40B4-BE49-F238E27FC236}">
                <a16:creationId xmlns:a16="http://schemas.microsoft.com/office/drawing/2014/main" id="{707F42E8-7D4F-4AB5-88FA-8E94BE5DD528}"/>
              </a:ext>
            </a:extLst>
          </p:cNvPr>
          <p:cNvSpPr/>
          <p:nvPr/>
        </p:nvSpPr>
        <p:spPr bwMode="auto">
          <a:xfrm>
            <a:off x="1195633" y="2115405"/>
            <a:ext cx="4464050" cy="616550"/>
          </a:xfrm>
          <a:prstGeom prst="roundRect">
            <a:avLst/>
          </a:prstGeom>
          <a:solidFill>
            <a:sysClr val="window" lastClr="FFFFFF">
              <a:lumMod val="95000"/>
            </a:sysClr>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rPr>
              <a:t>The network and connectivity will be set-up by </a:t>
            </a:r>
            <a:r>
              <a:rPr kumimoji="0" lang="en-US" sz="1200" b="0" i="0" u="none" strike="noStrike" kern="0" cap="none" spc="0" normalizeH="0" baseline="0" noProof="0" dirty="0">
                <a:ln>
                  <a:noFill/>
                </a:ln>
                <a:solidFill>
                  <a:srgbClr val="FF0000"/>
                </a:solidFill>
                <a:effectLst/>
                <a:uLnTx/>
                <a:uFillTx/>
                <a:latin typeface="Arial"/>
              </a:rPr>
              <a:t>Client</a:t>
            </a:r>
            <a:r>
              <a:rPr kumimoji="0" lang="en-US" sz="1200" b="0" i="0" u="none" strike="noStrike" kern="0" cap="none" spc="0" normalizeH="0" baseline="0" noProof="0" dirty="0">
                <a:ln>
                  <a:noFill/>
                </a:ln>
                <a:solidFill>
                  <a:srgbClr val="000000"/>
                </a:solidFill>
                <a:effectLst/>
                <a:uLnTx/>
                <a:uFillTx/>
                <a:latin typeface="Arial"/>
              </a:rPr>
              <a:t> for accessing their network for supporting the applications not covered under this Proposal</a:t>
            </a:r>
          </a:p>
        </p:txBody>
      </p:sp>
      <p:sp>
        <p:nvSpPr>
          <p:cNvPr id="38" name="Flowchart: Delay 37">
            <a:extLst>
              <a:ext uri="{FF2B5EF4-FFF2-40B4-BE49-F238E27FC236}">
                <a16:creationId xmlns:a16="http://schemas.microsoft.com/office/drawing/2014/main" id="{D86F3465-2A6B-4F5B-9F7C-66F51DF134F2}"/>
              </a:ext>
            </a:extLst>
          </p:cNvPr>
          <p:cNvSpPr/>
          <p:nvPr/>
        </p:nvSpPr>
        <p:spPr bwMode="auto">
          <a:xfrm>
            <a:off x="5653333" y="2319968"/>
            <a:ext cx="242888" cy="207425"/>
          </a:xfrm>
          <a:prstGeom prst="flowChartDelay">
            <a:avLst/>
          </a:prstGeom>
          <a:solidFill>
            <a:srgbClr val="FFCC66"/>
          </a:solidFill>
          <a:ln w="15875" cap="flat" cmpd="sng" algn="ctr">
            <a:noFill/>
            <a:prstDash val="solid"/>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FFFFFF"/>
              </a:solidFill>
              <a:effectLst/>
              <a:uLnTx/>
              <a:uFillTx/>
              <a:latin typeface="Arial"/>
            </a:endParaRPr>
          </a:p>
        </p:txBody>
      </p:sp>
      <p:sp>
        <p:nvSpPr>
          <p:cNvPr id="39" name="Rounded Rectangle 9">
            <a:extLst>
              <a:ext uri="{FF2B5EF4-FFF2-40B4-BE49-F238E27FC236}">
                <a16:creationId xmlns:a16="http://schemas.microsoft.com/office/drawing/2014/main" id="{CA3EA734-6586-4B68-A3F4-5E003B5078A1}"/>
              </a:ext>
            </a:extLst>
          </p:cNvPr>
          <p:cNvSpPr/>
          <p:nvPr/>
        </p:nvSpPr>
        <p:spPr bwMode="auto">
          <a:xfrm flipH="1">
            <a:off x="6129583" y="2408245"/>
            <a:ext cx="4464050" cy="931454"/>
          </a:xfrm>
          <a:prstGeom prst="roundRect">
            <a:avLst>
              <a:gd name="adj" fmla="val 7317"/>
            </a:avLst>
          </a:prstGeom>
          <a:solidFill>
            <a:srgbClr val="998C85">
              <a:lumMod val="40000"/>
              <a:lumOff val="60000"/>
            </a:srgbClr>
          </a:solidFill>
          <a:ln w="25400" cap="flat" cmpd="sng" algn="ctr">
            <a:noFill/>
            <a:prstDash val="solid"/>
          </a:ln>
          <a:effectLst>
            <a:outerShdw blurRad="50800" dist="38100" dir="2700000" algn="tl" rotWithShape="0">
              <a:prstClr val="black">
                <a:alpha val="40000"/>
              </a:prstClr>
            </a:outerShdw>
          </a:effectLst>
        </p:spPr>
        <p:txBody>
          <a:bodyPr lIns="36000" tIns="36000" rIns="36000" bIns="36000" anchor="ctr"/>
          <a:lstStyle/>
          <a:p>
            <a:pPr marL="0" marR="0" lvl="0" indent="0" algn="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Arial"/>
              </a:rPr>
              <a:t>Client</a:t>
            </a:r>
            <a:r>
              <a:rPr kumimoji="0" lang="en-US" sz="1200" b="0" i="0" u="none" strike="noStrike" kern="0" cap="none" spc="0" normalizeH="0" baseline="0" noProof="0" dirty="0">
                <a:ln>
                  <a:noFill/>
                </a:ln>
                <a:solidFill>
                  <a:srgbClr val="998C85">
                    <a:lumMod val="50000"/>
                  </a:srgbClr>
                </a:solidFill>
                <a:effectLst/>
                <a:uLnTx/>
                <a:uFillTx/>
                <a:latin typeface="Arial"/>
              </a:rPr>
              <a:t> Team provides all Infrastructure Support or Management services (IM) for these systems covering server, platform, database and user administration/ profile creation/ security support. These activities are specifically excluded from the scope of work of the Application Support</a:t>
            </a:r>
          </a:p>
        </p:txBody>
      </p:sp>
      <p:sp>
        <p:nvSpPr>
          <p:cNvPr id="40" name="Flowchart: Delay 39">
            <a:extLst>
              <a:ext uri="{FF2B5EF4-FFF2-40B4-BE49-F238E27FC236}">
                <a16:creationId xmlns:a16="http://schemas.microsoft.com/office/drawing/2014/main" id="{E24F6F8D-4FCF-45A3-BF26-11625E41B559}"/>
              </a:ext>
            </a:extLst>
          </p:cNvPr>
          <p:cNvSpPr/>
          <p:nvPr/>
        </p:nvSpPr>
        <p:spPr bwMode="auto">
          <a:xfrm flipH="1">
            <a:off x="5900983" y="2770259"/>
            <a:ext cx="228600" cy="207424"/>
          </a:xfrm>
          <a:prstGeom prst="flowChartDelay">
            <a:avLst/>
          </a:prstGeom>
          <a:solidFill>
            <a:srgbClr val="FFCC66"/>
          </a:solidFill>
          <a:ln w="15875" cap="flat" cmpd="sng" algn="ctr">
            <a:noFill/>
            <a:prstDash val="solid"/>
          </a:ln>
          <a:effectLst/>
        </p:spPr>
        <p:txBody>
          <a:bodyPr anchor="ctr"/>
          <a:lstStyle/>
          <a:p>
            <a:pPr defTabSz="957756" eaLnBrk="1" fontAlgn="auto" hangingPunct="1">
              <a:spcBef>
                <a:spcPts val="0"/>
              </a:spcBef>
              <a:spcAft>
                <a:spcPts val="0"/>
              </a:spcAft>
            </a:pPr>
            <a:endParaRPr lang="en-US" sz="1900" b="0" kern="0" dirty="0">
              <a:solidFill>
                <a:srgbClr val="FFFFFF"/>
              </a:solidFill>
              <a:latin typeface="Arial"/>
            </a:endParaRPr>
          </a:p>
        </p:txBody>
      </p:sp>
      <p:sp>
        <p:nvSpPr>
          <p:cNvPr id="41" name="Rounded Rectangle 28">
            <a:extLst>
              <a:ext uri="{FF2B5EF4-FFF2-40B4-BE49-F238E27FC236}">
                <a16:creationId xmlns:a16="http://schemas.microsoft.com/office/drawing/2014/main" id="{106EAB52-F3D7-4F2B-895F-372829EB8E44}"/>
              </a:ext>
            </a:extLst>
          </p:cNvPr>
          <p:cNvSpPr/>
          <p:nvPr/>
        </p:nvSpPr>
        <p:spPr bwMode="auto">
          <a:xfrm>
            <a:off x="1195633" y="3015988"/>
            <a:ext cx="4464050" cy="615120"/>
          </a:xfrm>
          <a:prstGeom prst="roundRect">
            <a:avLst/>
          </a:prstGeom>
          <a:solidFill>
            <a:sysClr val="window" lastClr="FFFFFF">
              <a:lumMod val="95000"/>
            </a:sysClr>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rPr>
              <a:t>Network Connectivity between Client and offshore location to be established and tested before the commencement of Shadowing sessions</a:t>
            </a:r>
          </a:p>
        </p:txBody>
      </p:sp>
      <p:sp>
        <p:nvSpPr>
          <p:cNvPr id="42" name="Flowchart: Delay 41">
            <a:extLst>
              <a:ext uri="{FF2B5EF4-FFF2-40B4-BE49-F238E27FC236}">
                <a16:creationId xmlns:a16="http://schemas.microsoft.com/office/drawing/2014/main" id="{4F829CE5-1E26-4F39-BA38-864E7204DB2D}"/>
              </a:ext>
            </a:extLst>
          </p:cNvPr>
          <p:cNvSpPr/>
          <p:nvPr/>
        </p:nvSpPr>
        <p:spPr bwMode="auto">
          <a:xfrm>
            <a:off x="5653333" y="3220551"/>
            <a:ext cx="242888" cy="205994"/>
          </a:xfrm>
          <a:prstGeom prst="flowChartDelay">
            <a:avLst/>
          </a:prstGeom>
          <a:solidFill>
            <a:srgbClr val="FFCC66"/>
          </a:solidFill>
          <a:ln w="15875" cap="flat" cmpd="sng" algn="ctr">
            <a:noFill/>
            <a:prstDash val="solid"/>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FFFFFF"/>
              </a:solidFill>
              <a:effectLst/>
              <a:uLnTx/>
              <a:uFillTx/>
              <a:latin typeface="Arial"/>
            </a:endParaRPr>
          </a:p>
        </p:txBody>
      </p:sp>
      <p:sp>
        <p:nvSpPr>
          <p:cNvPr id="43" name="Rounded Rectangle 31">
            <a:extLst>
              <a:ext uri="{FF2B5EF4-FFF2-40B4-BE49-F238E27FC236}">
                <a16:creationId xmlns:a16="http://schemas.microsoft.com/office/drawing/2014/main" id="{C559E127-99B8-41E2-891C-79837103EF4C}"/>
              </a:ext>
            </a:extLst>
          </p:cNvPr>
          <p:cNvSpPr/>
          <p:nvPr/>
        </p:nvSpPr>
        <p:spPr bwMode="auto">
          <a:xfrm flipH="1">
            <a:off x="6129583" y="3464849"/>
            <a:ext cx="4464050" cy="615120"/>
          </a:xfrm>
          <a:prstGeom prst="roundRect">
            <a:avLst/>
          </a:prstGeom>
          <a:solidFill>
            <a:srgbClr val="998C85">
              <a:lumMod val="40000"/>
              <a:lumOff val="60000"/>
            </a:srgbClr>
          </a:solidFill>
          <a:ln w="25400" cap="flat" cmpd="sng" algn="ctr">
            <a:noFill/>
            <a:prstDash val="solid"/>
          </a:ln>
          <a:effectLst>
            <a:outerShdw blurRad="50800" dist="38100" dir="2700000" algn="tl" rotWithShape="0">
              <a:prstClr val="black">
                <a:alpha val="40000"/>
              </a:prstClr>
            </a:outerShdw>
          </a:effectLst>
        </p:spPr>
        <p:txBody>
          <a:bodyPr lIns="36000" tIns="36000" rIns="36000" bIns="36000" anchor="ctr"/>
          <a:lstStyle/>
          <a:p>
            <a:pPr marL="0" marR="0" lvl="0" indent="0" algn="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Arial"/>
              </a:rPr>
              <a:t>Client</a:t>
            </a:r>
            <a:r>
              <a:rPr kumimoji="0" lang="en-US" sz="1200" b="0" i="0" u="none" strike="noStrike" kern="0" cap="none" spc="0" normalizeH="0" baseline="0" noProof="0" dirty="0">
                <a:ln>
                  <a:noFill/>
                </a:ln>
                <a:solidFill>
                  <a:srgbClr val="998C85">
                    <a:lumMod val="50000"/>
                  </a:srgbClr>
                </a:solidFill>
                <a:effectLst/>
                <a:uLnTx/>
                <a:uFillTx/>
                <a:latin typeface="Arial"/>
              </a:rPr>
              <a:t> network has sufficient bandwidth and stability to establish reliable connectivity to the application and associated application support tools with acceptable response times</a:t>
            </a:r>
          </a:p>
        </p:txBody>
      </p:sp>
      <p:sp>
        <p:nvSpPr>
          <p:cNvPr id="44" name="Flowchart: Delay 43">
            <a:extLst>
              <a:ext uri="{FF2B5EF4-FFF2-40B4-BE49-F238E27FC236}">
                <a16:creationId xmlns:a16="http://schemas.microsoft.com/office/drawing/2014/main" id="{38D455E4-EB8C-4C45-B7E5-E48D1BFBAAF5}"/>
              </a:ext>
            </a:extLst>
          </p:cNvPr>
          <p:cNvSpPr/>
          <p:nvPr/>
        </p:nvSpPr>
        <p:spPr bwMode="auto">
          <a:xfrm flipH="1">
            <a:off x="5900983" y="3669412"/>
            <a:ext cx="228600" cy="205994"/>
          </a:xfrm>
          <a:prstGeom prst="flowChartDelay">
            <a:avLst/>
          </a:prstGeom>
          <a:solidFill>
            <a:srgbClr val="FFCC66"/>
          </a:solidFill>
          <a:ln w="15875" cap="flat" cmpd="sng" algn="ctr">
            <a:noFill/>
            <a:prstDash val="solid"/>
          </a:ln>
          <a:effectLst/>
        </p:spPr>
        <p:txBody>
          <a:bodyPr anchor="ctr"/>
          <a:lstStyle/>
          <a:p>
            <a:pPr marL="0" marR="0" lvl="0" indent="0" algn="r" defTabSz="957756"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FFFFFF"/>
              </a:solidFill>
              <a:effectLst/>
              <a:uLnTx/>
              <a:uFillTx/>
              <a:latin typeface="Arial"/>
            </a:endParaRPr>
          </a:p>
        </p:txBody>
      </p:sp>
      <p:sp>
        <p:nvSpPr>
          <p:cNvPr id="45" name="Rounded Rectangle 34">
            <a:extLst>
              <a:ext uri="{FF2B5EF4-FFF2-40B4-BE49-F238E27FC236}">
                <a16:creationId xmlns:a16="http://schemas.microsoft.com/office/drawing/2014/main" id="{B016FADC-551F-4FC0-8EF6-E2B24D80FF32}"/>
              </a:ext>
            </a:extLst>
          </p:cNvPr>
          <p:cNvSpPr/>
          <p:nvPr/>
        </p:nvSpPr>
        <p:spPr bwMode="auto">
          <a:xfrm>
            <a:off x="1195633" y="3913710"/>
            <a:ext cx="4464050" cy="616551"/>
          </a:xfrm>
          <a:prstGeom prst="roundRect">
            <a:avLst/>
          </a:prstGeom>
          <a:solidFill>
            <a:sysClr val="window" lastClr="FFFFFF">
              <a:lumMod val="95000"/>
            </a:sysClr>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rPr>
              <a:t>All application data (code, database, etc.), and application support tools reside on the </a:t>
            </a:r>
            <a:r>
              <a:rPr kumimoji="0" lang="en-US" sz="1200" b="0" i="0" u="none" strike="noStrike" kern="0" cap="none" spc="0" normalizeH="0" baseline="0" noProof="0" dirty="0">
                <a:ln>
                  <a:noFill/>
                </a:ln>
                <a:solidFill>
                  <a:srgbClr val="FF0000"/>
                </a:solidFill>
                <a:effectLst/>
                <a:uLnTx/>
                <a:uFillTx/>
                <a:latin typeface="Arial"/>
              </a:rPr>
              <a:t>Client</a:t>
            </a:r>
            <a:r>
              <a:rPr kumimoji="0" lang="en-US" sz="1200" b="0" i="0" u="none" strike="noStrike" kern="0" cap="none" spc="0" normalizeH="0" baseline="0" noProof="0" dirty="0">
                <a:ln>
                  <a:noFill/>
                </a:ln>
                <a:solidFill>
                  <a:srgbClr val="000000"/>
                </a:solidFill>
                <a:effectLst/>
                <a:uLnTx/>
                <a:uFillTx/>
                <a:latin typeface="Arial"/>
              </a:rPr>
              <a:t> network and supported systems </a:t>
            </a:r>
          </a:p>
        </p:txBody>
      </p:sp>
      <p:sp>
        <p:nvSpPr>
          <p:cNvPr id="46" name="Flowchart: Delay 45">
            <a:extLst>
              <a:ext uri="{FF2B5EF4-FFF2-40B4-BE49-F238E27FC236}">
                <a16:creationId xmlns:a16="http://schemas.microsoft.com/office/drawing/2014/main" id="{27683F38-B87C-4B23-B2E4-F9141B215126}"/>
              </a:ext>
            </a:extLst>
          </p:cNvPr>
          <p:cNvSpPr/>
          <p:nvPr/>
        </p:nvSpPr>
        <p:spPr bwMode="auto">
          <a:xfrm>
            <a:off x="5653333" y="4118273"/>
            <a:ext cx="242888" cy="207424"/>
          </a:xfrm>
          <a:prstGeom prst="flowChartDelay">
            <a:avLst/>
          </a:prstGeom>
          <a:solidFill>
            <a:srgbClr val="FFCC66"/>
          </a:solidFill>
          <a:ln w="15875" cap="flat" cmpd="sng" algn="ctr">
            <a:noFill/>
            <a:prstDash val="solid"/>
          </a:ln>
          <a:effectLst/>
        </p:spPr>
        <p:txBody>
          <a:bodyPr anchor="ctr"/>
          <a:lstStyle/>
          <a:p>
            <a:pPr marL="0" marR="0" lvl="0" indent="0" defTabSz="957756"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FFFFFF"/>
              </a:solidFill>
              <a:effectLst/>
              <a:uLnTx/>
              <a:uFillTx/>
              <a:latin typeface="Arial"/>
            </a:endParaRPr>
          </a:p>
        </p:txBody>
      </p:sp>
      <p:sp>
        <p:nvSpPr>
          <p:cNvPr id="47" name="Rounded Rectangle 37">
            <a:extLst>
              <a:ext uri="{FF2B5EF4-FFF2-40B4-BE49-F238E27FC236}">
                <a16:creationId xmlns:a16="http://schemas.microsoft.com/office/drawing/2014/main" id="{C0524A6D-9E19-46BF-91ED-43D04152F80E}"/>
              </a:ext>
            </a:extLst>
          </p:cNvPr>
          <p:cNvSpPr/>
          <p:nvPr/>
        </p:nvSpPr>
        <p:spPr bwMode="auto">
          <a:xfrm flipH="1">
            <a:off x="6129583" y="4364002"/>
            <a:ext cx="4464050" cy="616550"/>
          </a:xfrm>
          <a:prstGeom prst="roundRect">
            <a:avLst/>
          </a:prstGeom>
          <a:solidFill>
            <a:srgbClr val="998C85">
              <a:lumMod val="40000"/>
              <a:lumOff val="60000"/>
            </a:srgbClr>
          </a:solidFill>
          <a:ln w="25400" cap="flat" cmpd="sng" algn="ctr">
            <a:noFill/>
            <a:prstDash val="solid"/>
          </a:ln>
          <a:effectLst>
            <a:outerShdw blurRad="50800" dist="38100" dir="2700000" algn="tl" rotWithShape="0">
              <a:prstClr val="black">
                <a:alpha val="40000"/>
              </a:prstClr>
            </a:outerShdw>
          </a:effectLst>
        </p:spPr>
        <p:txBody>
          <a:bodyPr lIns="36000" tIns="36000" rIns="36000" bIns="36000" anchor="ctr"/>
          <a:lstStyle/>
          <a:p>
            <a:pPr marL="0" marR="0" lvl="0" indent="0" algn="r" defTabSz="957756"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0000"/>
                </a:solidFill>
                <a:effectLst/>
                <a:uLnTx/>
                <a:uFillTx/>
                <a:latin typeface="Arial"/>
              </a:rPr>
              <a:t>Client</a:t>
            </a:r>
            <a:r>
              <a:rPr kumimoji="0" lang="en-US" sz="1200" b="0" i="0" u="none" strike="noStrike" kern="0" cap="none" spc="0" normalizeH="0" baseline="0" noProof="0" dirty="0">
                <a:ln>
                  <a:noFill/>
                </a:ln>
                <a:solidFill>
                  <a:srgbClr val="998C85">
                    <a:lumMod val="50000"/>
                  </a:srgbClr>
                </a:solidFill>
                <a:effectLst/>
                <a:uLnTx/>
                <a:uFillTx/>
                <a:latin typeface="Arial"/>
              </a:rPr>
              <a:t> will provide facilities for onsite Knowledge transfer team.</a:t>
            </a:r>
          </a:p>
        </p:txBody>
      </p:sp>
      <p:sp>
        <p:nvSpPr>
          <p:cNvPr id="48" name="Flowchart: Delay 47">
            <a:extLst>
              <a:ext uri="{FF2B5EF4-FFF2-40B4-BE49-F238E27FC236}">
                <a16:creationId xmlns:a16="http://schemas.microsoft.com/office/drawing/2014/main" id="{FA309EBA-0AC8-4E72-8B75-C5572D921D14}"/>
              </a:ext>
            </a:extLst>
          </p:cNvPr>
          <p:cNvSpPr/>
          <p:nvPr/>
        </p:nvSpPr>
        <p:spPr bwMode="auto">
          <a:xfrm flipH="1">
            <a:off x="5900983" y="4568565"/>
            <a:ext cx="228600" cy="207425"/>
          </a:xfrm>
          <a:prstGeom prst="flowChartDelay">
            <a:avLst/>
          </a:prstGeom>
          <a:solidFill>
            <a:srgbClr val="FFCC66"/>
          </a:solidFill>
          <a:ln w="15875" cap="flat" cmpd="sng" algn="ctr">
            <a:noFill/>
            <a:prstDash val="solid"/>
          </a:ln>
          <a:effectLst/>
        </p:spPr>
        <p:txBody>
          <a:bodyPr anchor="ctr"/>
          <a:lstStyle/>
          <a:p>
            <a:pPr marL="0" marR="0" lvl="0" indent="0" algn="r" defTabSz="957756"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25454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Exclusions</a:t>
            </a:r>
            <a:endParaRPr lang="en-US" sz="3600" b="0" dirty="0"/>
          </a:p>
        </p:txBody>
      </p:sp>
      <p:sp>
        <p:nvSpPr>
          <p:cNvPr id="18" name="Rectangle 17">
            <a:extLst>
              <a:ext uri="{FF2B5EF4-FFF2-40B4-BE49-F238E27FC236}">
                <a16:creationId xmlns:a16="http://schemas.microsoft.com/office/drawing/2014/main" id="{CBBCFCA2-DE6F-42F8-9175-777A3D22ECB9}"/>
              </a:ext>
            </a:extLst>
          </p:cNvPr>
          <p:cNvSpPr/>
          <p:nvPr/>
        </p:nvSpPr>
        <p:spPr>
          <a:xfrm>
            <a:off x="407368" y="1124744"/>
            <a:ext cx="10081120" cy="5040560"/>
          </a:xfrm>
          <a:prstGeom prst="rect">
            <a:avLst/>
          </a:prstGeom>
          <a:solidFill>
            <a:schemeClr val="accent3">
              <a:lumMod val="95000"/>
            </a:schemeClr>
          </a:solidFill>
          <a:ln w="25400" cap="flat" cmpd="sng" algn="ctr">
            <a:noFill/>
            <a:prstDash val="solid"/>
          </a:ln>
          <a:effectLst>
            <a:outerShdw blurRad="50800" dist="38100" dir="5400000" algn="t" rotWithShape="0">
              <a:prstClr val="black">
                <a:alpha val="40000"/>
              </a:prstClr>
            </a:outerShdw>
          </a:effectLst>
        </p:spPr>
        <p:txBody>
          <a:bodyPr lIns="83969" tIns="41985" rIns="83969" bIns="41985" rtlCol="0" anchor="ctr"/>
          <a:lstStyle/>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Geographical Scope and User base supported – Application support services will be provided for </a:t>
            </a:r>
            <a:r>
              <a:rPr kumimoji="0" lang="en-US" sz="1400" b="0" i="0" u="none" strike="noStrike" kern="0" cap="none" spc="0" normalizeH="0" baseline="0" noProof="0" dirty="0">
                <a:ln>
                  <a:noFill/>
                </a:ln>
                <a:solidFill>
                  <a:srgbClr val="FF0000"/>
                </a:solidFill>
                <a:effectLst/>
                <a:uLnTx/>
                <a:uFillTx/>
                <a:latin typeface="Arial"/>
                <a:ea typeface="+mn-ea"/>
                <a:cs typeface="+mn-cs"/>
              </a:rPr>
              <a:t>Client’s</a:t>
            </a: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 applications mapped to their current SAP system</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Modules / Products which have not been indicated in the scope section above will not be a part of support services under Castaliaz’s proposal</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Castaliaz will liaise with SAP in order to resolve any product related issues on behalf of </a:t>
            </a:r>
            <a:r>
              <a:rPr kumimoji="0" lang="en-US" sz="1400" b="0" i="0" u="none" strike="noStrike" kern="0" cap="none" spc="0" normalizeH="0" baseline="0" noProof="0" dirty="0">
                <a:ln>
                  <a:noFill/>
                </a:ln>
                <a:solidFill>
                  <a:srgbClr val="FF0000"/>
                </a:solidFill>
                <a:effectLst/>
                <a:uLnTx/>
                <a:uFillTx/>
                <a:latin typeface="Arial"/>
                <a:ea typeface="+mn-ea"/>
                <a:cs typeface="+mn-cs"/>
              </a:rPr>
              <a:t>Client</a:t>
            </a: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 however the resolution of these issues will be SAP’s responsibility not Castaliaz’s</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Castaliaz will not manage any other third party software and relationships</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Organizational Change Management (OCM) is out of scope</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Data collection, Data cleansing, Data Validation, Data reconciliation &amp; Data Upload is out of scope.</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Any form of Organizational Restructuring or Redesign is out of scope and will be considered as a Change Request or New Project. </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Any form of Organizational Hierarchy / Chart design or redesign</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Any other business or IT consulting, other than those proposed in this proposal</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OSS connectivity will be provided by </a:t>
            </a:r>
            <a:r>
              <a:rPr kumimoji="0" lang="en-US" sz="1400" b="0" i="0" u="none" strike="noStrike" kern="0" cap="none" spc="0" normalizeH="0" baseline="0" noProof="0" dirty="0">
                <a:ln>
                  <a:noFill/>
                </a:ln>
                <a:solidFill>
                  <a:srgbClr val="FF0000"/>
                </a:solidFill>
                <a:effectLst/>
                <a:uLnTx/>
                <a:uFillTx/>
                <a:latin typeface="Arial"/>
                <a:ea typeface="+mn-ea"/>
                <a:cs typeface="+mn-cs"/>
              </a:rPr>
              <a:t>Client</a:t>
            </a:r>
          </a:p>
          <a:p>
            <a:pPr marL="225425" marR="0" lvl="0" indent="-225425" defTabSz="957756" eaLnBrk="1" fontAlgn="auto" latinLnBrk="0" hangingPunct="1">
              <a:lnSpc>
                <a:spcPct val="100000"/>
              </a:lnSpc>
              <a:spcBef>
                <a:spcPts val="300"/>
              </a:spcBef>
              <a:spcAft>
                <a:spcPts val="0"/>
              </a:spcAft>
              <a:buSzTx/>
              <a:buFont typeface="Wingdings" pitchFamily="2" charset="2"/>
              <a:buChar char="§"/>
              <a:tabLst/>
              <a:defRPr/>
            </a:pP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Castaliaz is not providing </a:t>
            </a:r>
            <a:r>
              <a:rPr kumimoji="0" lang="en-US" sz="1400" b="0" i="0" u="none" strike="noStrike" kern="0" cap="none" spc="0" normalizeH="0" baseline="0" noProof="0" dirty="0">
                <a:ln>
                  <a:noFill/>
                </a:ln>
                <a:solidFill>
                  <a:srgbClr val="FF0000"/>
                </a:solidFill>
                <a:effectLst/>
                <a:uLnTx/>
                <a:uFillTx/>
                <a:latin typeface="Arial"/>
                <a:ea typeface="+mn-ea"/>
                <a:cs typeface="+mn-cs"/>
              </a:rPr>
              <a:t>Client</a:t>
            </a: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 with legal, financial or regulatory advice. To the extent applicable to any of the services, </a:t>
            </a:r>
            <a:r>
              <a:rPr kumimoji="0" lang="en-US" sz="1400" b="0" i="0" u="none" strike="noStrike" kern="0" cap="none" spc="0" normalizeH="0" baseline="0" noProof="0" dirty="0">
                <a:ln>
                  <a:noFill/>
                </a:ln>
                <a:solidFill>
                  <a:srgbClr val="FF0000"/>
                </a:solidFill>
                <a:effectLst/>
                <a:uLnTx/>
                <a:uFillTx/>
                <a:latin typeface="Arial"/>
                <a:ea typeface="+mn-ea"/>
                <a:cs typeface="+mn-cs"/>
              </a:rPr>
              <a:t>Client</a:t>
            </a:r>
            <a:r>
              <a:rPr kumimoji="0" lang="en-US" sz="1400" b="0" i="0" u="none" strike="noStrike" kern="0" cap="none" spc="0" normalizeH="0" baseline="0" noProof="0" dirty="0">
                <a:ln>
                  <a:noFill/>
                </a:ln>
                <a:solidFill>
                  <a:srgbClr val="998C85">
                    <a:lumMod val="50000"/>
                  </a:srgbClr>
                </a:solidFill>
                <a:effectLst/>
                <a:uLnTx/>
                <a:uFillTx/>
                <a:latin typeface="Arial"/>
                <a:ea typeface="+mn-ea"/>
                <a:cs typeface="+mn-cs"/>
              </a:rPr>
              <a:t> shall consult with and rely exclusively on its own legal counsel and financial representatives for advice</a:t>
            </a:r>
          </a:p>
        </p:txBody>
      </p:sp>
    </p:spTree>
    <p:extLst>
      <p:ext uri="{BB962C8B-B14F-4D97-AF65-F5344CB8AC3E}">
        <p14:creationId xmlns:p14="http://schemas.microsoft.com/office/powerpoint/2010/main" val="2427900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4">
            <a:extLst>
              <a:ext uri="{FF2B5EF4-FFF2-40B4-BE49-F238E27FC236}">
                <a16:creationId xmlns:a16="http://schemas.microsoft.com/office/drawing/2014/main" id="{E5D19D5B-D455-4F9B-B2C3-187CB7DEA687}"/>
              </a:ext>
            </a:extLst>
          </p:cNvPr>
          <p:cNvSpPr/>
          <p:nvPr/>
        </p:nvSpPr>
        <p:spPr>
          <a:xfrm>
            <a:off x="3431704" y="2017068"/>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Our Understanding of </a:t>
            </a:r>
            <a:r>
              <a:rPr lang="en-US" sz="1600" b="0" kern="0">
                <a:solidFill>
                  <a:schemeClr val="bg2">
                    <a:lumMod val="60000"/>
                    <a:lumOff val="40000"/>
                  </a:schemeClr>
                </a:solidFill>
                <a:latin typeface="Arial"/>
                <a:cs typeface="+mn-cs"/>
              </a:rPr>
              <a:t>the Requirements</a:t>
            </a:r>
            <a:endParaRPr lang="en-US" sz="1600" b="0" kern="0" dirty="0">
              <a:solidFill>
                <a:schemeClr val="bg2">
                  <a:lumMod val="60000"/>
                  <a:lumOff val="40000"/>
                </a:schemeClr>
              </a:solidFill>
              <a:latin typeface="Arial"/>
              <a:cs typeface="+mn-cs"/>
            </a:endParaRPr>
          </a:p>
        </p:txBody>
      </p:sp>
      <p:sp>
        <p:nvSpPr>
          <p:cNvPr id="17" name="Round Diagonal Corner Rectangle 15">
            <a:extLst>
              <a:ext uri="{FF2B5EF4-FFF2-40B4-BE49-F238E27FC236}">
                <a16:creationId xmlns:a16="http://schemas.microsoft.com/office/drawing/2014/main" id="{32F1A52A-D2AB-4D8B-9601-B324D2FFE046}"/>
              </a:ext>
            </a:extLst>
          </p:cNvPr>
          <p:cNvSpPr/>
          <p:nvPr/>
        </p:nvSpPr>
        <p:spPr>
          <a:xfrm>
            <a:off x="3431704" y="2640081"/>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SAP Support Methodology &amp; Delivery Framework</a:t>
            </a:r>
          </a:p>
        </p:txBody>
      </p:sp>
      <p:sp>
        <p:nvSpPr>
          <p:cNvPr id="18" name="Round Diagonal Corner Rectangle 16">
            <a:extLst>
              <a:ext uri="{FF2B5EF4-FFF2-40B4-BE49-F238E27FC236}">
                <a16:creationId xmlns:a16="http://schemas.microsoft.com/office/drawing/2014/main" id="{7B651C50-45CF-4F12-AA9B-2B898CDD79F1}"/>
              </a:ext>
            </a:extLst>
          </p:cNvPr>
          <p:cNvSpPr/>
          <p:nvPr/>
        </p:nvSpPr>
        <p:spPr>
          <a:xfrm>
            <a:off x="3431704" y="3263094"/>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Governance Model</a:t>
            </a:r>
          </a:p>
        </p:txBody>
      </p:sp>
      <p:sp>
        <p:nvSpPr>
          <p:cNvPr id="19" name="Round Diagonal Corner Rectangle 17">
            <a:extLst>
              <a:ext uri="{FF2B5EF4-FFF2-40B4-BE49-F238E27FC236}">
                <a16:creationId xmlns:a16="http://schemas.microsoft.com/office/drawing/2014/main" id="{DF728114-AC52-4AC7-8F7B-BF33CE053E81}"/>
              </a:ext>
            </a:extLst>
          </p:cNvPr>
          <p:cNvSpPr/>
          <p:nvPr/>
        </p:nvSpPr>
        <p:spPr>
          <a:xfrm>
            <a:off x="3431704" y="3886107"/>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Ongoing Productivity Improvement</a:t>
            </a:r>
          </a:p>
        </p:txBody>
      </p:sp>
      <p:sp>
        <p:nvSpPr>
          <p:cNvPr id="20" name="Round Diagonal Corner Rectangle 18">
            <a:extLst>
              <a:ext uri="{FF2B5EF4-FFF2-40B4-BE49-F238E27FC236}">
                <a16:creationId xmlns:a16="http://schemas.microsoft.com/office/drawing/2014/main" id="{A62DC9B6-15C3-46C9-901A-406149A11B31}"/>
              </a:ext>
            </a:extLst>
          </p:cNvPr>
          <p:cNvSpPr/>
          <p:nvPr/>
        </p:nvSpPr>
        <p:spPr>
          <a:xfrm>
            <a:off x="3431704" y="4509120"/>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marR="0" lvl="2" indent="-177800" defTabSz="957756" eaLnBrk="1" fontAlgn="auto" latinLnBrk="0" hangingPunct="1">
              <a:lnSpc>
                <a:spcPct val="100000"/>
              </a:lnSpc>
              <a:spcBef>
                <a:spcPct val="60000"/>
              </a:spcBef>
              <a:spcAft>
                <a:spcPts val="0"/>
              </a:spcAft>
              <a:buClrTx/>
              <a:buSzTx/>
              <a:buFontTx/>
              <a:buNone/>
              <a:tabLst/>
              <a:defRPr/>
            </a:pPr>
            <a:r>
              <a:rPr kumimoji="0" lang="en-US" sz="1600" b="0" i="0" u="none" strike="noStrike" kern="0" cap="none" spc="0" normalizeH="0" baseline="0" noProof="0" dirty="0">
                <a:ln>
                  <a:noFill/>
                </a:ln>
                <a:solidFill>
                  <a:schemeClr val="bg2">
                    <a:lumMod val="60000"/>
                    <a:lumOff val="40000"/>
                  </a:schemeClr>
                </a:solidFill>
                <a:effectLst/>
                <a:uLnTx/>
                <a:uFillTx/>
                <a:latin typeface="Arial"/>
                <a:cs typeface="+mn-cs"/>
              </a:rPr>
              <a:t>Assumptions and Exclusions</a:t>
            </a:r>
          </a:p>
        </p:txBody>
      </p:sp>
      <p:sp>
        <p:nvSpPr>
          <p:cNvPr id="21" name="Round Diagonal Corner Rectangle 13">
            <a:extLst>
              <a:ext uri="{FF2B5EF4-FFF2-40B4-BE49-F238E27FC236}">
                <a16:creationId xmlns:a16="http://schemas.microsoft.com/office/drawing/2014/main" id="{7128FEA6-57E7-4C2C-A843-4F5DC55EBF09}"/>
              </a:ext>
            </a:extLst>
          </p:cNvPr>
          <p:cNvSpPr/>
          <p:nvPr/>
        </p:nvSpPr>
        <p:spPr>
          <a:xfrm>
            <a:off x="3409822" y="1424112"/>
            <a:ext cx="5486400" cy="457200"/>
          </a:xfrm>
          <a:prstGeom prst="round2DiagRect">
            <a:avLst/>
          </a:prstGeom>
          <a:solidFill>
            <a:schemeClr val="accent3">
              <a:lumMod val="85000"/>
            </a:schemeClr>
          </a:solidFill>
          <a:ln>
            <a:noFill/>
          </a:ln>
          <a:effectLst/>
          <a:scene3d>
            <a:camera prst="orthographicFront">
              <a:rot lat="0" lon="0" rev="0"/>
            </a:camera>
            <a:lightRig rig="contrasting" dir="t">
              <a:rot lat="0" lon="0" rev="7800000"/>
            </a:lightRig>
          </a:scene3d>
          <a:sp3d>
            <a:bevelT w="139700" h="139700"/>
          </a:sp3d>
        </p:spPr>
        <p:txBody>
          <a:bodyPr anchor="ctr">
            <a:noAutofit/>
          </a:bodyPr>
          <a:lstStyle/>
          <a:p>
            <a:pPr marL="177800" lvl="2" indent="-177800" defTabSz="957756" eaLnBrk="1" fontAlgn="auto" hangingPunct="1">
              <a:spcBef>
                <a:spcPct val="60000"/>
              </a:spcBef>
              <a:spcAft>
                <a:spcPts val="0"/>
              </a:spcAft>
            </a:pPr>
            <a:r>
              <a:rPr lang="en-US" sz="1600" b="0" kern="0" dirty="0">
                <a:solidFill>
                  <a:schemeClr val="bg2">
                    <a:lumMod val="60000"/>
                    <a:lumOff val="40000"/>
                  </a:schemeClr>
                </a:solidFill>
                <a:latin typeface="Arial"/>
                <a:cs typeface="+mn-cs"/>
              </a:rPr>
              <a:t>Castaliaz Overview</a:t>
            </a:r>
          </a:p>
        </p:txBody>
      </p:sp>
      <p:pic>
        <p:nvPicPr>
          <p:cNvPr id="8" name="Picture 7">
            <a:extLst>
              <a:ext uri="{FF2B5EF4-FFF2-40B4-BE49-F238E27FC236}">
                <a16:creationId xmlns:a16="http://schemas.microsoft.com/office/drawing/2014/main" id="{DFC65D5B-574D-4CD7-939E-B7B017C430E8}"/>
              </a:ext>
            </a:extLst>
          </p:cNvPr>
          <p:cNvPicPr>
            <a:picLocks noChangeAspect="1"/>
          </p:cNvPicPr>
          <p:nvPr/>
        </p:nvPicPr>
        <p:blipFill>
          <a:blip r:embed="rId2"/>
          <a:stretch>
            <a:fillRect/>
          </a:stretch>
        </p:blipFill>
        <p:spPr>
          <a:xfrm>
            <a:off x="398296" y="6237312"/>
            <a:ext cx="2924175" cy="438150"/>
          </a:xfrm>
          <a:prstGeom prst="rect">
            <a:avLst/>
          </a:prstGeom>
        </p:spPr>
      </p:pic>
    </p:spTree>
    <p:extLst>
      <p:ext uri="{BB962C8B-B14F-4D97-AF65-F5344CB8AC3E}">
        <p14:creationId xmlns:p14="http://schemas.microsoft.com/office/powerpoint/2010/main" val="1460899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Contact Details</a:t>
            </a:r>
          </a:p>
        </p:txBody>
      </p:sp>
      <p:sp>
        <p:nvSpPr>
          <p:cNvPr id="5" name="Rectangle 21"/>
          <p:cNvSpPr>
            <a:spLocks noChangeArrowheads="1"/>
          </p:cNvSpPr>
          <p:nvPr/>
        </p:nvSpPr>
        <p:spPr bwMode="auto">
          <a:xfrm>
            <a:off x="393699" y="1920875"/>
            <a:ext cx="10230639" cy="1423463"/>
          </a:xfrm>
          <a:prstGeom prst="rect">
            <a:avLst/>
          </a:prstGeom>
          <a:solidFill>
            <a:srgbClr val="C0C0C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sz="1600" b="1" dirty="0">
                <a:solidFill>
                  <a:srgbClr val="FF9900"/>
                </a:solidFill>
                <a:latin typeface="Myriad Pro" panose="020B0503030403020204" pitchFamily="34" charset="0"/>
              </a:rPr>
              <a:t>Castaliaz Technologies Private Limited</a:t>
            </a:r>
          </a:p>
          <a:p>
            <a:pPr eaLnBrk="1" hangingPunct="1">
              <a:spcBef>
                <a:spcPct val="0"/>
              </a:spcBef>
              <a:buFontTx/>
              <a:buNone/>
            </a:pPr>
            <a:endParaRPr lang="en-US" sz="1600" b="1" dirty="0">
              <a:latin typeface="Myriad Pro" panose="020B0503030403020204" pitchFamily="34" charset="0"/>
            </a:endParaRPr>
          </a:p>
          <a:p>
            <a:pPr eaLnBrk="1" hangingPunct="1">
              <a:spcBef>
                <a:spcPct val="0"/>
              </a:spcBef>
              <a:buFontTx/>
              <a:buNone/>
            </a:pPr>
            <a:r>
              <a:rPr lang="en-US" sz="1600" b="1" dirty="0">
                <a:latin typeface="Myriad Pro" panose="020B0503030403020204" pitchFamily="34" charset="0"/>
              </a:rPr>
              <a:t>Email: </a:t>
            </a:r>
            <a:r>
              <a:rPr lang="en-US" sz="1600" dirty="0">
                <a:latin typeface="Myriad Pro" panose="020B0503030403020204" pitchFamily="34" charset="0"/>
              </a:rPr>
              <a:t>info@castaliaz.co.in</a:t>
            </a:r>
          </a:p>
          <a:p>
            <a:pPr eaLnBrk="1" hangingPunct="1">
              <a:spcBef>
                <a:spcPct val="0"/>
              </a:spcBef>
              <a:buFontTx/>
              <a:buNone/>
            </a:pPr>
            <a:endParaRPr lang="en-US" sz="1600" b="1" dirty="0">
              <a:latin typeface="Myriad Pro" panose="020B0503030403020204" pitchFamily="34" charset="0"/>
            </a:endParaRPr>
          </a:p>
          <a:p>
            <a:pPr eaLnBrk="1" hangingPunct="1">
              <a:spcBef>
                <a:spcPct val="0"/>
              </a:spcBef>
              <a:buFontTx/>
              <a:buNone/>
            </a:pPr>
            <a:r>
              <a:rPr lang="en-US" sz="1600" b="1" dirty="0">
                <a:latin typeface="Myriad Pro" panose="020B0503030403020204" pitchFamily="34" charset="0"/>
              </a:rPr>
              <a:t>Website: </a:t>
            </a:r>
            <a:r>
              <a:rPr lang="en-US" sz="1600" dirty="0">
                <a:latin typeface="Myriad Pro" panose="020B0503030403020204" pitchFamily="34" charset="0"/>
              </a:rPr>
              <a:t>www.castaliaz.co.in</a:t>
            </a:r>
          </a:p>
        </p:txBody>
      </p:sp>
      <p:sp>
        <p:nvSpPr>
          <p:cNvPr id="6" name="Rectangle 23"/>
          <p:cNvSpPr>
            <a:spLocks noChangeArrowheads="1"/>
          </p:cNvSpPr>
          <p:nvPr/>
        </p:nvSpPr>
        <p:spPr bwMode="auto">
          <a:xfrm>
            <a:off x="5728742" y="3538664"/>
            <a:ext cx="4895596" cy="2030032"/>
          </a:xfrm>
          <a:prstGeom prst="rect">
            <a:avLst/>
          </a:prstGeom>
          <a:solidFill>
            <a:srgbClr val="C0C0C0">
              <a:alpha val="34117"/>
            </a:srgbClr>
          </a:solidFill>
          <a:ln>
            <a:noFill/>
          </a:ln>
          <a:extLst/>
        </p:spPr>
        <p:txBody>
          <a:bodyPr wrap="none" anchor="ctr"/>
          <a:lstStyle>
            <a:lvl1pPr>
              <a:spcBef>
                <a:spcPct val="20000"/>
              </a:spcBef>
              <a:buChar char="•"/>
              <a:defRPr sz="20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cs typeface="Arial" panose="020B0604020202020204" pitchFamily="34" charset="0"/>
              </a:defRPr>
            </a:lvl9pPr>
          </a:lstStyle>
          <a:p>
            <a:pPr eaLnBrk="1" hangingPunct="1">
              <a:spcBef>
                <a:spcPct val="0"/>
              </a:spcBef>
              <a:buNone/>
              <a:defRPr/>
            </a:pPr>
            <a:r>
              <a:rPr lang="en-US" altLang="en-US" sz="1400" b="1" dirty="0">
                <a:solidFill>
                  <a:srgbClr val="003366"/>
                </a:solidFill>
                <a:latin typeface="Myriad Pro" panose="020B0503030403020204" pitchFamily="34" charset="0"/>
              </a:rPr>
              <a:t>Global Delivery Centre</a:t>
            </a:r>
          </a:p>
          <a:p>
            <a:pPr eaLnBrk="1" hangingPunct="1">
              <a:spcBef>
                <a:spcPct val="0"/>
              </a:spcBef>
              <a:buFontTx/>
              <a:buNone/>
              <a:defRPr/>
            </a:pPr>
            <a:endParaRPr lang="en-US" altLang="en-US" sz="1400" b="1" dirty="0">
              <a:latin typeface="Myriad Pro" panose="020B0503030403020204" pitchFamily="34" charset="0"/>
              <a:ea typeface="+mn-ea"/>
            </a:endParaRPr>
          </a:p>
          <a:p>
            <a:pPr eaLnBrk="1" hangingPunct="1">
              <a:spcBef>
                <a:spcPct val="0"/>
              </a:spcBef>
              <a:buFontTx/>
              <a:buNone/>
              <a:defRPr/>
            </a:pPr>
            <a:r>
              <a:rPr lang="en-US" altLang="en-US" sz="1400" dirty="0">
                <a:latin typeface="Myriad Pro" panose="020B0503030403020204" pitchFamily="34" charset="0"/>
                <a:ea typeface="+mn-ea"/>
              </a:rPr>
              <a:t> 402, 4</a:t>
            </a:r>
            <a:r>
              <a:rPr lang="en-US" altLang="en-US" sz="1400" baseline="30000" dirty="0">
                <a:latin typeface="Myriad Pro" panose="020B0503030403020204" pitchFamily="34" charset="0"/>
                <a:ea typeface="+mn-ea"/>
              </a:rPr>
              <a:t>th</a:t>
            </a:r>
            <a:r>
              <a:rPr lang="en-US" altLang="en-US" sz="1400" dirty="0">
                <a:latin typeface="Myriad Pro" panose="020B0503030403020204" pitchFamily="34" charset="0"/>
                <a:ea typeface="+mn-ea"/>
              </a:rPr>
              <a:t> Floor, Momdi Business Centre</a:t>
            </a:r>
          </a:p>
          <a:p>
            <a:pPr eaLnBrk="1" hangingPunct="1">
              <a:spcBef>
                <a:spcPct val="0"/>
              </a:spcBef>
              <a:buFontTx/>
              <a:buNone/>
              <a:defRPr/>
            </a:pPr>
            <a:r>
              <a:rPr lang="en-US" altLang="en-US" sz="1400" dirty="0">
                <a:latin typeface="Myriad Pro" panose="020B0503030403020204" pitchFamily="34" charset="0"/>
                <a:ea typeface="+mn-ea"/>
              </a:rPr>
              <a:t>134, Infantry Road - 560 001</a:t>
            </a:r>
          </a:p>
          <a:p>
            <a:pPr eaLnBrk="1" hangingPunct="1">
              <a:spcBef>
                <a:spcPct val="0"/>
              </a:spcBef>
              <a:buFontTx/>
              <a:buNone/>
              <a:defRPr/>
            </a:pPr>
            <a:r>
              <a:rPr lang="en-US" altLang="en-US" sz="1400" dirty="0">
                <a:latin typeface="Myriad Pro" panose="020B0503030403020204" pitchFamily="34" charset="0"/>
                <a:ea typeface="+mn-ea"/>
              </a:rPr>
              <a:t>Bangalore, India.</a:t>
            </a:r>
          </a:p>
          <a:p>
            <a:pPr eaLnBrk="1" hangingPunct="1">
              <a:spcBef>
                <a:spcPct val="0"/>
              </a:spcBef>
              <a:buFontTx/>
              <a:buNone/>
              <a:defRPr/>
            </a:pPr>
            <a:endParaRPr lang="en-US" altLang="en-US" sz="1400" b="1" dirty="0">
              <a:latin typeface="Myriad Pro" panose="020B0503030403020204" pitchFamily="34" charset="0"/>
              <a:ea typeface="+mn-ea"/>
            </a:endParaRPr>
          </a:p>
          <a:p>
            <a:pPr marL="342900" indent="-342900" eaLnBrk="1" hangingPunct="1">
              <a:spcBef>
                <a:spcPct val="0"/>
              </a:spcBef>
              <a:buFontTx/>
              <a:buNone/>
              <a:defRPr/>
            </a:pPr>
            <a:r>
              <a:rPr lang="en-US" altLang="en-US" sz="1400" dirty="0">
                <a:latin typeface="Myriad Pro" panose="020B0503030403020204" pitchFamily="34" charset="0"/>
                <a:ea typeface="+mn-ea"/>
              </a:rPr>
              <a:t>Tel:	+91 80 4900 6500</a:t>
            </a:r>
          </a:p>
        </p:txBody>
      </p:sp>
      <p:sp>
        <p:nvSpPr>
          <p:cNvPr id="7" name="Rectangle 23"/>
          <p:cNvSpPr>
            <a:spLocks noChangeArrowheads="1"/>
          </p:cNvSpPr>
          <p:nvPr/>
        </p:nvSpPr>
        <p:spPr bwMode="auto">
          <a:xfrm>
            <a:off x="393699" y="3538664"/>
            <a:ext cx="4895596" cy="2030032"/>
          </a:xfrm>
          <a:prstGeom prst="rect">
            <a:avLst/>
          </a:prstGeom>
          <a:solidFill>
            <a:srgbClr val="C0C0C0">
              <a:alpha val="3411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sz="1400" b="1" dirty="0">
                <a:solidFill>
                  <a:srgbClr val="003366"/>
                </a:solidFill>
                <a:latin typeface="Myriad Pro" panose="020B0503030403020204" pitchFamily="34" charset="0"/>
              </a:rPr>
              <a:t>Corporate Office &amp; SAP Centre of Excellence</a:t>
            </a:r>
          </a:p>
          <a:p>
            <a:pPr eaLnBrk="1" hangingPunct="1">
              <a:spcBef>
                <a:spcPct val="0"/>
              </a:spcBef>
              <a:buFontTx/>
              <a:buNone/>
            </a:pPr>
            <a:endParaRPr lang="en-US" sz="1400" b="1" dirty="0">
              <a:latin typeface="Myriad Pro" panose="020B0503030403020204" pitchFamily="34" charset="0"/>
            </a:endParaRPr>
          </a:p>
          <a:p>
            <a:pPr eaLnBrk="1" hangingPunct="1">
              <a:spcBef>
                <a:spcPct val="0"/>
              </a:spcBef>
              <a:buFontTx/>
              <a:buNone/>
            </a:pPr>
            <a:r>
              <a:rPr lang="en-US" sz="1400" dirty="0">
                <a:latin typeface="Myriad Pro" panose="020B0503030403020204" pitchFamily="34" charset="0"/>
              </a:rPr>
              <a:t>503-504, United Business Park, </a:t>
            </a:r>
          </a:p>
          <a:p>
            <a:pPr eaLnBrk="1" hangingPunct="1">
              <a:spcBef>
                <a:spcPct val="0"/>
              </a:spcBef>
              <a:buFontTx/>
              <a:buNone/>
            </a:pPr>
            <a:r>
              <a:rPr lang="en-US" sz="1400" dirty="0">
                <a:latin typeface="Myriad Pro" panose="020B0503030403020204" pitchFamily="34" charset="0"/>
              </a:rPr>
              <a:t>Road No 11, Plot no A40, </a:t>
            </a:r>
            <a:r>
              <a:rPr lang="en-US" sz="1400" dirty="0" err="1">
                <a:latin typeface="Myriad Pro" panose="020B0503030403020204" pitchFamily="34" charset="0"/>
              </a:rPr>
              <a:t>Wagle</a:t>
            </a:r>
            <a:r>
              <a:rPr lang="en-US" sz="1400" dirty="0">
                <a:latin typeface="Myriad Pro" panose="020B0503030403020204" pitchFamily="34" charset="0"/>
              </a:rPr>
              <a:t> Estate, </a:t>
            </a:r>
          </a:p>
          <a:p>
            <a:pPr eaLnBrk="1" hangingPunct="1">
              <a:spcBef>
                <a:spcPct val="0"/>
              </a:spcBef>
              <a:buFontTx/>
              <a:buNone/>
            </a:pPr>
            <a:r>
              <a:rPr lang="en-US" sz="1400" dirty="0">
                <a:latin typeface="Myriad Pro" panose="020B0503030403020204" pitchFamily="34" charset="0"/>
              </a:rPr>
              <a:t>Thane – 400 604, India.</a:t>
            </a:r>
          </a:p>
          <a:p>
            <a:pPr eaLnBrk="1" hangingPunct="1">
              <a:spcBef>
                <a:spcPct val="0"/>
              </a:spcBef>
              <a:buFontTx/>
              <a:buNone/>
            </a:pPr>
            <a:endParaRPr lang="en-US" sz="1400" dirty="0">
              <a:latin typeface="Myriad Pro" panose="020B0503030403020204" pitchFamily="34" charset="0"/>
            </a:endParaRPr>
          </a:p>
          <a:p>
            <a:pPr eaLnBrk="1" hangingPunct="1">
              <a:spcBef>
                <a:spcPct val="0"/>
              </a:spcBef>
              <a:buFontTx/>
              <a:buNone/>
            </a:pPr>
            <a:r>
              <a:rPr lang="en-US" sz="1400" dirty="0">
                <a:latin typeface="Myriad Pro" panose="020B0503030403020204" pitchFamily="34" charset="0"/>
              </a:rPr>
              <a:t>Tel: + 91 98202 44162 / 022 25838801</a:t>
            </a:r>
          </a:p>
        </p:txBody>
      </p:sp>
    </p:spTree>
    <p:extLst>
      <p:ext uri="{BB962C8B-B14F-4D97-AF65-F5344CB8AC3E}">
        <p14:creationId xmlns:p14="http://schemas.microsoft.com/office/powerpoint/2010/main" val="80735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_services_IT.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32000" contrast="30000"/>
                    </a14:imgEffect>
                  </a14:imgLayer>
                </a14:imgProps>
              </a:ext>
              <a:ext uri="{28A0092B-C50C-407E-A947-70E740481C1C}">
                <a14:useLocalDpi xmlns:a14="http://schemas.microsoft.com/office/drawing/2010/main" val="0"/>
              </a:ext>
            </a:extLst>
          </a:blip>
          <a:srcRect r="27899"/>
          <a:stretch/>
        </p:blipFill>
        <p:spPr>
          <a:xfrm>
            <a:off x="3627133" y="1065528"/>
            <a:ext cx="5249469" cy="5459445"/>
          </a:xfrm>
          <a:prstGeom prst="rect">
            <a:avLst/>
          </a:prstGeom>
          <a:effectLst>
            <a:softEdge rad="635000"/>
          </a:effectLst>
        </p:spPr>
      </p:pic>
      <p:sp>
        <p:nvSpPr>
          <p:cNvPr id="2" name="Title 1"/>
          <p:cNvSpPr>
            <a:spLocks noGrp="1"/>
          </p:cNvSpPr>
          <p:nvPr>
            <p:ph type="title"/>
          </p:nvPr>
        </p:nvSpPr>
        <p:spPr>
          <a:xfrm>
            <a:off x="24555" y="0"/>
            <a:ext cx="10515600" cy="806551"/>
          </a:xfrm>
        </p:spPr>
        <p:txBody>
          <a:bodyPr>
            <a:normAutofit/>
          </a:bodyPr>
          <a:lstStyle/>
          <a:p>
            <a:r>
              <a:rPr lang="en-IN" sz="2800" b="0" dirty="0"/>
              <a:t>Castaliaz Overview</a:t>
            </a:r>
          </a:p>
        </p:txBody>
      </p:sp>
      <p:sp>
        <p:nvSpPr>
          <p:cNvPr id="4" name="Rectangle 5"/>
          <p:cNvSpPr txBox="1">
            <a:spLocks noChangeArrowheads="1"/>
          </p:cNvSpPr>
          <p:nvPr/>
        </p:nvSpPr>
        <p:spPr>
          <a:xfrm>
            <a:off x="435921" y="1526457"/>
            <a:ext cx="5252609" cy="4652961"/>
          </a:xfrm>
          <a:prstGeom prst="rect">
            <a:avLst/>
          </a:prstGeom>
        </p:spPr>
        <p:txBody>
          <a:bodyPr/>
          <a:lstStyle/>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Pure Play SAP Firm from 2008</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Executive Management Team having an average experience of 15+ years in SAP</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With Lines of Business as  IT Services, Business Consulting &amp; Governance Risk &amp; Compliance &amp; Solutions development for specific industries</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Sector Focus in Manufacturing (Discrete &amp; Process) and Service</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Strategic alliance with Enterprise Application leaders like SAP, Microsoft</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SAP PE Partners (VAR) – Gold Partner</a:t>
            </a:r>
          </a:p>
        </p:txBody>
      </p:sp>
      <p:sp>
        <p:nvSpPr>
          <p:cNvPr id="7" name="Rectangle 5"/>
          <p:cNvSpPr txBox="1">
            <a:spLocks noChangeArrowheads="1"/>
          </p:cNvSpPr>
          <p:nvPr/>
        </p:nvSpPr>
        <p:spPr>
          <a:xfrm>
            <a:off x="6339347" y="1526457"/>
            <a:ext cx="5307221" cy="4652961"/>
          </a:xfrm>
          <a:prstGeom prst="rect">
            <a:avLst/>
          </a:prstGeom>
        </p:spPr>
        <p:txBody>
          <a:bodyPr/>
          <a:lstStyle/>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Catering to Pharma, Chemicals, Real Estate, Jewellary, Education, Engineering, Industrial Machinery, Automotive, Aerospace, Professional Services</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Operating Currently from Mumbai &amp; Bengaluru </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Providing Solutions &amp; Services to Customers in India, Europe, Middle East, Srilanka  &amp; North America</a:t>
            </a:r>
          </a:p>
          <a:p>
            <a:pPr marL="285750" indent="-285750" eaLnBrk="1" hangingPunct="1">
              <a:lnSpc>
                <a:spcPct val="110000"/>
              </a:lnSpc>
              <a:spcBef>
                <a:spcPct val="60000"/>
              </a:spcBef>
              <a:buFont typeface="Wingdings" panose="05000000000000000000" pitchFamily="2" charset="2"/>
              <a:buChar char="§"/>
            </a:pPr>
            <a:r>
              <a:rPr lang="en-US" sz="1600" dirty="0">
                <a:latin typeface="Myriad Pro"/>
                <a:cs typeface="Myriad Pro"/>
              </a:rPr>
              <a:t>Rapid deployment solutions covering 80% of Business Solution for Industry Verticals in Chemical, Pharmaceuticals, Jewellary &amp; Real Estate. </a:t>
            </a:r>
          </a:p>
        </p:txBody>
      </p:sp>
      <p:cxnSp>
        <p:nvCxnSpPr>
          <p:cNvPr id="9" name="Straight Connector 8"/>
          <p:cNvCxnSpPr/>
          <p:nvPr/>
        </p:nvCxnSpPr>
        <p:spPr>
          <a:xfrm>
            <a:off x="5951984" y="1337183"/>
            <a:ext cx="19664" cy="5076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60439" y="1317518"/>
            <a:ext cx="10805651" cy="1966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73511" y="6447283"/>
            <a:ext cx="10805651" cy="1966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92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4" y="0"/>
            <a:ext cx="10515600" cy="806551"/>
          </a:xfrm>
        </p:spPr>
        <p:txBody>
          <a:bodyPr>
            <a:normAutofit/>
          </a:bodyPr>
          <a:lstStyle/>
          <a:p>
            <a:r>
              <a:rPr lang="en-IN" sz="2800" b="0" dirty="0"/>
              <a:t>Wide Array of Solutions and Services</a:t>
            </a:r>
          </a:p>
        </p:txBody>
      </p:sp>
      <p:sp>
        <p:nvSpPr>
          <p:cNvPr id="26" name="Rectangle 25">
            <a:extLst>
              <a:ext uri="{FF2B5EF4-FFF2-40B4-BE49-F238E27FC236}">
                <a16:creationId xmlns:a16="http://schemas.microsoft.com/office/drawing/2014/main" id="{E38A858E-D959-494C-A7E5-C2422EFE3398}"/>
              </a:ext>
            </a:extLst>
          </p:cNvPr>
          <p:cNvSpPr/>
          <p:nvPr/>
        </p:nvSpPr>
        <p:spPr bwMode="auto">
          <a:xfrm>
            <a:off x="260348" y="1081292"/>
            <a:ext cx="2772000" cy="276688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LOB Solutions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Customer Relationship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Enterprise Asset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Enterprise Resource Planning</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Financial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Human Capital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Product Lifecycle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Supply Chain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Master Data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Supplier Relationship Management</a:t>
            </a:r>
          </a:p>
        </p:txBody>
      </p:sp>
      <p:sp>
        <p:nvSpPr>
          <p:cNvPr id="27" name="Rectangle 26">
            <a:extLst>
              <a:ext uri="{FF2B5EF4-FFF2-40B4-BE49-F238E27FC236}">
                <a16:creationId xmlns:a16="http://schemas.microsoft.com/office/drawing/2014/main" id="{17FC0D88-A58D-4C2B-AA93-A8B62D3B83CA}"/>
              </a:ext>
            </a:extLst>
          </p:cNvPr>
          <p:cNvSpPr/>
          <p:nvPr/>
        </p:nvSpPr>
        <p:spPr bwMode="auto">
          <a:xfrm>
            <a:off x="3200634" y="1081292"/>
            <a:ext cx="2772000" cy="2766888"/>
          </a:xfrm>
          <a:prstGeom prst="rect">
            <a:avLst/>
          </a:prstGeom>
          <a:solidFill>
            <a:sysClr val="window" lastClr="FFFFFF">
              <a:lumMod val="85000"/>
            </a:sys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Business Analytics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Analytical Applications</a:t>
            </a:r>
          </a:p>
          <a:p>
            <a:pPr marL="223838" marR="0" lvl="1"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Business Intelligence</a:t>
            </a:r>
          </a:p>
          <a:p>
            <a:pPr marL="223838" marR="0" lvl="1"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Governance, Risk, and Compliance</a:t>
            </a:r>
          </a:p>
          <a:p>
            <a:pPr marL="223838" marR="0" lvl="1"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Global Trade Services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Data Warehousing</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Enterprise Information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Enterprise Performance Management</a:t>
            </a:r>
          </a:p>
        </p:txBody>
      </p:sp>
      <p:sp>
        <p:nvSpPr>
          <p:cNvPr id="28" name="Rectangle 27">
            <a:extLst>
              <a:ext uri="{FF2B5EF4-FFF2-40B4-BE49-F238E27FC236}">
                <a16:creationId xmlns:a16="http://schemas.microsoft.com/office/drawing/2014/main" id="{F1CC0C7E-16BA-427B-8D0F-9FA689DE4584}"/>
              </a:ext>
            </a:extLst>
          </p:cNvPr>
          <p:cNvSpPr/>
          <p:nvPr/>
        </p:nvSpPr>
        <p:spPr bwMode="auto">
          <a:xfrm>
            <a:off x="3200633" y="4056291"/>
            <a:ext cx="2772000" cy="267880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Technology</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Application Foundation</a:t>
            </a:r>
          </a:p>
          <a:p>
            <a:pPr marL="681038" marR="0" lvl="2"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Middleware</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Business Process Management and Integration</a:t>
            </a:r>
          </a:p>
          <a:p>
            <a:pPr marL="681038" marR="0" lvl="2"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Process Integration</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Content and Collaboration</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Database</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Enterprise Mobility</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In-Memory Computing</a:t>
            </a:r>
          </a:p>
          <a:p>
            <a:pPr marL="52388"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endParaRPr kumimoji="0" lang="en-US" sz="1300" b="0" i="0" u="none" strike="noStrike" kern="0" cap="none" spc="0" normalizeH="0" baseline="0" noProof="0" dirty="0">
              <a:ln>
                <a:noFill/>
              </a:ln>
              <a:solidFill>
                <a:srgbClr val="44546A">
                  <a:lumMod val="50000"/>
                </a:srgbClr>
              </a:solidFill>
              <a:effectLst/>
              <a:uLnTx/>
              <a:uFillTx/>
              <a:latin typeface="Myriad Pro" panose="020B0503030403020204" pitchFamily="34" charset="0"/>
              <a:cs typeface="+mn-cs"/>
            </a:endParaRPr>
          </a:p>
        </p:txBody>
      </p:sp>
      <p:sp>
        <p:nvSpPr>
          <p:cNvPr id="29" name="Rectangle 28">
            <a:extLst>
              <a:ext uri="{FF2B5EF4-FFF2-40B4-BE49-F238E27FC236}">
                <a16:creationId xmlns:a16="http://schemas.microsoft.com/office/drawing/2014/main" id="{BE506B66-9DB2-4F24-8389-5B80210A0D02}"/>
              </a:ext>
            </a:extLst>
          </p:cNvPr>
          <p:cNvSpPr/>
          <p:nvPr/>
        </p:nvSpPr>
        <p:spPr bwMode="auto">
          <a:xfrm>
            <a:off x="9091892" y="2856527"/>
            <a:ext cx="2785036" cy="330344"/>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fontAlgn="auto" hangingPunct="1">
              <a:spcBef>
                <a:spcPts val="0"/>
              </a:spcBef>
              <a:spcAft>
                <a:spcPts val="0"/>
              </a:spcAft>
              <a:buClr>
                <a:srgbClr val="44546A">
                  <a:lumMod val="50000"/>
                </a:srgbClr>
              </a:buClr>
              <a:buSzPct val="120000"/>
            </a:pPr>
            <a:r>
              <a:rPr lang="en-US" sz="1300" dirty="0">
                <a:solidFill>
                  <a:srgbClr val="FF9900"/>
                </a:solidFill>
                <a:latin typeface="Myriad Pro" panose="020B0503030403020204" pitchFamily="34" charset="0"/>
                <a:cs typeface="+mn-cs"/>
              </a:rPr>
              <a:t>Full Lifecycle Implementation</a:t>
            </a:r>
          </a:p>
        </p:txBody>
      </p:sp>
      <p:sp>
        <p:nvSpPr>
          <p:cNvPr id="30" name="Rectangle 29">
            <a:extLst>
              <a:ext uri="{FF2B5EF4-FFF2-40B4-BE49-F238E27FC236}">
                <a16:creationId xmlns:a16="http://schemas.microsoft.com/office/drawing/2014/main" id="{BDE87A62-76B5-48CF-92B8-BAD353B91A77}"/>
              </a:ext>
            </a:extLst>
          </p:cNvPr>
          <p:cNvSpPr/>
          <p:nvPr/>
        </p:nvSpPr>
        <p:spPr bwMode="auto">
          <a:xfrm>
            <a:off x="6140919" y="4056984"/>
            <a:ext cx="2772001" cy="2678112"/>
          </a:xfrm>
          <a:prstGeom prst="rect">
            <a:avLst/>
          </a:prstGeom>
          <a:solidFill>
            <a:sysClr val="window" lastClr="FFFFFF">
              <a:lumMod val="85000"/>
            </a:sys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Rapid Deployment Solutions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RDS, an Fast-Start Solution</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Flex Solution, a hosted Fast Start program</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Consumer Goods, Dairy, Pharma, Real Estate, Jewellary, Chemicals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Discrete, Process and BI</a:t>
            </a:r>
          </a:p>
        </p:txBody>
      </p:sp>
      <p:sp>
        <p:nvSpPr>
          <p:cNvPr id="31" name="Rectangle 30">
            <a:extLst>
              <a:ext uri="{FF2B5EF4-FFF2-40B4-BE49-F238E27FC236}">
                <a16:creationId xmlns:a16="http://schemas.microsoft.com/office/drawing/2014/main" id="{F689AAF9-98A7-4088-95E6-FD45E01990B6}"/>
              </a:ext>
            </a:extLst>
          </p:cNvPr>
          <p:cNvSpPr/>
          <p:nvPr/>
        </p:nvSpPr>
        <p:spPr bwMode="auto">
          <a:xfrm>
            <a:off x="260348" y="4049997"/>
            <a:ext cx="2772000" cy="2685100"/>
          </a:xfrm>
          <a:prstGeom prst="rect">
            <a:avLst/>
          </a:prstGeom>
          <a:solidFill>
            <a:sysClr val="window" lastClr="FFFFFF">
              <a:lumMod val="85000"/>
            </a:sys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Industry Solutions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Retail</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Apparel and Footwear</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EC&amp;O, Real Estate</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Industrial Machinery and Components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Chemicals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Education</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Consumer Goods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Pharmaceuticals &amp; Healthcare</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Jewellary</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Media</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Automotive</a:t>
            </a:r>
          </a:p>
          <a:p>
            <a:pPr marL="52388" marR="0" lvl="0" indent="0" defTabSz="914400" eaLnBrk="1" fontAlgn="auto" latinLnBrk="0" hangingPunct="1">
              <a:lnSpc>
                <a:spcPct val="100000"/>
              </a:lnSpc>
              <a:spcBef>
                <a:spcPts val="0"/>
              </a:spcBef>
              <a:spcAft>
                <a:spcPts val="0"/>
              </a:spcAft>
              <a:buClr>
                <a:srgbClr val="003366"/>
              </a:buClr>
              <a:buSzPct val="120000"/>
              <a:buFontTx/>
              <a:buNone/>
              <a:tabLst/>
              <a:defRPr/>
            </a:pPr>
            <a:endPar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endParaRPr>
          </a:p>
        </p:txBody>
      </p:sp>
      <p:sp>
        <p:nvSpPr>
          <p:cNvPr id="32" name="Rectangle 31">
            <a:extLst>
              <a:ext uri="{FF2B5EF4-FFF2-40B4-BE49-F238E27FC236}">
                <a16:creationId xmlns:a16="http://schemas.microsoft.com/office/drawing/2014/main" id="{3D9203F6-5F89-4D7B-B570-5B3CC038C86B}"/>
              </a:ext>
            </a:extLst>
          </p:cNvPr>
          <p:cNvSpPr/>
          <p:nvPr/>
        </p:nvSpPr>
        <p:spPr bwMode="auto">
          <a:xfrm>
            <a:off x="9081206" y="1081292"/>
            <a:ext cx="2805994" cy="1573418"/>
          </a:xfrm>
          <a:prstGeom prst="rect">
            <a:avLst/>
          </a:prstGeom>
          <a:solidFill>
            <a:sysClr val="window" lastClr="FFFFFF">
              <a:lumMod val="85000"/>
            </a:sys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Managed Services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Operations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Application Management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On-Site and Offshore Support </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Dedicated and Shared Resources</a:t>
            </a:r>
          </a:p>
        </p:txBody>
      </p:sp>
      <p:sp>
        <p:nvSpPr>
          <p:cNvPr id="33" name="Rectangle 32">
            <a:extLst>
              <a:ext uri="{FF2B5EF4-FFF2-40B4-BE49-F238E27FC236}">
                <a16:creationId xmlns:a16="http://schemas.microsoft.com/office/drawing/2014/main" id="{F3B3EA51-9B0A-4FBC-8B72-A23F7EBD38F4}"/>
              </a:ext>
            </a:extLst>
          </p:cNvPr>
          <p:cNvSpPr/>
          <p:nvPr/>
        </p:nvSpPr>
        <p:spPr bwMode="auto">
          <a:xfrm>
            <a:off x="9091892" y="3258095"/>
            <a:ext cx="2785036" cy="330344"/>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hangingPunct="1">
              <a:buClr>
                <a:srgbClr val="44546A">
                  <a:lumMod val="50000"/>
                </a:srgbClr>
              </a:buClr>
              <a:buSzPct val="120000"/>
            </a:pPr>
            <a:r>
              <a:rPr lang="en-US" sz="1300" dirty="0">
                <a:solidFill>
                  <a:srgbClr val="FF9900"/>
                </a:solidFill>
                <a:latin typeface="Myriad Pro" panose="020B0503030403020204" pitchFamily="34" charset="0"/>
                <a:cs typeface="+mn-cs"/>
              </a:rPr>
              <a:t>Upgrades</a:t>
            </a:r>
          </a:p>
        </p:txBody>
      </p:sp>
      <p:sp>
        <p:nvSpPr>
          <p:cNvPr id="34" name="Rectangle 33">
            <a:extLst>
              <a:ext uri="{FF2B5EF4-FFF2-40B4-BE49-F238E27FC236}">
                <a16:creationId xmlns:a16="http://schemas.microsoft.com/office/drawing/2014/main" id="{52C0DF14-1DB9-4096-A867-E9E4A9DD9E13}"/>
              </a:ext>
            </a:extLst>
          </p:cNvPr>
          <p:cNvSpPr/>
          <p:nvPr/>
        </p:nvSpPr>
        <p:spPr bwMode="auto">
          <a:xfrm>
            <a:off x="9091892" y="3649503"/>
            <a:ext cx="2785036" cy="350664"/>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hangingPunct="1">
              <a:buClr>
                <a:srgbClr val="44546A">
                  <a:lumMod val="50000"/>
                </a:srgbClr>
              </a:buClr>
              <a:buSzPct val="120000"/>
            </a:pPr>
            <a:r>
              <a:rPr lang="en-US" sz="1300" dirty="0">
                <a:solidFill>
                  <a:srgbClr val="FF9900"/>
                </a:solidFill>
                <a:latin typeface="Myriad Pro" panose="020B0503030403020204" pitchFamily="34" charset="0"/>
                <a:cs typeface="+mn-cs"/>
              </a:rPr>
              <a:t>Hardware Selection assistance</a:t>
            </a:r>
          </a:p>
        </p:txBody>
      </p:sp>
      <p:sp>
        <p:nvSpPr>
          <p:cNvPr id="35" name="Rectangle 34">
            <a:extLst>
              <a:ext uri="{FF2B5EF4-FFF2-40B4-BE49-F238E27FC236}">
                <a16:creationId xmlns:a16="http://schemas.microsoft.com/office/drawing/2014/main" id="{4D05684E-B428-4EF7-B54E-851B299F3638}"/>
              </a:ext>
            </a:extLst>
          </p:cNvPr>
          <p:cNvSpPr/>
          <p:nvPr/>
        </p:nvSpPr>
        <p:spPr bwMode="auto">
          <a:xfrm>
            <a:off x="9091892" y="4061231"/>
            <a:ext cx="2785036" cy="330344"/>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hangingPunct="1">
              <a:buClr>
                <a:srgbClr val="44546A">
                  <a:lumMod val="50000"/>
                </a:srgbClr>
              </a:buClr>
              <a:buSzPct val="120000"/>
            </a:pPr>
            <a:r>
              <a:rPr lang="en-US" sz="1300" dirty="0">
                <a:solidFill>
                  <a:srgbClr val="FF9900"/>
                </a:solidFill>
                <a:latin typeface="Myriad Pro" panose="020B0503030403020204" pitchFamily="34" charset="0"/>
                <a:cs typeface="+mn-cs"/>
              </a:rPr>
              <a:t>Software Sales (VAR)</a:t>
            </a:r>
          </a:p>
        </p:txBody>
      </p:sp>
      <p:sp>
        <p:nvSpPr>
          <p:cNvPr id="36" name="Rectangle 35">
            <a:extLst>
              <a:ext uri="{FF2B5EF4-FFF2-40B4-BE49-F238E27FC236}">
                <a16:creationId xmlns:a16="http://schemas.microsoft.com/office/drawing/2014/main" id="{EDBC4091-A51F-4CC4-B286-4DA7964C4AC7}"/>
              </a:ext>
            </a:extLst>
          </p:cNvPr>
          <p:cNvSpPr/>
          <p:nvPr/>
        </p:nvSpPr>
        <p:spPr bwMode="auto">
          <a:xfrm>
            <a:off x="9102164" y="4819249"/>
            <a:ext cx="2785036" cy="311838"/>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fontAlgn="auto" hangingPunct="1">
              <a:spcBef>
                <a:spcPts val="0"/>
              </a:spcBef>
              <a:spcAft>
                <a:spcPts val="0"/>
              </a:spcAft>
              <a:buClr>
                <a:srgbClr val="44546A">
                  <a:lumMod val="50000"/>
                </a:srgbClr>
              </a:buClr>
              <a:buSzPct val="120000"/>
            </a:pPr>
            <a:r>
              <a:rPr lang="en-US" sz="1300" dirty="0">
                <a:solidFill>
                  <a:srgbClr val="FF9900"/>
                </a:solidFill>
                <a:latin typeface="Myriad Pro" panose="020B0503030403020204" pitchFamily="34" charset="0"/>
                <a:cs typeface="+mn-cs"/>
              </a:rPr>
              <a:t>Global Rollouts</a:t>
            </a:r>
          </a:p>
        </p:txBody>
      </p:sp>
      <p:sp>
        <p:nvSpPr>
          <p:cNvPr id="37" name="Rectangle 36">
            <a:extLst>
              <a:ext uri="{FF2B5EF4-FFF2-40B4-BE49-F238E27FC236}">
                <a16:creationId xmlns:a16="http://schemas.microsoft.com/office/drawing/2014/main" id="{B5380BD3-70B8-4816-AC4A-EA30686E7662}"/>
              </a:ext>
            </a:extLst>
          </p:cNvPr>
          <p:cNvSpPr/>
          <p:nvPr/>
        </p:nvSpPr>
        <p:spPr bwMode="auto">
          <a:xfrm>
            <a:off x="9102164" y="4446579"/>
            <a:ext cx="2785036" cy="323684"/>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fontAlgn="auto" hangingPunct="1">
              <a:spcBef>
                <a:spcPts val="0"/>
              </a:spcBef>
              <a:spcAft>
                <a:spcPts val="0"/>
              </a:spcAft>
              <a:buClr>
                <a:srgbClr val="44546A">
                  <a:lumMod val="50000"/>
                </a:srgbClr>
              </a:buClr>
              <a:buSzPct val="120000"/>
            </a:pPr>
            <a:r>
              <a:rPr lang="en-US" sz="1300" dirty="0">
                <a:solidFill>
                  <a:srgbClr val="FF9900"/>
                </a:solidFill>
                <a:latin typeface="Myriad Pro" panose="020B0503030403020204" pitchFamily="34" charset="0"/>
                <a:cs typeface="+mn-cs"/>
              </a:rPr>
              <a:t>Digital Compliance for GST</a:t>
            </a:r>
          </a:p>
        </p:txBody>
      </p:sp>
      <p:sp>
        <p:nvSpPr>
          <p:cNvPr id="38" name="Rectangle 37">
            <a:extLst>
              <a:ext uri="{FF2B5EF4-FFF2-40B4-BE49-F238E27FC236}">
                <a16:creationId xmlns:a16="http://schemas.microsoft.com/office/drawing/2014/main" id="{AE3D273D-903F-441F-9D63-0D0AEC24D812}"/>
              </a:ext>
            </a:extLst>
          </p:cNvPr>
          <p:cNvSpPr/>
          <p:nvPr/>
        </p:nvSpPr>
        <p:spPr bwMode="auto">
          <a:xfrm>
            <a:off x="6140919" y="1081292"/>
            <a:ext cx="2772001" cy="276688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44546A">
                  <a:lumMod val="50000"/>
                </a:srgbClr>
              </a:buClr>
              <a:buSzPct val="120000"/>
              <a:buFontTx/>
              <a:buNone/>
              <a:tabLst/>
              <a:defRPr/>
            </a:pPr>
            <a:r>
              <a:rPr kumimoji="0" lang="en-US" sz="1300" i="0" u="none" strike="noStrike" kern="0" cap="none" spc="0" normalizeH="0" baseline="0" noProof="0" dirty="0">
                <a:ln>
                  <a:noFill/>
                </a:ln>
                <a:solidFill>
                  <a:srgbClr val="FF9900"/>
                </a:solidFill>
                <a:effectLst/>
                <a:uLnTx/>
                <a:uFillTx/>
                <a:latin typeface="Myriad Pro" panose="020B0503030403020204" pitchFamily="34" charset="0"/>
                <a:cs typeface="+mn-cs"/>
              </a:rPr>
              <a:t>Value Consulting</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Basis Optimization Services </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Business Process Configuration Audit</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SAP License Optimization Services</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Product Costing &amp; Inventory Valuation</a:t>
            </a:r>
          </a:p>
          <a:p>
            <a:pPr marL="223838" marR="0" lvl="0" indent="-171450" defTabSz="914400" eaLnBrk="1" fontAlgn="auto" latinLnBrk="0" hangingPunct="1">
              <a:lnSpc>
                <a:spcPct val="100000"/>
              </a:lnSpc>
              <a:spcBef>
                <a:spcPts val="0"/>
              </a:spcBef>
              <a:spcAft>
                <a:spcPts val="0"/>
              </a:spcAft>
              <a:buClr>
                <a:srgbClr val="003366"/>
              </a:buClr>
              <a:buSzPct val="120000"/>
              <a:buFont typeface="Arial" panose="020B0604020202020204" pitchFamily="34" charset="0"/>
              <a:buChar char="•"/>
              <a:tabLst/>
              <a:defRPr/>
            </a:pPr>
            <a:r>
              <a:rPr kumimoji="0" lang="en-US" sz="1300" b="0" i="0" u="none" strike="noStrike" kern="0" cap="none" spc="0" normalizeH="0" baseline="0" noProof="0" dirty="0">
                <a:ln>
                  <a:noFill/>
                </a:ln>
                <a:solidFill>
                  <a:srgbClr val="003366"/>
                </a:solidFill>
                <a:effectLst/>
                <a:uLnTx/>
                <a:uFillTx/>
                <a:latin typeface="Myriad Pro" panose="020B0503030403020204" pitchFamily="34" charset="0"/>
                <a:cs typeface="+mn-cs"/>
              </a:rPr>
              <a:t>Profitability Analysis</a:t>
            </a:r>
          </a:p>
        </p:txBody>
      </p:sp>
      <p:sp>
        <p:nvSpPr>
          <p:cNvPr id="39" name="Rectangle 38">
            <a:extLst>
              <a:ext uri="{FF2B5EF4-FFF2-40B4-BE49-F238E27FC236}">
                <a16:creationId xmlns:a16="http://schemas.microsoft.com/office/drawing/2014/main" id="{5E7B2703-A9B9-486A-A08B-55503B4E7758}"/>
              </a:ext>
            </a:extLst>
          </p:cNvPr>
          <p:cNvSpPr/>
          <p:nvPr/>
        </p:nvSpPr>
        <p:spPr bwMode="auto">
          <a:xfrm>
            <a:off x="9102164" y="5180073"/>
            <a:ext cx="2785036" cy="311838"/>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fontAlgn="auto" hangingPunct="1">
              <a:spcBef>
                <a:spcPts val="0"/>
              </a:spcBef>
              <a:spcAft>
                <a:spcPts val="0"/>
              </a:spcAft>
              <a:buClr>
                <a:srgbClr val="44546A">
                  <a:lumMod val="50000"/>
                </a:srgbClr>
              </a:buClr>
              <a:buSzPct val="120000"/>
            </a:pPr>
            <a:r>
              <a:rPr lang="en-US" sz="1300" dirty="0">
                <a:solidFill>
                  <a:srgbClr val="FF9900"/>
                </a:solidFill>
                <a:latin typeface="Myriad Pro" panose="020B0503030403020204" pitchFamily="34" charset="0"/>
                <a:cs typeface="+mn-cs"/>
              </a:rPr>
              <a:t>Migration to SOH</a:t>
            </a:r>
          </a:p>
        </p:txBody>
      </p:sp>
      <p:sp>
        <p:nvSpPr>
          <p:cNvPr id="40" name="Rectangle 39">
            <a:extLst>
              <a:ext uri="{FF2B5EF4-FFF2-40B4-BE49-F238E27FC236}">
                <a16:creationId xmlns:a16="http://schemas.microsoft.com/office/drawing/2014/main" id="{4E0AA279-2EA8-4CDA-8E1C-59D34AFC08D5}"/>
              </a:ext>
            </a:extLst>
          </p:cNvPr>
          <p:cNvSpPr/>
          <p:nvPr/>
        </p:nvSpPr>
        <p:spPr bwMode="auto">
          <a:xfrm>
            <a:off x="9102164" y="5562624"/>
            <a:ext cx="2785036" cy="311838"/>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fontAlgn="auto" hangingPunct="1">
              <a:spcBef>
                <a:spcPts val="0"/>
              </a:spcBef>
              <a:spcAft>
                <a:spcPts val="0"/>
              </a:spcAft>
              <a:buClr>
                <a:srgbClr val="44546A">
                  <a:lumMod val="50000"/>
                </a:srgbClr>
              </a:buClr>
              <a:buSzPct val="120000"/>
            </a:pPr>
            <a:r>
              <a:rPr lang="en-US" sz="1300" dirty="0">
                <a:solidFill>
                  <a:srgbClr val="FF9900"/>
                </a:solidFill>
                <a:latin typeface="Myriad Pro" panose="020B0503030403020204" pitchFamily="34" charset="0"/>
                <a:cs typeface="+mn-cs"/>
              </a:rPr>
              <a:t>Migration to S/4 HANA</a:t>
            </a:r>
          </a:p>
        </p:txBody>
      </p:sp>
      <p:sp>
        <p:nvSpPr>
          <p:cNvPr id="18" name="Rectangle 17">
            <a:extLst>
              <a:ext uri="{FF2B5EF4-FFF2-40B4-BE49-F238E27FC236}">
                <a16:creationId xmlns:a16="http://schemas.microsoft.com/office/drawing/2014/main" id="{AD6B76E2-8516-49D9-9847-E94BE089E8BE}"/>
              </a:ext>
            </a:extLst>
          </p:cNvPr>
          <p:cNvSpPr/>
          <p:nvPr/>
        </p:nvSpPr>
        <p:spPr bwMode="auto">
          <a:xfrm>
            <a:off x="9119068" y="5945175"/>
            <a:ext cx="2785036" cy="311838"/>
          </a:xfrm>
          <a:prstGeom prst="rect">
            <a:avLst/>
          </a:prstGeom>
          <a:solidFill>
            <a:srgbClr val="003366"/>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eaLnBrk="1" fontAlgn="auto" hangingPunct="1">
              <a:spcBef>
                <a:spcPts val="0"/>
              </a:spcBef>
              <a:spcAft>
                <a:spcPts val="0"/>
              </a:spcAft>
              <a:buClr>
                <a:srgbClr val="44546A">
                  <a:lumMod val="50000"/>
                </a:srgbClr>
              </a:buClr>
              <a:buSzPct val="120000"/>
            </a:pPr>
            <a:r>
              <a:rPr lang="en-US" sz="1300" dirty="0">
                <a:solidFill>
                  <a:srgbClr val="FF9900"/>
                </a:solidFill>
                <a:latin typeface="Myriad Pro" panose="020B0503030403020204" pitchFamily="34" charset="0"/>
                <a:cs typeface="+mn-cs"/>
              </a:rPr>
              <a:t>eWay Bill Solution</a:t>
            </a:r>
          </a:p>
        </p:txBody>
      </p:sp>
    </p:spTree>
    <p:extLst>
      <p:ext uri="{BB962C8B-B14F-4D97-AF65-F5344CB8AC3E}">
        <p14:creationId xmlns:p14="http://schemas.microsoft.com/office/powerpoint/2010/main" val="8055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id="{41F936E6-1000-434F-8860-F7E9F2070DB2}"/>
              </a:ext>
            </a:extLst>
          </p:cNvPr>
          <p:cNvSpPr/>
          <p:nvPr/>
        </p:nvSpPr>
        <p:spPr>
          <a:xfrm>
            <a:off x="191344" y="1196752"/>
            <a:ext cx="11017224" cy="4896544"/>
          </a:xfrm>
          <a:prstGeom prst="roundRect">
            <a:avLst>
              <a:gd name="adj" fmla="val 3741"/>
            </a:avLst>
          </a:prstGeom>
          <a:solidFill>
            <a:schemeClr val="accent3">
              <a:lumMod val="95000"/>
            </a:schemeClr>
          </a:solidFill>
          <a:ln w="25400" cap="flat" cmpd="sng" algn="ctr">
            <a:noFill/>
            <a:prstDash val="solid"/>
          </a:ln>
          <a:effectLst>
            <a:outerShdw blurRad="50800" dist="38100" dir="5400000" algn="t" rotWithShape="0">
              <a:prstClr val="black">
                <a:alpha val="40000"/>
              </a:prstClr>
            </a:outerShdw>
          </a:effectLst>
        </p:spPr>
        <p:txBody>
          <a:bodyPr lIns="83969" tIns="41985" rIns="83969" bIns="41985" rtlCol="0" anchor="ctr"/>
          <a:lstStyle/>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Castaliaz experience with SAP stretches back to 2008.</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The Castaliaz/SAP partnership has earned national recognition.</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Castaliaz has successfully setup SAP S/4HANA Demo qualification, S/4HANA migration qualification. </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Castaliaz was one of the certified GST Solution Center, qualified by SAP India.</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Castaliaz has also taken lead role in Implementing SAP’s Solution in Digital Compliance system for its Customers and also working with Large Customers for eWay Bill Solution. Castaliaz was responsible to Run Pilot Project for DCS GSTR1 and GSTR2 and worked closely with SAP Labs Team in fixing various bugs in the solution</a:t>
            </a:r>
            <a:endParaRPr lang="en-IN" sz="1400" b="0" kern="0" dirty="0">
              <a:solidFill>
                <a:srgbClr val="998C85">
                  <a:lumMod val="50000"/>
                </a:srgbClr>
              </a:solidFill>
              <a:latin typeface="Arial"/>
              <a:cs typeface="+mn-cs"/>
            </a:endParaRP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More than 55 percent of our SAP professionals have more than eight years of experience with the SAP software and more than 75 percent have experience across multiple modules and functional areas.</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We provide our Customers with the full spectrum of SAP requisite skills to manage and deliver projects.</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Award Of Best EBM Partner for 2016. This prestigious award is granted based on customers’ top ratings for acquisition of net new customers for implementation services.</a:t>
            </a:r>
          </a:p>
          <a:p>
            <a:pPr marL="225425" indent="-225425" defTabSz="957756" eaLnBrk="1" fontAlgn="auto" hangingPunct="1">
              <a:spcBef>
                <a:spcPts val="300"/>
              </a:spcBef>
              <a:spcAft>
                <a:spcPts val="0"/>
              </a:spcAft>
              <a:buFont typeface="Wingdings" pitchFamily="2" charset="2"/>
              <a:buChar char="§"/>
            </a:pPr>
            <a:r>
              <a:rPr lang="en-US" sz="1400" b="0" kern="0" dirty="0">
                <a:solidFill>
                  <a:srgbClr val="998C85">
                    <a:lumMod val="50000"/>
                  </a:srgbClr>
                </a:solidFill>
                <a:latin typeface="Arial"/>
                <a:cs typeface="+mn-cs"/>
              </a:rPr>
              <a:t>Offering a comprehensive life cycle set of strategy, implementation, and leading edge technology and outsourcing solutions, we combine deep industry experience with business innovation to deploy fast, efficient, stable SAP solutions to make companies more adaptive.</a:t>
            </a:r>
          </a:p>
          <a:p>
            <a:pPr marL="225425" indent="-225425" defTabSz="957756" eaLnBrk="1" fontAlgn="auto" hangingPunct="1">
              <a:spcBef>
                <a:spcPts val="300"/>
              </a:spcBef>
              <a:spcAft>
                <a:spcPts val="0"/>
              </a:spcAft>
              <a:buFont typeface="Wingdings" pitchFamily="2" charset="2"/>
              <a:buChar char="§"/>
            </a:pPr>
            <a:endParaRPr lang="en-IN" sz="1400" b="0" kern="0" dirty="0">
              <a:solidFill>
                <a:srgbClr val="998C85">
                  <a:lumMod val="50000"/>
                </a:srgbClr>
              </a:solidFill>
              <a:latin typeface="Arial"/>
              <a:cs typeface="+mn-cs"/>
            </a:endParaRPr>
          </a:p>
        </p:txBody>
      </p:sp>
      <p:sp>
        <p:nvSpPr>
          <p:cNvPr id="2" name="Title 1"/>
          <p:cNvSpPr>
            <a:spLocks noGrp="1"/>
          </p:cNvSpPr>
          <p:nvPr>
            <p:ph type="title"/>
          </p:nvPr>
        </p:nvSpPr>
        <p:spPr/>
        <p:txBody>
          <a:bodyPr>
            <a:normAutofit/>
          </a:bodyPr>
          <a:lstStyle/>
          <a:p>
            <a:r>
              <a:rPr lang="en-IN" sz="2800" b="0" dirty="0"/>
              <a:t>Castaliaz SAP Credentials</a:t>
            </a:r>
          </a:p>
        </p:txBody>
      </p:sp>
    </p:spTree>
    <p:extLst>
      <p:ext uri="{BB962C8B-B14F-4D97-AF65-F5344CB8AC3E}">
        <p14:creationId xmlns:p14="http://schemas.microsoft.com/office/powerpoint/2010/main" val="359032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58" y="74459"/>
            <a:ext cx="10515600" cy="806551"/>
          </a:xfrm>
        </p:spPr>
        <p:txBody>
          <a:bodyPr>
            <a:normAutofit/>
          </a:bodyPr>
          <a:lstStyle/>
          <a:p>
            <a:r>
              <a:rPr lang="en-IN" sz="2800" b="0" dirty="0"/>
              <a:t>Castaliaz SAP Credentials</a:t>
            </a:r>
          </a:p>
        </p:txBody>
      </p:sp>
      <p:pic>
        <p:nvPicPr>
          <p:cNvPr id="4" name="Picture 3">
            <a:extLst>
              <a:ext uri="{FF2B5EF4-FFF2-40B4-BE49-F238E27FC236}">
                <a16:creationId xmlns:a16="http://schemas.microsoft.com/office/drawing/2014/main" id="{3A976B58-E25E-4104-8AB0-3A160CA9E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124744"/>
            <a:ext cx="2658368" cy="3695779"/>
          </a:xfrm>
          <a:prstGeom prst="ellipse">
            <a:avLst/>
          </a:prstGeom>
          <a:ln>
            <a:noFill/>
          </a:ln>
          <a:effectLst>
            <a:softEdge rad="112500"/>
          </a:effectLst>
        </p:spPr>
      </p:pic>
      <p:pic>
        <p:nvPicPr>
          <p:cNvPr id="5" name="Picture 4">
            <a:extLst>
              <a:ext uri="{FF2B5EF4-FFF2-40B4-BE49-F238E27FC236}">
                <a16:creationId xmlns:a16="http://schemas.microsoft.com/office/drawing/2014/main" id="{59F22B7A-6252-450A-9C73-9A7C3E3022C9}"/>
              </a:ext>
            </a:extLst>
          </p:cNvPr>
          <p:cNvPicPr>
            <a:picLocks noChangeAspect="1"/>
          </p:cNvPicPr>
          <p:nvPr/>
        </p:nvPicPr>
        <p:blipFill>
          <a:blip r:embed="rId3"/>
          <a:stretch>
            <a:fillRect/>
          </a:stretch>
        </p:blipFill>
        <p:spPr>
          <a:xfrm>
            <a:off x="7457575" y="1096707"/>
            <a:ext cx="3430961" cy="4869161"/>
          </a:xfrm>
          <a:prstGeom prst="rect">
            <a:avLst/>
          </a:prstGeom>
        </p:spPr>
      </p:pic>
      <p:pic>
        <p:nvPicPr>
          <p:cNvPr id="6" name="Picture 5">
            <a:extLst>
              <a:ext uri="{FF2B5EF4-FFF2-40B4-BE49-F238E27FC236}">
                <a16:creationId xmlns:a16="http://schemas.microsoft.com/office/drawing/2014/main" id="{94BFCD33-C0F1-48E5-A124-236E4E89E5BD}"/>
              </a:ext>
            </a:extLst>
          </p:cNvPr>
          <p:cNvPicPr>
            <a:picLocks noChangeAspect="1"/>
          </p:cNvPicPr>
          <p:nvPr/>
        </p:nvPicPr>
        <p:blipFill>
          <a:blip r:embed="rId4"/>
          <a:stretch>
            <a:fillRect/>
          </a:stretch>
        </p:blipFill>
        <p:spPr>
          <a:xfrm>
            <a:off x="3510766" y="1124744"/>
            <a:ext cx="3429771" cy="4868061"/>
          </a:xfrm>
          <a:prstGeom prst="rect">
            <a:avLst/>
          </a:prstGeom>
        </p:spPr>
      </p:pic>
      <p:pic>
        <p:nvPicPr>
          <p:cNvPr id="8" name="Picture 7" descr="A close up of text on a white background&#10;&#10;Description generated with high confidence">
            <a:extLst>
              <a:ext uri="{FF2B5EF4-FFF2-40B4-BE49-F238E27FC236}">
                <a16:creationId xmlns:a16="http://schemas.microsoft.com/office/drawing/2014/main" id="{9BE74905-6785-4384-AE0B-D5CB783EB3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58" y="4437112"/>
            <a:ext cx="3175406" cy="2801829"/>
          </a:xfrm>
          <a:prstGeom prst="rect">
            <a:avLst/>
          </a:prstGeom>
        </p:spPr>
      </p:pic>
    </p:spTree>
    <p:extLst>
      <p:ext uri="{BB962C8B-B14F-4D97-AF65-F5344CB8AC3E}">
        <p14:creationId xmlns:p14="http://schemas.microsoft.com/office/powerpoint/2010/main" val="226118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0" dirty="0"/>
              <a:t>Service Snapshot</a:t>
            </a:r>
          </a:p>
        </p:txBody>
      </p:sp>
      <p:graphicFrame>
        <p:nvGraphicFramePr>
          <p:cNvPr id="4" name="Object 3"/>
          <p:cNvGraphicFramePr>
            <a:graphicFrameLocks noChangeAspect="1"/>
          </p:cNvGraphicFramePr>
          <p:nvPr>
            <p:extLst/>
          </p:nvPr>
        </p:nvGraphicFramePr>
        <p:xfrm>
          <a:off x="1052047" y="994920"/>
          <a:ext cx="9930582" cy="5768258"/>
        </p:xfrm>
        <a:graphic>
          <a:graphicData uri="http://schemas.openxmlformats.org/presentationml/2006/ole">
            <mc:AlternateContent xmlns:mc="http://schemas.openxmlformats.org/markup-compatibility/2006">
              <mc:Choice xmlns:v="urn:schemas-microsoft-com:vml" Requires="v">
                <p:oleObj spid="_x0000_s1206" name="Worksheet" r:id="rId3" imgW="7696304" imgH="4470585" progId="Excel.Sheet.12">
                  <p:embed/>
                </p:oleObj>
              </mc:Choice>
              <mc:Fallback>
                <p:oleObj name="Worksheet" r:id="rId3" imgW="7696304" imgH="4470585" progId="Excel.Sheet.12">
                  <p:embed/>
                  <p:pic>
                    <p:nvPicPr>
                      <p:cNvPr id="4" name="Object 3"/>
                      <p:cNvPicPr/>
                      <p:nvPr/>
                    </p:nvPicPr>
                    <p:blipFill>
                      <a:blip r:embed="rId4"/>
                      <a:stretch>
                        <a:fillRect/>
                      </a:stretch>
                    </p:blipFill>
                    <p:spPr>
                      <a:xfrm>
                        <a:off x="1052047" y="994920"/>
                        <a:ext cx="9930582" cy="5768258"/>
                      </a:xfrm>
                      <a:prstGeom prst="rect">
                        <a:avLst/>
                      </a:prstGeom>
                    </p:spPr>
                  </p:pic>
                </p:oleObj>
              </mc:Fallback>
            </mc:AlternateContent>
          </a:graphicData>
        </a:graphic>
      </p:graphicFrame>
    </p:spTree>
    <p:extLst>
      <p:ext uri="{BB962C8B-B14F-4D97-AF65-F5344CB8AC3E}">
        <p14:creationId xmlns:p14="http://schemas.microsoft.com/office/powerpoint/2010/main" val="511128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LLTRANSPARENCY" val="0"/>
  <p:tag name="FONTCOLOR" val="0"/>
  <p:tag name="HIDDEN" val="Fals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Rb0XURU_EWuanmJBskE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a83byyBLEeJi99ZAf9xy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gDRTFl30kqE0xYLy6Zn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q4oPhb5z0iMfZLh_zx.4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FPh0LleCEKT2du1WZ3jc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eTy6q2uYkOMXYeUsOIO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Rb0XURU_EWuanmJBskE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a83byyBLEeJi99ZAf9x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FPh0LleCEKT2du1WZ3jc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eTy6q2uYkOMXYeUsOIO6w"/>
</p:tagLst>
</file>

<file path=ppt/tags/tag2.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gDRTFl30kqE0xYLy6Zn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q4oPhb5z0iMfZLh_zx.4g"/>
</p:tagLst>
</file>

<file path=ppt/tags/tag3.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gDRTFl30kqE0xYLy6Zn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q4oPhb5z0iMfZLh_zx.4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FPh0LleCEKT2du1WZ3jc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eTy6q2uYkOMXYeUsOIO6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Rb0XURU_EWuanmJBskE3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a83byyBLEeJi99ZAf9xyQ"/>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5067</TotalTime>
  <Words>5040</Words>
  <Application>Microsoft Office PowerPoint</Application>
  <PresentationFormat>Widescreen</PresentationFormat>
  <Paragraphs>944</Paragraphs>
  <Slides>49</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9" baseType="lpstr">
      <vt:lpstr>AR DESTINE</vt:lpstr>
      <vt:lpstr>Arial</vt:lpstr>
      <vt:lpstr>Calibri</vt:lpstr>
      <vt:lpstr>Calibri Light</vt:lpstr>
      <vt:lpstr>Myriad Pro</vt:lpstr>
      <vt:lpstr>Wingdings</vt:lpstr>
      <vt:lpstr>Wingdings 3</vt:lpstr>
      <vt:lpstr>Default Design</vt:lpstr>
      <vt:lpstr>Office Theme</vt:lpstr>
      <vt:lpstr>Worksheet</vt:lpstr>
      <vt:lpstr>PowerPoint Presentation</vt:lpstr>
      <vt:lpstr>PowerPoint Presentation</vt:lpstr>
      <vt:lpstr>PowerPoint Presentation</vt:lpstr>
      <vt:lpstr>Executive Summary</vt:lpstr>
      <vt:lpstr>Castaliaz Overview</vt:lpstr>
      <vt:lpstr>Wide Array of Solutions and Services</vt:lpstr>
      <vt:lpstr>Castaliaz SAP Credentials</vt:lpstr>
      <vt:lpstr>Castaliaz SAP Credentials</vt:lpstr>
      <vt:lpstr>Service Snapshot</vt:lpstr>
      <vt:lpstr>Service Capability Matrix</vt:lpstr>
      <vt:lpstr>Delivery Capability Matrix</vt:lpstr>
      <vt:lpstr>SAP Competency</vt:lpstr>
      <vt:lpstr>Our Esteemed Clients in SAP </vt:lpstr>
      <vt:lpstr>Application Management Support an Introduction</vt:lpstr>
      <vt:lpstr>Application Management Support an Introduction</vt:lpstr>
      <vt:lpstr>Application Management Support Overview</vt:lpstr>
      <vt:lpstr>SAP Service Offerings</vt:lpstr>
      <vt:lpstr>Castaliaz Offers Services Covering the Complete Application Services Lifecycle</vt:lpstr>
      <vt:lpstr>PowerPoint Presentation</vt:lpstr>
      <vt:lpstr>Our Understanding of the Requirements</vt:lpstr>
      <vt:lpstr>Our Understanding of the Requirements</vt:lpstr>
      <vt:lpstr>Our Understanding of the Requirements</vt:lpstr>
      <vt:lpstr>Our Understanding of the Requirements</vt:lpstr>
      <vt:lpstr>Our Understanding of the Requirements</vt:lpstr>
      <vt:lpstr>PowerPoint Presentation</vt:lpstr>
      <vt:lpstr>Support Solution Delivery Phases</vt:lpstr>
      <vt:lpstr>Castaliaz Support Solution – Transition Phase</vt:lpstr>
      <vt:lpstr>Transition Work Stream and Key Deliverables </vt:lpstr>
      <vt:lpstr>Castaliaz Support Solution – Baseline Phase</vt:lpstr>
      <vt:lpstr>Castaliaz Support Solution – Steady State Phase</vt:lpstr>
      <vt:lpstr> Delivery Transition to Castaliaz</vt:lpstr>
      <vt:lpstr>Delivery Framework</vt:lpstr>
      <vt:lpstr>Issue Resolution Process</vt:lpstr>
      <vt:lpstr>Ticket Management Workflow</vt:lpstr>
      <vt:lpstr> Service Level Management</vt:lpstr>
      <vt:lpstr> Solution Manager </vt:lpstr>
      <vt:lpstr>Proposed Service Level Agreement</vt:lpstr>
      <vt:lpstr>Support Level Definitions </vt:lpstr>
      <vt:lpstr>PowerPoint Presentation</vt:lpstr>
      <vt:lpstr>Project Governance Model</vt:lpstr>
      <vt:lpstr>Proposed Team Structure</vt:lpstr>
      <vt:lpstr>Issue &amp; Escalation Management</vt:lpstr>
      <vt:lpstr>PowerPoint Presentation</vt:lpstr>
      <vt:lpstr>On Going Productivity Management</vt:lpstr>
      <vt:lpstr>PowerPoint Presentation</vt:lpstr>
      <vt:lpstr>Assumptions</vt:lpstr>
      <vt:lpstr>Exclusions</vt:lpstr>
      <vt:lpstr>PowerPoint Presentation</vt:lpstr>
      <vt:lpstr>Contact Details</vt:lpstr>
    </vt:vector>
  </TitlesOfParts>
  <Company>Castaliaz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Noronha</dc:creator>
  <cp:lastModifiedBy>Ivan Noronha</cp:lastModifiedBy>
  <cp:revision>1017</cp:revision>
  <dcterms:created xsi:type="dcterms:W3CDTF">2009-01-03T19:42:23Z</dcterms:created>
  <dcterms:modified xsi:type="dcterms:W3CDTF">2019-11-12T07:11:39Z</dcterms:modified>
</cp:coreProperties>
</file>